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ppt/notesSlides/notesSlide365.xml" ContentType="application/vnd.openxmlformats-officedocument.presentationml.notesSlide+xml"/>
  <Override PartName="/ppt/notesSlides/notesSlide366.xml" ContentType="application/vnd.openxmlformats-officedocument.presentationml.notesSlide+xml"/>
  <Override PartName="/ppt/notesSlides/notesSlide367.xml" ContentType="application/vnd.openxmlformats-officedocument.presentationml.notesSlide+xml"/>
  <Override PartName="/ppt/notesSlides/notesSlide368.xml" ContentType="application/vnd.openxmlformats-officedocument.presentationml.notesSlide+xml"/>
  <Override PartName="/ppt/notesSlides/notesSlide369.xml" ContentType="application/vnd.openxmlformats-officedocument.presentationml.notesSlide+xml"/>
  <Override PartName="/ppt/notesSlides/notesSlide370.xml" ContentType="application/vnd.openxmlformats-officedocument.presentationml.notesSlide+xml"/>
  <Override PartName="/ppt/notesSlides/notesSlide371.xml" ContentType="application/vnd.openxmlformats-officedocument.presentationml.notesSlide+xml"/>
  <Override PartName="/ppt/notesSlides/notesSlide372.xml" ContentType="application/vnd.openxmlformats-officedocument.presentationml.notesSlide+xml"/>
  <Override PartName="/ppt/notesSlides/notesSlide373.xml" ContentType="application/vnd.openxmlformats-officedocument.presentationml.notesSlide+xml"/>
  <Override PartName="/ppt/notesSlides/notesSlide374.xml" ContentType="application/vnd.openxmlformats-officedocument.presentationml.notesSlide+xml"/>
  <Override PartName="/ppt/notesSlides/notesSlide375.xml" ContentType="application/vnd.openxmlformats-officedocument.presentationml.notesSlide+xml"/>
  <Override PartName="/ppt/notesSlides/notesSlide376.xml" ContentType="application/vnd.openxmlformats-officedocument.presentationml.notesSlide+xml"/>
  <Override PartName="/ppt/notesSlides/notesSlide377.xml" ContentType="application/vnd.openxmlformats-officedocument.presentationml.notesSlide+xml"/>
  <Override PartName="/ppt/notesSlides/notesSlide378.xml" ContentType="application/vnd.openxmlformats-officedocument.presentationml.notesSlide+xml"/>
  <Override PartName="/ppt/notesSlides/notesSlide379.xml" ContentType="application/vnd.openxmlformats-officedocument.presentationml.notesSlide+xml"/>
  <Override PartName="/ppt/notesSlides/notesSlide380.xml" ContentType="application/vnd.openxmlformats-officedocument.presentationml.notesSlide+xml"/>
  <Override PartName="/ppt/notesSlides/notesSlide381.xml" ContentType="application/vnd.openxmlformats-officedocument.presentationml.notesSlide+xml"/>
  <Override PartName="/ppt/notesSlides/notesSlide382.xml" ContentType="application/vnd.openxmlformats-officedocument.presentationml.notesSlide+xml"/>
  <Override PartName="/ppt/notesSlides/notesSlide383.xml" ContentType="application/vnd.openxmlformats-officedocument.presentationml.notesSlide+xml"/>
  <Override PartName="/ppt/notesSlides/notesSlide384.xml" ContentType="application/vnd.openxmlformats-officedocument.presentationml.notesSlide+xml"/>
  <Override PartName="/ppt/notesSlides/notesSlide385.xml" ContentType="application/vnd.openxmlformats-officedocument.presentationml.notesSlide+xml"/>
  <Override PartName="/ppt/notesSlides/notesSlide386.xml" ContentType="application/vnd.openxmlformats-officedocument.presentationml.notesSlide+xml"/>
  <Override PartName="/ppt/notesSlides/notesSlide387.xml" ContentType="application/vnd.openxmlformats-officedocument.presentationml.notesSlide+xml"/>
  <Override PartName="/ppt/notesSlides/notesSlide388.xml" ContentType="application/vnd.openxmlformats-officedocument.presentationml.notesSlide+xml"/>
  <Override PartName="/ppt/notesSlides/notesSlide389.xml" ContentType="application/vnd.openxmlformats-officedocument.presentationml.notesSlide+xml"/>
  <Override PartName="/ppt/notesSlides/notesSlide390.xml" ContentType="application/vnd.openxmlformats-officedocument.presentationml.notesSlide+xml"/>
  <Override PartName="/ppt/notesSlides/notesSlide391.xml" ContentType="application/vnd.openxmlformats-officedocument.presentationml.notesSlide+xml"/>
  <Override PartName="/ppt/notesSlides/notesSlide392.xml" ContentType="application/vnd.openxmlformats-officedocument.presentationml.notesSlide+xml"/>
  <Override PartName="/ppt/notesSlides/notesSlide393.xml" ContentType="application/vnd.openxmlformats-officedocument.presentationml.notesSlide+xml"/>
  <Override PartName="/ppt/notesSlides/notesSlide394.xml" ContentType="application/vnd.openxmlformats-officedocument.presentationml.notesSlide+xml"/>
  <Override PartName="/ppt/notesSlides/notesSlide395.xml" ContentType="application/vnd.openxmlformats-officedocument.presentationml.notesSlide+xml"/>
  <Override PartName="/ppt/notesSlides/notesSlide396.xml" ContentType="application/vnd.openxmlformats-officedocument.presentationml.notesSlide+xml"/>
  <Override PartName="/ppt/notesSlides/notesSlide397.xml" ContentType="application/vnd.openxmlformats-officedocument.presentationml.notesSlide+xml"/>
  <Override PartName="/ppt/notesSlides/notesSlide398.xml" ContentType="application/vnd.openxmlformats-officedocument.presentationml.notesSlide+xml"/>
  <Override PartName="/ppt/notesSlides/notesSlide399.xml" ContentType="application/vnd.openxmlformats-officedocument.presentationml.notesSlide+xml"/>
  <Override PartName="/ppt/notesSlides/notesSlide400.xml" ContentType="application/vnd.openxmlformats-officedocument.presentationml.notesSlide+xml"/>
  <Override PartName="/ppt/notesSlides/notesSlide401.xml" ContentType="application/vnd.openxmlformats-officedocument.presentationml.notesSlide+xml"/>
  <Override PartName="/ppt/notesSlides/notesSlide402.xml" ContentType="application/vnd.openxmlformats-officedocument.presentationml.notesSlide+xml"/>
  <Override PartName="/ppt/notesSlides/notesSlide403.xml" ContentType="application/vnd.openxmlformats-officedocument.presentationml.notesSlide+xml"/>
  <Override PartName="/ppt/notesSlides/notesSlide404.xml" ContentType="application/vnd.openxmlformats-officedocument.presentationml.notesSlide+xml"/>
  <Override PartName="/ppt/notesSlides/notesSlide405.xml" ContentType="application/vnd.openxmlformats-officedocument.presentationml.notesSlide+xml"/>
  <Override PartName="/ppt/notesSlides/notesSlide406.xml" ContentType="application/vnd.openxmlformats-officedocument.presentationml.notesSlide+xml"/>
  <Override PartName="/ppt/notesSlides/notesSlide4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3" r:id="rId2"/>
  </p:sldMasterIdLst>
  <p:notesMasterIdLst>
    <p:notesMasterId r:id="rId41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 id="464" r:id="rId210"/>
    <p:sldId id="465" r:id="rId211"/>
    <p:sldId id="466" r:id="rId212"/>
    <p:sldId id="467" r:id="rId213"/>
    <p:sldId id="468" r:id="rId214"/>
    <p:sldId id="469" r:id="rId215"/>
    <p:sldId id="470" r:id="rId216"/>
    <p:sldId id="471" r:id="rId217"/>
    <p:sldId id="472" r:id="rId218"/>
    <p:sldId id="473" r:id="rId219"/>
    <p:sldId id="474" r:id="rId220"/>
    <p:sldId id="475" r:id="rId221"/>
    <p:sldId id="476" r:id="rId222"/>
    <p:sldId id="477" r:id="rId223"/>
    <p:sldId id="478" r:id="rId224"/>
    <p:sldId id="479" r:id="rId225"/>
    <p:sldId id="480" r:id="rId226"/>
    <p:sldId id="481" r:id="rId227"/>
    <p:sldId id="482" r:id="rId228"/>
    <p:sldId id="483" r:id="rId229"/>
    <p:sldId id="484" r:id="rId230"/>
    <p:sldId id="485" r:id="rId231"/>
    <p:sldId id="486" r:id="rId232"/>
    <p:sldId id="487" r:id="rId233"/>
    <p:sldId id="488" r:id="rId234"/>
    <p:sldId id="489" r:id="rId235"/>
    <p:sldId id="490" r:id="rId236"/>
    <p:sldId id="491" r:id="rId237"/>
    <p:sldId id="492" r:id="rId238"/>
    <p:sldId id="493" r:id="rId239"/>
    <p:sldId id="494" r:id="rId240"/>
    <p:sldId id="495" r:id="rId241"/>
    <p:sldId id="496" r:id="rId242"/>
    <p:sldId id="497" r:id="rId243"/>
    <p:sldId id="498" r:id="rId244"/>
    <p:sldId id="499" r:id="rId245"/>
    <p:sldId id="500" r:id="rId246"/>
    <p:sldId id="501" r:id="rId247"/>
    <p:sldId id="502" r:id="rId248"/>
    <p:sldId id="503" r:id="rId249"/>
    <p:sldId id="504" r:id="rId250"/>
    <p:sldId id="505" r:id="rId251"/>
    <p:sldId id="506" r:id="rId252"/>
    <p:sldId id="507" r:id="rId253"/>
    <p:sldId id="508" r:id="rId254"/>
    <p:sldId id="509" r:id="rId255"/>
    <p:sldId id="510" r:id="rId256"/>
    <p:sldId id="511" r:id="rId257"/>
    <p:sldId id="512" r:id="rId258"/>
    <p:sldId id="513" r:id="rId259"/>
    <p:sldId id="514" r:id="rId260"/>
    <p:sldId id="515" r:id="rId261"/>
    <p:sldId id="516" r:id="rId262"/>
    <p:sldId id="517" r:id="rId263"/>
    <p:sldId id="518" r:id="rId264"/>
    <p:sldId id="519" r:id="rId265"/>
    <p:sldId id="520" r:id="rId266"/>
    <p:sldId id="521" r:id="rId267"/>
    <p:sldId id="522" r:id="rId268"/>
    <p:sldId id="523" r:id="rId269"/>
    <p:sldId id="524" r:id="rId270"/>
    <p:sldId id="525" r:id="rId271"/>
    <p:sldId id="526" r:id="rId272"/>
    <p:sldId id="527" r:id="rId273"/>
    <p:sldId id="528" r:id="rId274"/>
    <p:sldId id="529" r:id="rId275"/>
    <p:sldId id="530" r:id="rId276"/>
    <p:sldId id="531" r:id="rId277"/>
    <p:sldId id="532" r:id="rId278"/>
    <p:sldId id="533" r:id="rId279"/>
    <p:sldId id="534" r:id="rId280"/>
    <p:sldId id="535" r:id="rId281"/>
    <p:sldId id="536" r:id="rId282"/>
    <p:sldId id="537" r:id="rId283"/>
    <p:sldId id="538" r:id="rId284"/>
    <p:sldId id="539" r:id="rId285"/>
    <p:sldId id="540" r:id="rId286"/>
    <p:sldId id="541" r:id="rId287"/>
    <p:sldId id="542" r:id="rId288"/>
    <p:sldId id="543" r:id="rId289"/>
    <p:sldId id="544" r:id="rId290"/>
    <p:sldId id="545" r:id="rId291"/>
    <p:sldId id="546" r:id="rId292"/>
    <p:sldId id="547" r:id="rId293"/>
    <p:sldId id="548" r:id="rId294"/>
    <p:sldId id="549" r:id="rId295"/>
    <p:sldId id="550" r:id="rId296"/>
    <p:sldId id="551" r:id="rId297"/>
    <p:sldId id="552" r:id="rId298"/>
    <p:sldId id="553" r:id="rId299"/>
    <p:sldId id="554" r:id="rId300"/>
    <p:sldId id="555" r:id="rId301"/>
    <p:sldId id="556" r:id="rId302"/>
    <p:sldId id="557" r:id="rId303"/>
    <p:sldId id="558" r:id="rId304"/>
    <p:sldId id="559" r:id="rId305"/>
    <p:sldId id="560" r:id="rId306"/>
    <p:sldId id="561" r:id="rId307"/>
    <p:sldId id="562" r:id="rId308"/>
    <p:sldId id="563" r:id="rId309"/>
    <p:sldId id="564" r:id="rId310"/>
    <p:sldId id="565" r:id="rId311"/>
    <p:sldId id="566" r:id="rId312"/>
    <p:sldId id="567" r:id="rId313"/>
    <p:sldId id="568" r:id="rId314"/>
    <p:sldId id="569" r:id="rId315"/>
    <p:sldId id="570" r:id="rId316"/>
    <p:sldId id="571" r:id="rId317"/>
    <p:sldId id="572" r:id="rId318"/>
    <p:sldId id="573" r:id="rId319"/>
    <p:sldId id="574" r:id="rId320"/>
    <p:sldId id="575" r:id="rId321"/>
    <p:sldId id="576" r:id="rId322"/>
    <p:sldId id="577" r:id="rId323"/>
    <p:sldId id="578" r:id="rId324"/>
    <p:sldId id="579" r:id="rId325"/>
    <p:sldId id="580" r:id="rId326"/>
    <p:sldId id="581" r:id="rId327"/>
    <p:sldId id="582" r:id="rId328"/>
    <p:sldId id="583" r:id="rId329"/>
    <p:sldId id="584" r:id="rId330"/>
    <p:sldId id="585" r:id="rId331"/>
    <p:sldId id="586" r:id="rId332"/>
    <p:sldId id="587" r:id="rId333"/>
    <p:sldId id="588" r:id="rId334"/>
    <p:sldId id="589" r:id="rId335"/>
    <p:sldId id="590" r:id="rId336"/>
    <p:sldId id="591" r:id="rId337"/>
    <p:sldId id="592" r:id="rId338"/>
    <p:sldId id="593" r:id="rId339"/>
    <p:sldId id="594" r:id="rId340"/>
    <p:sldId id="595" r:id="rId341"/>
    <p:sldId id="596" r:id="rId342"/>
    <p:sldId id="597" r:id="rId343"/>
    <p:sldId id="598" r:id="rId344"/>
    <p:sldId id="599" r:id="rId345"/>
    <p:sldId id="600" r:id="rId346"/>
    <p:sldId id="601" r:id="rId347"/>
    <p:sldId id="602" r:id="rId348"/>
    <p:sldId id="603" r:id="rId349"/>
    <p:sldId id="604" r:id="rId350"/>
    <p:sldId id="605" r:id="rId351"/>
    <p:sldId id="606" r:id="rId352"/>
    <p:sldId id="607" r:id="rId353"/>
    <p:sldId id="608" r:id="rId354"/>
    <p:sldId id="609" r:id="rId355"/>
    <p:sldId id="610" r:id="rId356"/>
    <p:sldId id="611" r:id="rId357"/>
    <p:sldId id="612" r:id="rId358"/>
    <p:sldId id="613" r:id="rId359"/>
    <p:sldId id="614" r:id="rId360"/>
    <p:sldId id="615" r:id="rId361"/>
    <p:sldId id="616" r:id="rId362"/>
    <p:sldId id="617" r:id="rId363"/>
    <p:sldId id="618" r:id="rId364"/>
    <p:sldId id="619" r:id="rId365"/>
    <p:sldId id="620" r:id="rId366"/>
    <p:sldId id="621" r:id="rId367"/>
    <p:sldId id="622" r:id="rId368"/>
    <p:sldId id="623" r:id="rId369"/>
    <p:sldId id="624" r:id="rId370"/>
    <p:sldId id="625" r:id="rId371"/>
    <p:sldId id="626" r:id="rId372"/>
    <p:sldId id="627" r:id="rId373"/>
    <p:sldId id="628" r:id="rId374"/>
    <p:sldId id="629" r:id="rId375"/>
    <p:sldId id="630" r:id="rId376"/>
    <p:sldId id="631" r:id="rId377"/>
    <p:sldId id="632" r:id="rId378"/>
    <p:sldId id="633" r:id="rId379"/>
    <p:sldId id="634" r:id="rId380"/>
    <p:sldId id="635" r:id="rId381"/>
    <p:sldId id="636" r:id="rId382"/>
    <p:sldId id="637" r:id="rId383"/>
    <p:sldId id="638" r:id="rId384"/>
    <p:sldId id="639" r:id="rId385"/>
    <p:sldId id="640" r:id="rId386"/>
    <p:sldId id="641" r:id="rId387"/>
    <p:sldId id="642" r:id="rId388"/>
    <p:sldId id="643" r:id="rId389"/>
    <p:sldId id="644" r:id="rId390"/>
    <p:sldId id="645" r:id="rId391"/>
    <p:sldId id="646" r:id="rId392"/>
    <p:sldId id="647" r:id="rId393"/>
    <p:sldId id="648" r:id="rId394"/>
    <p:sldId id="649" r:id="rId395"/>
    <p:sldId id="650" r:id="rId396"/>
    <p:sldId id="651" r:id="rId397"/>
    <p:sldId id="652" r:id="rId398"/>
    <p:sldId id="653" r:id="rId399"/>
    <p:sldId id="654" r:id="rId400"/>
    <p:sldId id="655" r:id="rId401"/>
    <p:sldId id="656" r:id="rId402"/>
    <p:sldId id="657" r:id="rId403"/>
    <p:sldId id="658" r:id="rId404"/>
    <p:sldId id="659" r:id="rId405"/>
    <p:sldId id="660" r:id="rId406"/>
    <p:sldId id="661" r:id="rId407"/>
    <p:sldId id="662" r:id="rId408"/>
    <p:sldId id="663" r:id="rId409"/>
  </p:sldIdLst>
  <p:sldSz cx="9144000" cy="5143500" type="screen16x9"/>
  <p:notesSz cx="6858000" cy="9144000"/>
  <p:embeddedFontLst>
    <p:embeddedFont>
      <p:font typeface="Calibri" panose="020F0502020204030204" pitchFamily="34" charset="0"/>
      <p:regular r:id="rId411"/>
      <p:bold r:id="rId412"/>
      <p:italic r:id="rId413"/>
      <p:boldItalic r:id="rId414"/>
    </p:embeddedFont>
    <p:embeddedFont>
      <p:font typeface="Montserrat" panose="00000500000000000000" pitchFamily="50" charset="0"/>
      <p:regular r:id="rId415"/>
      <p:bold r:id="rId416"/>
      <p:italic r:id="rId417"/>
      <p:boldItalic r:id="rId418"/>
    </p:embeddedFont>
    <p:embeddedFont>
      <p:font typeface="Montserrat Medium" panose="00000600000000000000" pitchFamily="50" charset="0"/>
      <p:regular r:id="rId419"/>
      <p:bold r:id="rId420"/>
      <p:italic r:id="rId421"/>
      <p:boldItalic r:id="rId422"/>
    </p:embeddedFont>
    <p:embeddedFont>
      <p:font typeface="Montserrat SemiBold" panose="00000700000000000000" pitchFamily="50" charset="0"/>
      <p:regular r:id="rId423"/>
      <p:bold r:id="rId424"/>
      <p:italic r:id="rId425"/>
      <p:boldItalic r:id="rId426"/>
    </p:embeddedFont>
    <p:embeddedFont>
      <p:font typeface="Proxima Nova" panose="020B0604020202020204" charset="0"/>
      <p:regular r:id="rId427"/>
      <p:bold r:id="rId428"/>
      <p:italic r:id="rId429"/>
      <p:boldItalic r:id="rId430"/>
    </p:embeddedFont>
    <p:embeddedFont>
      <p:font typeface="Verdana" panose="020B0604030504040204" pitchFamily="34" charset="0"/>
      <p:regular r:id="rId431"/>
      <p:bold r:id="rId432"/>
      <p:italic r:id="rId433"/>
      <p:boldItalic r:id="rId4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2">
          <p15:clr>
            <a:srgbClr val="9AA0A6"/>
          </p15:clr>
        </p15:guide>
        <p15:guide id="2" pos="4479">
          <p15:clr>
            <a:srgbClr val="747775"/>
          </p15:clr>
        </p15:guide>
        <p15:guide id="3" pos="2805">
          <p15:clr>
            <a:srgbClr val="747775"/>
          </p15:clr>
        </p15:guide>
        <p15:guide id="4" orient="horz" pos="757">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5" roundtripDataSignature="AMtx7miQqGXy8nQDw/OOiPEc6yEp6rJB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B58F17-18A0-414A-A1BD-9F4DDED8AF64}">
  <a:tblStyle styleId="{6CB58F17-18A0-414A-A1BD-9F4DDED8AF6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pos="312"/>
        <p:guide pos="4479"/>
        <p:guide pos="2805"/>
        <p:guide orient="horz" pos="75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433" Type="http://schemas.openxmlformats.org/officeDocument/2006/relationships/font" Target="fonts/font23.fntdata"/><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402" Type="http://schemas.openxmlformats.org/officeDocument/2006/relationships/slide" Target="slides/slide400.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slide" Target="slides/slide386.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413" Type="http://schemas.openxmlformats.org/officeDocument/2006/relationships/font" Target="fonts/font3.fntdata"/><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399" Type="http://schemas.openxmlformats.org/officeDocument/2006/relationships/slide" Target="slides/slide397.xml"/><Relationship Id="rId259" Type="http://schemas.openxmlformats.org/officeDocument/2006/relationships/slide" Target="slides/slide257.xml"/><Relationship Id="rId424" Type="http://schemas.openxmlformats.org/officeDocument/2006/relationships/font" Target="fonts/font14.fntdata"/><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435" Type="http://customschemas.google.com/relationships/presentationmetadata" Target="metadata"/><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slide" Target="slides/slide388.xml"/><Relationship Id="rId404" Type="http://schemas.openxmlformats.org/officeDocument/2006/relationships/slide" Target="slides/slide402.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415" Type="http://schemas.openxmlformats.org/officeDocument/2006/relationships/font" Target="fonts/font5.fntdata"/><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426" Type="http://schemas.openxmlformats.org/officeDocument/2006/relationships/font" Target="fonts/font16.fntdata"/><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437" Type="http://schemas.openxmlformats.org/officeDocument/2006/relationships/viewProps" Target="viewProps.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406" Type="http://schemas.openxmlformats.org/officeDocument/2006/relationships/slide" Target="slides/slide404.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slide" Target="slides/slide390.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417" Type="http://schemas.openxmlformats.org/officeDocument/2006/relationships/font" Target="fonts/font7.fntdata"/><Relationship Id="rId16" Type="http://schemas.openxmlformats.org/officeDocument/2006/relationships/slide" Target="slides/slide14.xml"/><Relationship Id="rId221" Type="http://schemas.openxmlformats.org/officeDocument/2006/relationships/slide" Target="slides/slide219.xml"/><Relationship Id="rId263" Type="http://schemas.openxmlformats.org/officeDocument/2006/relationships/slide" Target="slides/slide261.xml"/><Relationship Id="rId319" Type="http://schemas.openxmlformats.org/officeDocument/2006/relationships/slide" Target="slides/slide317.xml"/><Relationship Id="rId58" Type="http://schemas.openxmlformats.org/officeDocument/2006/relationships/slide" Target="slides/slide56.xml"/><Relationship Id="rId123" Type="http://schemas.openxmlformats.org/officeDocument/2006/relationships/slide" Target="slides/slide121.xml"/><Relationship Id="rId330" Type="http://schemas.openxmlformats.org/officeDocument/2006/relationships/slide" Target="slides/slide328.xml"/><Relationship Id="rId165" Type="http://schemas.openxmlformats.org/officeDocument/2006/relationships/slide" Target="slides/slide163.xml"/><Relationship Id="rId372" Type="http://schemas.openxmlformats.org/officeDocument/2006/relationships/slide" Target="slides/slide370.xml"/><Relationship Id="rId428" Type="http://schemas.openxmlformats.org/officeDocument/2006/relationships/font" Target="fonts/font18.fntdata"/><Relationship Id="rId232" Type="http://schemas.openxmlformats.org/officeDocument/2006/relationships/slide" Target="slides/slide230.xml"/><Relationship Id="rId274" Type="http://schemas.openxmlformats.org/officeDocument/2006/relationships/slide" Target="slides/slide272.xml"/><Relationship Id="rId27" Type="http://schemas.openxmlformats.org/officeDocument/2006/relationships/slide" Target="slides/slide25.xml"/><Relationship Id="rId69" Type="http://schemas.openxmlformats.org/officeDocument/2006/relationships/slide" Target="slides/slide67.xml"/><Relationship Id="rId134" Type="http://schemas.openxmlformats.org/officeDocument/2006/relationships/slide" Target="slides/slide132.xml"/><Relationship Id="rId80" Type="http://schemas.openxmlformats.org/officeDocument/2006/relationships/slide" Target="slides/slide78.xml"/><Relationship Id="rId176" Type="http://schemas.openxmlformats.org/officeDocument/2006/relationships/slide" Target="slides/slide174.xml"/><Relationship Id="rId341" Type="http://schemas.openxmlformats.org/officeDocument/2006/relationships/slide" Target="slides/slide339.xml"/><Relationship Id="rId383" Type="http://schemas.openxmlformats.org/officeDocument/2006/relationships/slide" Target="slides/slide381.xml"/><Relationship Id="rId439" Type="http://schemas.openxmlformats.org/officeDocument/2006/relationships/tableStyles" Target="tableStyles.xml"/><Relationship Id="rId201" Type="http://schemas.openxmlformats.org/officeDocument/2006/relationships/slide" Target="slides/slide199.xml"/><Relationship Id="rId243" Type="http://schemas.openxmlformats.org/officeDocument/2006/relationships/slide" Target="slides/slide241.xml"/><Relationship Id="rId285" Type="http://schemas.openxmlformats.org/officeDocument/2006/relationships/slide" Target="slides/slide283.xml"/><Relationship Id="rId38" Type="http://schemas.openxmlformats.org/officeDocument/2006/relationships/slide" Target="slides/slide36.xml"/><Relationship Id="rId103" Type="http://schemas.openxmlformats.org/officeDocument/2006/relationships/slide" Target="slides/slide101.xml"/><Relationship Id="rId310" Type="http://schemas.openxmlformats.org/officeDocument/2006/relationships/slide" Target="slides/slide308.xml"/><Relationship Id="rId91" Type="http://schemas.openxmlformats.org/officeDocument/2006/relationships/slide" Target="slides/slide89.xml"/><Relationship Id="rId145" Type="http://schemas.openxmlformats.org/officeDocument/2006/relationships/slide" Target="slides/slide143.xml"/><Relationship Id="rId187" Type="http://schemas.openxmlformats.org/officeDocument/2006/relationships/slide" Target="slides/slide185.xml"/><Relationship Id="rId352" Type="http://schemas.openxmlformats.org/officeDocument/2006/relationships/slide" Target="slides/slide350.xml"/><Relationship Id="rId394" Type="http://schemas.openxmlformats.org/officeDocument/2006/relationships/slide" Target="slides/slide392.xml"/><Relationship Id="rId408" Type="http://schemas.openxmlformats.org/officeDocument/2006/relationships/slide" Target="slides/slide406.xml"/><Relationship Id="rId212" Type="http://schemas.openxmlformats.org/officeDocument/2006/relationships/slide" Target="slides/slide210.xml"/><Relationship Id="rId254" Type="http://schemas.openxmlformats.org/officeDocument/2006/relationships/slide" Target="slides/slide252.xml"/><Relationship Id="rId49" Type="http://schemas.openxmlformats.org/officeDocument/2006/relationships/slide" Target="slides/slide47.xml"/><Relationship Id="rId114" Type="http://schemas.openxmlformats.org/officeDocument/2006/relationships/slide" Target="slides/slide112.xml"/><Relationship Id="rId296" Type="http://schemas.openxmlformats.org/officeDocument/2006/relationships/slide" Target="slides/slide294.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419" Type="http://schemas.openxmlformats.org/officeDocument/2006/relationships/font" Target="fonts/font9.fntdata"/><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430" Type="http://schemas.openxmlformats.org/officeDocument/2006/relationships/font" Target="fonts/font20.fntdata"/><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395" Type="http://schemas.openxmlformats.org/officeDocument/2006/relationships/slide" Target="slides/slide393.xml"/><Relationship Id="rId409" Type="http://schemas.openxmlformats.org/officeDocument/2006/relationships/slide" Target="slides/slide407.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420"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410" Type="http://schemas.openxmlformats.org/officeDocument/2006/relationships/notesMaster" Target="notesMasters/notesMaster1.xml"/><Relationship Id="rId431" Type="http://schemas.openxmlformats.org/officeDocument/2006/relationships/font" Target="fonts/font21.fntdata"/><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96" Type="http://schemas.openxmlformats.org/officeDocument/2006/relationships/slide" Target="slides/slide394.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400" Type="http://schemas.openxmlformats.org/officeDocument/2006/relationships/slide" Target="slides/slide398.xml"/><Relationship Id="rId421" Type="http://schemas.openxmlformats.org/officeDocument/2006/relationships/font" Target="fonts/font11.fntdata"/><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slide" Target="slides/slide384.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411" Type="http://schemas.openxmlformats.org/officeDocument/2006/relationships/font" Target="fonts/font1.fntdata"/><Relationship Id="rId432" Type="http://schemas.openxmlformats.org/officeDocument/2006/relationships/font" Target="fonts/font22.fntdata"/><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397" Type="http://schemas.openxmlformats.org/officeDocument/2006/relationships/slide" Target="slides/slide395.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01" Type="http://schemas.openxmlformats.org/officeDocument/2006/relationships/slide" Target="slides/slide399.xml"/><Relationship Id="rId422" Type="http://schemas.openxmlformats.org/officeDocument/2006/relationships/font" Target="fonts/font12.fntdata"/><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slide" Target="slides/slide385.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412" Type="http://schemas.openxmlformats.org/officeDocument/2006/relationships/font" Target="fonts/font2.fntdata"/><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398" Type="http://schemas.openxmlformats.org/officeDocument/2006/relationships/slide" Target="slides/slide396.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423" Type="http://schemas.openxmlformats.org/officeDocument/2006/relationships/font" Target="fonts/font13.fntdata"/><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434" Type="http://schemas.openxmlformats.org/officeDocument/2006/relationships/font" Target="fonts/font24.fntdata"/><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403" Type="http://schemas.openxmlformats.org/officeDocument/2006/relationships/slide" Target="slides/slide401.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slide" Target="slides/slide387.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414" Type="http://schemas.openxmlformats.org/officeDocument/2006/relationships/font" Target="fonts/font4.fntdata"/><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425" Type="http://schemas.openxmlformats.org/officeDocument/2006/relationships/font" Target="fonts/font15.fntdata"/><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436" Type="http://schemas.openxmlformats.org/officeDocument/2006/relationships/presProps" Target="presProps.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slide" Target="slides/slide389.xml"/><Relationship Id="rId405" Type="http://schemas.openxmlformats.org/officeDocument/2006/relationships/slide" Target="slides/slide403.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416" Type="http://schemas.openxmlformats.org/officeDocument/2006/relationships/font" Target="fonts/font6.fntdata"/><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427" Type="http://schemas.openxmlformats.org/officeDocument/2006/relationships/font" Target="fonts/font17.fntdata"/><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 Id="rId200" Type="http://schemas.openxmlformats.org/officeDocument/2006/relationships/slide" Target="slides/slide198.xml"/><Relationship Id="rId382" Type="http://schemas.openxmlformats.org/officeDocument/2006/relationships/slide" Target="slides/slide380.xml"/><Relationship Id="rId438" Type="http://schemas.openxmlformats.org/officeDocument/2006/relationships/theme" Target="theme/theme1.xml"/><Relationship Id="rId242" Type="http://schemas.openxmlformats.org/officeDocument/2006/relationships/slide" Target="slides/slide240.xml"/><Relationship Id="rId284" Type="http://schemas.openxmlformats.org/officeDocument/2006/relationships/slide" Target="slides/slide282.xml"/><Relationship Id="rId37" Type="http://schemas.openxmlformats.org/officeDocument/2006/relationships/slide" Target="slides/slide35.xml"/><Relationship Id="rId79" Type="http://schemas.openxmlformats.org/officeDocument/2006/relationships/slide" Target="slides/slide77.xml"/><Relationship Id="rId102" Type="http://schemas.openxmlformats.org/officeDocument/2006/relationships/slide" Target="slides/slide100.xml"/><Relationship Id="rId144" Type="http://schemas.openxmlformats.org/officeDocument/2006/relationships/slide" Target="slides/slide142.xml"/><Relationship Id="rId90" Type="http://schemas.openxmlformats.org/officeDocument/2006/relationships/slide" Target="slides/slide88.xml"/><Relationship Id="rId186" Type="http://schemas.openxmlformats.org/officeDocument/2006/relationships/slide" Target="slides/slide184.xml"/><Relationship Id="rId351" Type="http://schemas.openxmlformats.org/officeDocument/2006/relationships/slide" Target="slides/slide349.xml"/><Relationship Id="rId393" Type="http://schemas.openxmlformats.org/officeDocument/2006/relationships/slide" Target="slides/slide391.xml"/><Relationship Id="rId407" Type="http://schemas.openxmlformats.org/officeDocument/2006/relationships/slide" Target="slides/slide405.xml"/><Relationship Id="rId211" Type="http://schemas.openxmlformats.org/officeDocument/2006/relationships/slide" Target="slides/slide209.xml"/><Relationship Id="rId253" Type="http://schemas.openxmlformats.org/officeDocument/2006/relationships/slide" Target="slides/slide251.xml"/><Relationship Id="rId295" Type="http://schemas.openxmlformats.org/officeDocument/2006/relationships/slide" Target="slides/slide293.xml"/><Relationship Id="rId309" Type="http://schemas.openxmlformats.org/officeDocument/2006/relationships/slide" Target="slides/slide307.xml"/><Relationship Id="rId48" Type="http://schemas.openxmlformats.org/officeDocument/2006/relationships/slide" Target="slides/slide46.xml"/><Relationship Id="rId113" Type="http://schemas.openxmlformats.org/officeDocument/2006/relationships/slide" Target="slides/slide111.xml"/><Relationship Id="rId320" Type="http://schemas.openxmlformats.org/officeDocument/2006/relationships/slide" Target="slides/slide318.xml"/><Relationship Id="rId155" Type="http://schemas.openxmlformats.org/officeDocument/2006/relationships/slide" Target="slides/slide153.xml"/><Relationship Id="rId197" Type="http://schemas.openxmlformats.org/officeDocument/2006/relationships/slide" Target="slides/slide195.xml"/><Relationship Id="rId362" Type="http://schemas.openxmlformats.org/officeDocument/2006/relationships/slide" Target="slides/slide360.xml"/><Relationship Id="rId418" Type="http://schemas.openxmlformats.org/officeDocument/2006/relationships/font" Target="fonts/font8.fntdata"/><Relationship Id="rId222" Type="http://schemas.openxmlformats.org/officeDocument/2006/relationships/slide" Target="slides/slide220.xml"/><Relationship Id="rId264" Type="http://schemas.openxmlformats.org/officeDocument/2006/relationships/slide" Target="slides/slide262.xml"/><Relationship Id="rId17" Type="http://schemas.openxmlformats.org/officeDocument/2006/relationships/slide" Target="slides/slide15.xml"/><Relationship Id="rId59" Type="http://schemas.openxmlformats.org/officeDocument/2006/relationships/slide" Target="slides/slide57.xml"/><Relationship Id="rId124" Type="http://schemas.openxmlformats.org/officeDocument/2006/relationships/slide" Target="slides/slide122.xml"/><Relationship Id="rId70" Type="http://schemas.openxmlformats.org/officeDocument/2006/relationships/slide" Target="slides/slide68.xml"/><Relationship Id="rId166" Type="http://schemas.openxmlformats.org/officeDocument/2006/relationships/slide" Target="slides/slide164.xml"/><Relationship Id="rId331" Type="http://schemas.openxmlformats.org/officeDocument/2006/relationships/slide" Target="slides/slide329.xml"/><Relationship Id="rId373" Type="http://schemas.openxmlformats.org/officeDocument/2006/relationships/slide" Target="slides/slide371.xml"/><Relationship Id="rId429" Type="http://schemas.openxmlformats.org/officeDocument/2006/relationships/font" Target="fonts/font19.fntdata"/><Relationship Id="rId1" Type="http://schemas.openxmlformats.org/officeDocument/2006/relationships/slideMaster" Target="slideMasters/slideMaster1.xml"/><Relationship Id="rId233" Type="http://schemas.openxmlformats.org/officeDocument/2006/relationships/slide" Target="slides/slide231.xml"/><Relationship Id="rId28" Type="http://schemas.openxmlformats.org/officeDocument/2006/relationships/slide" Target="slides/slide26.xml"/><Relationship Id="rId275" Type="http://schemas.openxmlformats.org/officeDocument/2006/relationships/slide" Target="slides/slide273.xml"/><Relationship Id="rId300" Type="http://schemas.openxmlformats.org/officeDocument/2006/relationships/slide" Target="slides/slide2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34.xml"/><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38.xml"/><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41.xml"/><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46.xml"/><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51.xml"/><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52.xml"/><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53.xml"/><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54.xml"/><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55.xml"/><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2" Type="http://schemas.openxmlformats.org/officeDocument/2006/relationships/slide" Target="../slides/slide367.xml"/><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2" Type="http://schemas.openxmlformats.org/officeDocument/2006/relationships/slide" Target="../slides/slide368.xml"/><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2" Type="http://schemas.openxmlformats.org/officeDocument/2006/relationships/slide" Target="../slides/slide3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377.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2" Type="http://schemas.openxmlformats.org/officeDocument/2006/relationships/slide" Target="../slides/slide384.xml"/><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2" Type="http://schemas.openxmlformats.org/officeDocument/2006/relationships/slide" Target="../slides/slide385.xml"/><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87.xml.rels><?xml version="1.0" encoding="UTF-8" standalone="yes"?>
<Relationships xmlns="http://schemas.openxmlformats.org/package/2006/relationships"><Relationship Id="rId2" Type="http://schemas.openxmlformats.org/officeDocument/2006/relationships/slide" Target="../slides/slide387.xml"/><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2" Type="http://schemas.openxmlformats.org/officeDocument/2006/relationships/slide" Target="../slides/slide388.xml"/><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2" Type="http://schemas.openxmlformats.org/officeDocument/2006/relationships/slide" Target="../slides/slide3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2" Type="http://schemas.openxmlformats.org/officeDocument/2006/relationships/slide" Target="../slides/slide391.xml"/><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2" Type="http://schemas.openxmlformats.org/officeDocument/2006/relationships/slide" Target="../slides/slide394.xml"/><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2" Type="http://schemas.openxmlformats.org/officeDocument/2006/relationships/slide" Target="../slides/slide395.xml"/><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2" Type="http://schemas.openxmlformats.org/officeDocument/2006/relationships/slide" Target="../slides/slide396.xml"/><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2" Type="http://schemas.openxmlformats.org/officeDocument/2006/relationships/slide" Target="../slides/slide397.xml"/><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2" Type="http://schemas.openxmlformats.org/officeDocument/2006/relationships/slide" Target="../slides/slide398.xml"/><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2" Type="http://schemas.openxmlformats.org/officeDocument/2006/relationships/slide" Target="../slides/slide3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2" Type="http://schemas.openxmlformats.org/officeDocument/2006/relationships/slide" Target="../slides/slide400.xml"/><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2" Type="http://schemas.openxmlformats.org/officeDocument/2006/relationships/slide" Target="../slides/slide401.xml"/><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2" Type="http://schemas.openxmlformats.org/officeDocument/2006/relationships/slide" Target="../slides/slide402.xml"/><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2" Type="http://schemas.openxmlformats.org/officeDocument/2006/relationships/slide" Target="../slides/slide403.xml"/><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2" Type="http://schemas.openxmlformats.org/officeDocument/2006/relationships/slide" Target="../slides/slide404.xml"/><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2" Type="http://schemas.openxmlformats.org/officeDocument/2006/relationships/slide" Target="../slides/slide405.xml"/><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2" Type="http://schemas.openxmlformats.org/officeDocument/2006/relationships/slide" Target="../slides/slide406.xml"/><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2" Type="http://schemas.openxmlformats.org/officeDocument/2006/relationships/slide" Target="../slides/slide40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bf04ff11e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g2bf04ff11e0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bf04ff11e0_0_53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1" name="Google Shape;151;g2bf04ff11e0_0_5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bf04ff201e_0_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5" name="Google Shape;965;g2bf04ff201e_0_4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2bf04ff201e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5" name="Google Shape;975;g2bf04ff201e_0_4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2bf04ff201e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3" name="Google Shape;983;g2bf04ff201e_0_4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2bf04ff201e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1" name="Google Shape;991;g2bf04ff201e_0_4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bf04ff201e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1" name="Google Shape;1001;g2bf04ff201e_0_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2bf04ff201e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1" name="Google Shape;1011;g2bf04ff201e_0_4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2bf04ff201e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2" name="Google Shape;1022;g2bf04ff201e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bf04ff201e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2" name="Google Shape;1032;g2bf04ff201e_0_5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2bf04ff201e_0_5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2" name="Google Shape;1042;g2bf04ff201e_0_5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bf04ff201e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1" name="Google Shape;1051;g2bf04ff201e_0_5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2bf04ff201e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1" name="Google Shape;1061;g2bf04ff201e_0_5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8"/>
        <p:cNvGrpSpPr/>
        <p:nvPr/>
      </p:nvGrpSpPr>
      <p:grpSpPr>
        <a:xfrm>
          <a:off x="0" y="0"/>
          <a:ext cx="0" cy="0"/>
          <a:chOff x="0" y="0"/>
          <a:chExt cx="0" cy="0"/>
        </a:xfrm>
      </p:grpSpPr>
      <p:sp>
        <p:nvSpPr>
          <p:cNvPr id="1069" name="Google Shape;1069;g2bf04ff201e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0" name="Google Shape;1070;g2bf04ff201e_0_5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g2bf04ff201e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0" name="Google Shape;1080;g2bf04ff201e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2bf04ff201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9" name="Google Shape;1089;g2bf04ff201e_0_5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bf94e6429c_4_1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9" name="Google Shape;1099;g2bf94e6429c_4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2bf04ff201e_0_55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08" name="Google Shape;1108;g2bf04ff201e_0_5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3"/>
        <p:cNvGrpSpPr/>
        <p:nvPr/>
      </p:nvGrpSpPr>
      <p:grpSpPr>
        <a:xfrm>
          <a:off x="0" y="0"/>
          <a:ext cx="0" cy="0"/>
          <a:chOff x="0" y="0"/>
          <a:chExt cx="0" cy="0"/>
        </a:xfrm>
      </p:grpSpPr>
      <p:sp>
        <p:nvSpPr>
          <p:cNvPr id="1114" name="Google Shape;1114;g2bf04ff201e_0_5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15" name="Google Shape;1115;g2bf04ff201e_0_5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bf04ff201e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2" name="Google Shape;1122;g2bf04ff201e_0_5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2bf04ff201e_0_6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2" name="Google Shape;1132;g2bf04ff201e_0_6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bf04ff201e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1" name="Google Shape;1141;g2bf04ff201e_0_6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 name="Google Shape;16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2bf04ff201e_0_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0" name="Google Shape;1150;g2bf04ff201e_0_6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2bf04ff201e_0_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8" name="Google Shape;1158;g2bf04ff201e_0_6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2bf04ff201e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6" name="Google Shape;1166;g2bf04ff201e_0_6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3"/>
        <p:cNvGrpSpPr/>
        <p:nvPr/>
      </p:nvGrpSpPr>
      <p:grpSpPr>
        <a:xfrm>
          <a:off x="0" y="0"/>
          <a:ext cx="0" cy="0"/>
          <a:chOff x="0" y="0"/>
          <a:chExt cx="0" cy="0"/>
        </a:xfrm>
      </p:grpSpPr>
      <p:sp>
        <p:nvSpPr>
          <p:cNvPr id="1174" name="Google Shape;1174;g2bf04ff201e_0_6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5" name="Google Shape;1175;g2bf04ff201e_0_6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2bf04ff201e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7" name="Google Shape;1187;g2bf04ff201e_0_6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2bf04ff201e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5" name="Google Shape;1195;g2bf04ff201e_0_6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2bf94e6429c_4_2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5" name="Google Shape;1205;g2bf94e6429c_4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2bf04ff201e_0_65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4" name="Google Shape;1214;g2bf04ff201e_0_6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2bf04ff201e_0_69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1" name="Google Shape;1221;g2bf04ff201e_0_6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2bf04ff201e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8" name="Google Shape;1228;g2bf04ff201e_0_6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bf04ff11e0_0_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g2bf04ff11e0_0_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2bf04ff201e_0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8" name="Google Shape;1238;g2bf04ff201e_0_7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2bf04ff201e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7" name="Google Shape;1247;g2bf04ff201e_0_7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2bf04ff201e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7" name="Google Shape;1257;g2bf04ff201e_0_7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2bf04ff201e_0_7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5" name="Google Shape;1265;g2bf04ff201e_0_7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bf04ff201e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4" name="Google Shape;1274;g2bf04ff201e_0_7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2bf04ff201e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2" name="Google Shape;1282;g2bf04ff201e_0_7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2bf04ff201e_0_7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1" name="Google Shape;1291;g2bf04ff201e_0_7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2bf94e6429c_4_3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01" name="Google Shape;1301;g2bf94e6429c_4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bf04ff201e_0_74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0" name="Google Shape;1310;g2bf04ff201e_0_7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2bf04ff201e_0_78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7" name="Google Shape;1317;g2bf04ff201e_0_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2bf04ff201e_0_7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4" name="Google Shape;1324;g2bf04ff201e_0_7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2bf04ff201e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4" name="Google Shape;1334;g2bf04ff201e_0_7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2bf04ff201e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2" name="Google Shape;1342;g2bf04ff201e_0_8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bf04ff201e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0" name="Google Shape;1350;g2bf04ff201e_0_8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bf04ff201e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9" name="Google Shape;1359;g2bf04ff201e_0_8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5"/>
        <p:cNvGrpSpPr/>
        <p:nvPr/>
      </p:nvGrpSpPr>
      <p:grpSpPr>
        <a:xfrm>
          <a:off x="0" y="0"/>
          <a:ext cx="0" cy="0"/>
          <a:chOff x="0" y="0"/>
          <a:chExt cx="0" cy="0"/>
        </a:xfrm>
      </p:grpSpPr>
      <p:sp>
        <p:nvSpPr>
          <p:cNvPr id="1366" name="Google Shape;1366;g2bf04ff201e_0_8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7" name="Google Shape;1367;g2bf04ff201e_0_8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2bf04ff201e_0_8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6" name="Google Shape;1376;g2bf04ff201e_0_8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g2bf04ff201e_0_8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6" name="Google Shape;1386;g2bf04ff201e_0_8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2bf04ff201e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5" name="Google Shape;1395;g2bf04ff201e_0_8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2bf04ff201e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7" name="Google Shape;1407;g2bf04ff201e_0_8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5ebc5e49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25ebc5e494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2bf94e6429c_4_4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7" name="Google Shape;1417;g2bf94e6429c_4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2bf04ff201e_0_8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6" name="Google Shape;1426;g2bf04ff201e_0_8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2bf04ff201e_0_89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33" name="Google Shape;1433;g2bf04ff201e_0_8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2bf04ff201e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1" name="Google Shape;1441;g2bf04ff201e_0_8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2bf04ff201e_0_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4" name="Google Shape;1454;g2bf04ff201e_0_9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3"/>
        <p:cNvGrpSpPr/>
        <p:nvPr/>
      </p:nvGrpSpPr>
      <p:grpSpPr>
        <a:xfrm>
          <a:off x="0" y="0"/>
          <a:ext cx="0" cy="0"/>
          <a:chOff x="0" y="0"/>
          <a:chExt cx="0" cy="0"/>
        </a:xfrm>
      </p:grpSpPr>
      <p:sp>
        <p:nvSpPr>
          <p:cNvPr id="1464" name="Google Shape;1464;g2bf04ff201e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5" name="Google Shape;1465;g2bf04ff201e_0_9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2bf04ff201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4" name="Google Shape;1474;g2bf04ff201e_0_9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g2bf04ff201e_0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7" name="Google Shape;1487;g2bf04ff201e_0_9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2bf04ff201e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6" name="Google Shape;1496;g2bf04ff201e_0_9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bf04ff201e_0_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6" name="Google Shape;1506;g2bf04ff201e_0_9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bf1c458ec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2bf1c458ec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2bf04ff201e_0_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8" name="Google Shape;1518;g2bf04ff201e_0_9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5"/>
        <p:cNvGrpSpPr/>
        <p:nvPr/>
      </p:nvGrpSpPr>
      <p:grpSpPr>
        <a:xfrm>
          <a:off x="0" y="0"/>
          <a:ext cx="0" cy="0"/>
          <a:chOff x="0" y="0"/>
          <a:chExt cx="0" cy="0"/>
        </a:xfrm>
      </p:grpSpPr>
      <p:sp>
        <p:nvSpPr>
          <p:cNvPr id="1526" name="Google Shape;1526;g2bf04ff201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7" name="Google Shape;1527;g2bf04ff201e_0_9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2bf04ff201e_0_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6" name="Google Shape;1536;g2bf04ff201e_0_9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2bf04ff201e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7" name="Google Shape;1547;g2bf04ff201e_0_9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
        <p:cNvGrpSpPr/>
        <p:nvPr/>
      </p:nvGrpSpPr>
      <p:grpSpPr>
        <a:xfrm>
          <a:off x="0" y="0"/>
          <a:ext cx="0" cy="0"/>
          <a:chOff x="0" y="0"/>
          <a:chExt cx="0" cy="0"/>
        </a:xfrm>
      </p:grpSpPr>
      <p:sp>
        <p:nvSpPr>
          <p:cNvPr id="1555" name="Google Shape;1555;g2bf04ff201e_0_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6" name="Google Shape;1556;g2bf04ff201e_0_9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3"/>
        <p:cNvGrpSpPr/>
        <p:nvPr/>
      </p:nvGrpSpPr>
      <p:grpSpPr>
        <a:xfrm>
          <a:off x="0" y="0"/>
          <a:ext cx="0" cy="0"/>
          <a:chOff x="0" y="0"/>
          <a:chExt cx="0" cy="0"/>
        </a:xfrm>
      </p:grpSpPr>
      <p:sp>
        <p:nvSpPr>
          <p:cNvPr id="1564" name="Google Shape;1564;g2bf04ff201e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5" name="Google Shape;1565;g2bf04ff201e_0_9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3"/>
        <p:cNvGrpSpPr/>
        <p:nvPr/>
      </p:nvGrpSpPr>
      <p:grpSpPr>
        <a:xfrm>
          <a:off x="0" y="0"/>
          <a:ext cx="0" cy="0"/>
          <a:chOff x="0" y="0"/>
          <a:chExt cx="0" cy="0"/>
        </a:xfrm>
      </p:grpSpPr>
      <p:sp>
        <p:nvSpPr>
          <p:cNvPr id="1574" name="Google Shape;1574;g2bf94e6429c_4_6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5" name="Google Shape;1575;g2bf94e6429c_4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g2bf04ff201e_0_98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84" name="Google Shape;1584;g2bf04ff201e_0_9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2bf04ff201e_0_102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4" name="Google Shape;1594;g2bf04ff201e_0_10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2bf04ff201e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3" name="Google Shape;1603;g2bf04ff201e_0_10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3"/>
        <p:cNvGrpSpPr/>
        <p:nvPr/>
      </p:nvGrpSpPr>
      <p:grpSpPr>
        <a:xfrm>
          <a:off x="0" y="0"/>
          <a:ext cx="0" cy="0"/>
          <a:chOff x="0" y="0"/>
          <a:chExt cx="0" cy="0"/>
        </a:xfrm>
      </p:grpSpPr>
      <p:sp>
        <p:nvSpPr>
          <p:cNvPr id="1614" name="Google Shape;1614;g2bf04ff201e_0_1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5" name="Google Shape;1615;g2bf04ff201e_0_10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3"/>
        <p:cNvGrpSpPr/>
        <p:nvPr/>
      </p:nvGrpSpPr>
      <p:grpSpPr>
        <a:xfrm>
          <a:off x="0" y="0"/>
          <a:ext cx="0" cy="0"/>
          <a:chOff x="0" y="0"/>
          <a:chExt cx="0" cy="0"/>
        </a:xfrm>
      </p:grpSpPr>
      <p:sp>
        <p:nvSpPr>
          <p:cNvPr id="1624" name="Google Shape;1624;g2bf04ff201e_0_1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5" name="Google Shape;1625;g2bf04ff201e_0_10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3"/>
        <p:cNvGrpSpPr/>
        <p:nvPr/>
      </p:nvGrpSpPr>
      <p:grpSpPr>
        <a:xfrm>
          <a:off x="0" y="0"/>
          <a:ext cx="0" cy="0"/>
          <a:chOff x="0" y="0"/>
          <a:chExt cx="0" cy="0"/>
        </a:xfrm>
      </p:grpSpPr>
      <p:sp>
        <p:nvSpPr>
          <p:cNvPr id="1634" name="Google Shape;1634;g2bf04ff201e_0_10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5" name="Google Shape;1635;g2bf04ff201e_0_10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Google Shape;1645;g2bf04ff201e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6" name="Google Shape;1646;g2bf04ff201e_0_10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4"/>
        <p:cNvGrpSpPr/>
        <p:nvPr/>
      </p:nvGrpSpPr>
      <p:grpSpPr>
        <a:xfrm>
          <a:off x="0" y="0"/>
          <a:ext cx="0" cy="0"/>
          <a:chOff x="0" y="0"/>
          <a:chExt cx="0" cy="0"/>
        </a:xfrm>
      </p:grpSpPr>
      <p:sp>
        <p:nvSpPr>
          <p:cNvPr id="1655" name="Google Shape;1655;g2bf04ff201e_0_1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6" name="Google Shape;1656;g2bf04ff201e_0_10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4"/>
        <p:cNvGrpSpPr/>
        <p:nvPr/>
      </p:nvGrpSpPr>
      <p:grpSpPr>
        <a:xfrm>
          <a:off x="0" y="0"/>
          <a:ext cx="0" cy="0"/>
          <a:chOff x="0" y="0"/>
          <a:chExt cx="0" cy="0"/>
        </a:xfrm>
      </p:grpSpPr>
      <p:sp>
        <p:nvSpPr>
          <p:cNvPr id="1665" name="Google Shape;1665;g2bf04ff201e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6" name="Google Shape;1666;g2bf04ff201e_0_10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3"/>
        <p:cNvGrpSpPr/>
        <p:nvPr/>
      </p:nvGrpSpPr>
      <p:grpSpPr>
        <a:xfrm>
          <a:off x="0" y="0"/>
          <a:ext cx="0" cy="0"/>
          <a:chOff x="0" y="0"/>
          <a:chExt cx="0" cy="0"/>
        </a:xfrm>
      </p:grpSpPr>
      <p:sp>
        <p:nvSpPr>
          <p:cNvPr id="1674" name="Google Shape;1674;g2bf04ff201e_0_1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5" name="Google Shape;1675;g2bf04ff201e_0_10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2bf04ff201e_0_10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6" name="Google Shape;1686;g2bf04ff201e_0_10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4"/>
        <p:cNvGrpSpPr/>
        <p:nvPr/>
      </p:nvGrpSpPr>
      <p:grpSpPr>
        <a:xfrm>
          <a:off x="0" y="0"/>
          <a:ext cx="0" cy="0"/>
          <a:chOff x="0" y="0"/>
          <a:chExt cx="0" cy="0"/>
        </a:xfrm>
      </p:grpSpPr>
      <p:sp>
        <p:nvSpPr>
          <p:cNvPr id="1695" name="Google Shape;1695;g2bf04ff201e_0_1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6" name="Google Shape;1696;g2bf04ff201e_0_10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2bf04ff201e_0_1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5" name="Google Shape;1705;g2bf04ff201e_0_10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5ebc5e494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25ebc5e494b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2bf04ff201e_0_1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4" name="Google Shape;1714;g2bf04ff201e_0_1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2bf04ff201e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5" name="Google Shape;1725;g2bf04ff201e_0_1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2"/>
        <p:cNvGrpSpPr/>
        <p:nvPr/>
      </p:nvGrpSpPr>
      <p:grpSpPr>
        <a:xfrm>
          <a:off x="0" y="0"/>
          <a:ext cx="0" cy="0"/>
          <a:chOff x="0" y="0"/>
          <a:chExt cx="0" cy="0"/>
        </a:xfrm>
      </p:grpSpPr>
      <p:sp>
        <p:nvSpPr>
          <p:cNvPr id="1733" name="Google Shape;1733;g2bf04ff201e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4" name="Google Shape;1734;g2bf04ff201e_0_11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2bf04ff201e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3" name="Google Shape;1743;g2bf04ff201e_0_11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2"/>
        <p:cNvGrpSpPr/>
        <p:nvPr/>
      </p:nvGrpSpPr>
      <p:grpSpPr>
        <a:xfrm>
          <a:off x="0" y="0"/>
          <a:ext cx="0" cy="0"/>
          <a:chOff x="0" y="0"/>
          <a:chExt cx="0" cy="0"/>
        </a:xfrm>
      </p:grpSpPr>
      <p:sp>
        <p:nvSpPr>
          <p:cNvPr id="1753" name="Google Shape;1753;g2bf04ff201e_0_1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4" name="Google Shape;1754;g2bf04ff201e_0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2bf94e6429c_4_7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66" name="Google Shape;1766;g2bf94e6429c_4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2bf04ff201e_0_114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5" name="Google Shape;1775;g2bf04ff201e_0_1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2bf04ff201e_0_117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2" name="Google Shape;1782;g2bf04ff201e_0_1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7"/>
        <p:cNvGrpSpPr/>
        <p:nvPr/>
      </p:nvGrpSpPr>
      <p:grpSpPr>
        <a:xfrm>
          <a:off x="0" y="0"/>
          <a:ext cx="0" cy="0"/>
          <a:chOff x="0" y="0"/>
          <a:chExt cx="0" cy="0"/>
        </a:xfrm>
      </p:grpSpPr>
      <p:sp>
        <p:nvSpPr>
          <p:cNvPr id="1788" name="Google Shape;1788;g2bf04ff201e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9" name="Google Shape;1789;g2bf04ff201e_0_1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2bf04ff201e_0_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1" name="Google Shape;1801;g2bf04ff201e_0_1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2bf04ff201e_0_1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1" name="Google Shape;1811;g2bf04ff201e_0_1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8"/>
        <p:cNvGrpSpPr/>
        <p:nvPr/>
      </p:nvGrpSpPr>
      <p:grpSpPr>
        <a:xfrm>
          <a:off x="0" y="0"/>
          <a:ext cx="0" cy="0"/>
          <a:chOff x="0" y="0"/>
          <a:chExt cx="0" cy="0"/>
        </a:xfrm>
      </p:grpSpPr>
      <p:sp>
        <p:nvSpPr>
          <p:cNvPr id="1819" name="Google Shape;1819;g2bf04ff201e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0" name="Google Shape;1820;g2bf04ff201e_0_1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2bf04ff201e_0_1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9" name="Google Shape;1829;g2bf04ff201e_0_1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6"/>
        <p:cNvGrpSpPr/>
        <p:nvPr/>
      </p:nvGrpSpPr>
      <p:grpSpPr>
        <a:xfrm>
          <a:off x="0" y="0"/>
          <a:ext cx="0" cy="0"/>
          <a:chOff x="0" y="0"/>
          <a:chExt cx="0" cy="0"/>
        </a:xfrm>
      </p:grpSpPr>
      <p:sp>
        <p:nvSpPr>
          <p:cNvPr id="1837" name="Google Shape;1837;g2bf04ff201e_0_1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8" name="Google Shape;1838;g2bf04ff201e_0_1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2bf04ff201e_0_1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8" name="Google Shape;1848;g2bf04ff201e_0_12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bf04ff201e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6" name="Google Shape;1856;g2bf04ff201e_0_1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2"/>
        <p:cNvGrpSpPr/>
        <p:nvPr/>
      </p:nvGrpSpPr>
      <p:grpSpPr>
        <a:xfrm>
          <a:off x="0" y="0"/>
          <a:ext cx="0" cy="0"/>
          <a:chOff x="0" y="0"/>
          <a:chExt cx="0" cy="0"/>
        </a:xfrm>
      </p:grpSpPr>
      <p:sp>
        <p:nvSpPr>
          <p:cNvPr id="1863" name="Google Shape;1863;g2bf04ff201e_0_1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4" name="Google Shape;1864;g2bf04ff201e_0_1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2bf04ff201e_0_1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4" name="Google Shape;1874;g2bf04ff201e_0_1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2bf04ff201e_0_1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4" name="Google Shape;1884;g2bf04ff201e_0_12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2bf04ff201e_0_1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3" name="Google Shape;1893;g2bf04ff201e_0_12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bf04ff11e0_0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5" name="Google Shape;105;g2bf04ff11e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9"/>
        <p:cNvGrpSpPr/>
        <p:nvPr/>
      </p:nvGrpSpPr>
      <p:grpSpPr>
        <a:xfrm>
          <a:off x="0" y="0"/>
          <a:ext cx="0" cy="0"/>
          <a:chOff x="0" y="0"/>
          <a:chExt cx="0" cy="0"/>
        </a:xfrm>
      </p:grpSpPr>
      <p:sp>
        <p:nvSpPr>
          <p:cNvPr id="1900" name="Google Shape;1900;g2c005df7b6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1" name="Google Shape;1901;g2c005df7b6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2bf04ff201e_0_1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9" name="Google Shape;1909;g2bf04ff201e_0_1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2bf04ff201e_0_1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7" name="Google Shape;1917;g2bf04ff201e_0_1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7"/>
        <p:cNvGrpSpPr/>
        <p:nvPr/>
      </p:nvGrpSpPr>
      <p:grpSpPr>
        <a:xfrm>
          <a:off x="0" y="0"/>
          <a:ext cx="0" cy="0"/>
          <a:chOff x="0" y="0"/>
          <a:chExt cx="0" cy="0"/>
        </a:xfrm>
      </p:grpSpPr>
      <p:sp>
        <p:nvSpPr>
          <p:cNvPr id="1928" name="Google Shape;1928;g2bf04ff201e_0_1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9" name="Google Shape;1929;g2bf04ff201e_0_12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g2bf04ff201e_0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9" name="Google Shape;1939;g2bf04ff201e_0_1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2bf04ff201e_0_1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1" name="Google Shape;1951;g2bf04ff201e_0_12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1"/>
        <p:cNvGrpSpPr/>
        <p:nvPr/>
      </p:nvGrpSpPr>
      <p:grpSpPr>
        <a:xfrm>
          <a:off x="0" y="0"/>
          <a:ext cx="0" cy="0"/>
          <a:chOff x="0" y="0"/>
          <a:chExt cx="0" cy="0"/>
        </a:xfrm>
      </p:grpSpPr>
      <p:sp>
        <p:nvSpPr>
          <p:cNvPr id="1962" name="Google Shape;1962;g2bf04ff201e_0_1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3" name="Google Shape;1963;g2bf04ff201e_0_12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3"/>
        <p:cNvGrpSpPr/>
        <p:nvPr/>
      </p:nvGrpSpPr>
      <p:grpSpPr>
        <a:xfrm>
          <a:off x="0" y="0"/>
          <a:ext cx="0" cy="0"/>
          <a:chOff x="0" y="0"/>
          <a:chExt cx="0" cy="0"/>
        </a:xfrm>
      </p:grpSpPr>
      <p:sp>
        <p:nvSpPr>
          <p:cNvPr id="1974" name="Google Shape;1974;g2bf04ff201e_0_1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5" name="Google Shape;1975;g2bf04ff201e_0_1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2"/>
        <p:cNvGrpSpPr/>
        <p:nvPr/>
      </p:nvGrpSpPr>
      <p:grpSpPr>
        <a:xfrm>
          <a:off x="0" y="0"/>
          <a:ext cx="0" cy="0"/>
          <a:chOff x="0" y="0"/>
          <a:chExt cx="0" cy="0"/>
        </a:xfrm>
      </p:grpSpPr>
      <p:sp>
        <p:nvSpPr>
          <p:cNvPr id="1983" name="Google Shape;1983;g2bf04ff201e_0_1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4" name="Google Shape;1984;g2bf04ff201e_0_13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3"/>
        <p:cNvGrpSpPr/>
        <p:nvPr/>
      </p:nvGrpSpPr>
      <p:grpSpPr>
        <a:xfrm>
          <a:off x="0" y="0"/>
          <a:ext cx="0" cy="0"/>
          <a:chOff x="0" y="0"/>
          <a:chExt cx="0" cy="0"/>
        </a:xfrm>
      </p:grpSpPr>
      <p:sp>
        <p:nvSpPr>
          <p:cNvPr id="1994" name="Google Shape;1994;g2bf04ff201e_0_1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5" name="Google Shape;1995;g2bf04ff201e_0_1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bf1c458ec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2bf1c458ec5_1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2bf04ff201e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4" name="Google Shape;2004;g2bf04ff201e_0_13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4"/>
        <p:cNvGrpSpPr/>
        <p:nvPr/>
      </p:nvGrpSpPr>
      <p:grpSpPr>
        <a:xfrm>
          <a:off x="0" y="0"/>
          <a:ext cx="0" cy="0"/>
          <a:chOff x="0" y="0"/>
          <a:chExt cx="0" cy="0"/>
        </a:xfrm>
      </p:grpSpPr>
      <p:sp>
        <p:nvSpPr>
          <p:cNvPr id="2015" name="Google Shape;2015;g2bf94e6429c_4_8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16" name="Google Shape;2016;g2bf94e6429c_4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3"/>
        <p:cNvGrpSpPr/>
        <p:nvPr/>
      </p:nvGrpSpPr>
      <p:grpSpPr>
        <a:xfrm>
          <a:off x="0" y="0"/>
          <a:ext cx="0" cy="0"/>
          <a:chOff x="0" y="0"/>
          <a:chExt cx="0" cy="0"/>
        </a:xfrm>
      </p:grpSpPr>
      <p:sp>
        <p:nvSpPr>
          <p:cNvPr id="2024" name="Google Shape;2024;g2bf04ff201e_0_133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5" name="Google Shape;2025;g2bf04ff201e_0_13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2bf04ff201e_0_13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2" name="Google Shape;2032;g2bf04ff201e_0_13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7"/>
        <p:cNvGrpSpPr/>
        <p:nvPr/>
      </p:nvGrpSpPr>
      <p:grpSpPr>
        <a:xfrm>
          <a:off x="0" y="0"/>
          <a:ext cx="0" cy="0"/>
          <a:chOff x="0" y="0"/>
          <a:chExt cx="0" cy="0"/>
        </a:xfrm>
      </p:grpSpPr>
      <p:sp>
        <p:nvSpPr>
          <p:cNvPr id="2038" name="Google Shape;2038;g2bf04ff201e_0_1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9" name="Google Shape;2039;g2bf04ff201e_0_1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2bf04ff201e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49" name="Google Shape;2049;g2bf04ff201e_0_13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6"/>
        <p:cNvGrpSpPr/>
        <p:nvPr/>
      </p:nvGrpSpPr>
      <p:grpSpPr>
        <a:xfrm>
          <a:off x="0" y="0"/>
          <a:ext cx="0" cy="0"/>
          <a:chOff x="0" y="0"/>
          <a:chExt cx="0" cy="0"/>
        </a:xfrm>
      </p:grpSpPr>
      <p:sp>
        <p:nvSpPr>
          <p:cNvPr id="2057" name="Google Shape;2057;g2bf04ff201e_0_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8" name="Google Shape;2058;g2bf04ff201e_0_1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2bf04ff201e_0_1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7" name="Google Shape;2067;g2bf04ff201e_0_13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2bf04ff201e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6" name="Google Shape;2076;g2bf04ff201e_0_14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2bf04ff201e_0_1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6" name="Google Shape;2086;g2bf04ff201e_0_1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2bf04ff201e_0_1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8" name="Google Shape;2098;g2bf04ff201e_0_1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g2bf04ff201e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7" name="Google Shape;2107;g2bf04ff201e_0_14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4"/>
        <p:cNvGrpSpPr/>
        <p:nvPr/>
      </p:nvGrpSpPr>
      <p:grpSpPr>
        <a:xfrm>
          <a:off x="0" y="0"/>
          <a:ext cx="0" cy="0"/>
          <a:chOff x="0" y="0"/>
          <a:chExt cx="0" cy="0"/>
        </a:xfrm>
      </p:grpSpPr>
      <p:sp>
        <p:nvSpPr>
          <p:cNvPr id="2115" name="Google Shape;2115;g2bf04ff201e_0_1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6" name="Google Shape;2116;g2bf04ff201e_0_14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3"/>
        <p:cNvGrpSpPr/>
        <p:nvPr/>
      </p:nvGrpSpPr>
      <p:grpSpPr>
        <a:xfrm>
          <a:off x="0" y="0"/>
          <a:ext cx="0" cy="0"/>
          <a:chOff x="0" y="0"/>
          <a:chExt cx="0" cy="0"/>
        </a:xfrm>
      </p:grpSpPr>
      <p:sp>
        <p:nvSpPr>
          <p:cNvPr id="2124" name="Google Shape;2124;g2bf04ff201e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25" name="Google Shape;2125;g2bf04ff201e_0_1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2bf04ff201e_0_1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3" name="Google Shape;2133;g2bf04ff201e_0_1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2bf04ff201e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2" name="Google Shape;2142;g2bf04ff201e_0_1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9"/>
        <p:cNvGrpSpPr/>
        <p:nvPr/>
      </p:nvGrpSpPr>
      <p:grpSpPr>
        <a:xfrm>
          <a:off x="0" y="0"/>
          <a:ext cx="0" cy="0"/>
          <a:chOff x="0" y="0"/>
          <a:chExt cx="0" cy="0"/>
        </a:xfrm>
      </p:grpSpPr>
      <p:sp>
        <p:nvSpPr>
          <p:cNvPr id="2150" name="Google Shape;2150;g2bf04ff201e_0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1" name="Google Shape;2151;g2bf04ff201e_0_1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2bf04ff201e_0_1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9" name="Google Shape;2159;g2bf04ff201e_0_14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7"/>
        <p:cNvGrpSpPr/>
        <p:nvPr/>
      </p:nvGrpSpPr>
      <p:grpSpPr>
        <a:xfrm>
          <a:off x="0" y="0"/>
          <a:ext cx="0" cy="0"/>
          <a:chOff x="0" y="0"/>
          <a:chExt cx="0" cy="0"/>
        </a:xfrm>
      </p:grpSpPr>
      <p:sp>
        <p:nvSpPr>
          <p:cNvPr id="2168" name="Google Shape;2168;g2bf04ff201e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9" name="Google Shape;2169;g2bf04ff201e_0_14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7"/>
        <p:cNvGrpSpPr/>
        <p:nvPr/>
      </p:nvGrpSpPr>
      <p:grpSpPr>
        <a:xfrm>
          <a:off x="0" y="0"/>
          <a:ext cx="0" cy="0"/>
          <a:chOff x="0" y="0"/>
          <a:chExt cx="0" cy="0"/>
        </a:xfrm>
      </p:grpSpPr>
      <p:sp>
        <p:nvSpPr>
          <p:cNvPr id="2178" name="Google Shape;2178;g2bf04ff201e_0_1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9" name="Google Shape;2179;g2bf04ff201e_0_14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bf1c458ec5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2bf1c458ec5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2bf04ff201e_0_1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88" name="Google Shape;2188;g2bf04ff201e_0_14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2bf04ff201e_0_1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7" name="Google Shape;2197;g2bf04ff201e_0_14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5"/>
        <p:cNvGrpSpPr/>
        <p:nvPr/>
      </p:nvGrpSpPr>
      <p:grpSpPr>
        <a:xfrm>
          <a:off x="0" y="0"/>
          <a:ext cx="0" cy="0"/>
          <a:chOff x="0" y="0"/>
          <a:chExt cx="0" cy="0"/>
        </a:xfrm>
      </p:grpSpPr>
      <p:sp>
        <p:nvSpPr>
          <p:cNvPr id="2206" name="Google Shape;2206;g2bf94e6429c_4_8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7" name="Google Shape;2207;g2bf94e6429c_4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4"/>
        <p:cNvGrpSpPr/>
        <p:nvPr/>
      </p:nvGrpSpPr>
      <p:grpSpPr>
        <a:xfrm>
          <a:off x="0" y="0"/>
          <a:ext cx="0" cy="0"/>
          <a:chOff x="0" y="0"/>
          <a:chExt cx="0" cy="0"/>
        </a:xfrm>
      </p:grpSpPr>
      <p:sp>
        <p:nvSpPr>
          <p:cNvPr id="2215" name="Google Shape;2215;g2bf04ff201e_0_149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6" name="Google Shape;2216;g2bf04ff201e_0_14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1"/>
        <p:cNvGrpSpPr/>
        <p:nvPr/>
      </p:nvGrpSpPr>
      <p:grpSpPr>
        <a:xfrm>
          <a:off x="0" y="0"/>
          <a:ext cx="0" cy="0"/>
          <a:chOff x="0" y="0"/>
          <a:chExt cx="0" cy="0"/>
        </a:xfrm>
      </p:grpSpPr>
      <p:sp>
        <p:nvSpPr>
          <p:cNvPr id="2222" name="Google Shape;2222;g2bf04ff201e_0_15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23" name="Google Shape;2223;g2bf04ff201e_0_15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8"/>
        <p:cNvGrpSpPr/>
        <p:nvPr/>
      </p:nvGrpSpPr>
      <p:grpSpPr>
        <a:xfrm>
          <a:off x="0" y="0"/>
          <a:ext cx="0" cy="0"/>
          <a:chOff x="0" y="0"/>
          <a:chExt cx="0" cy="0"/>
        </a:xfrm>
      </p:grpSpPr>
      <p:sp>
        <p:nvSpPr>
          <p:cNvPr id="2229" name="Google Shape;2229;g2bf04ff201e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0" name="Google Shape;2230;g2bf04ff201e_0_15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2bf04ff201e_0_1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0" name="Google Shape;2240;g2bf04ff201e_0_15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2bf04ff201e_0_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9" name="Google Shape;2249;g2bf04ff201e_0_15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2bf04ff201e_0_1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0" name="Google Shape;2260;g2bf04ff201e_0_15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9"/>
        <p:cNvGrpSpPr/>
        <p:nvPr/>
      </p:nvGrpSpPr>
      <p:grpSpPr>
        <a:xfrm>
          <a:off x="0" y="0"/>
          <a:ext cx="0" cy="0"/>
          <a:chOff x="0" y="0"/>
          <a:chExt cx="0" cy="0"/>
        </a:xfrm>
      </p:grpSpPr>
      <p:sp>
        <p:nvSpPr>
          <p:cNvPr id="2270" name="Google Shape;2270;g2bf04ff201e_0_1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1" name="Google Shape;2271;g2bf04ff201e_0_15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bf1c458ec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2bf1c458ec5_1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9"/>
        <p:cNvGrpSpPr/>
        <p:nvPr/>
      </p:nvGrpSpPr>
      <p:grpSpPr>
        <a:xfrm>
          <a:off x="0" y="0"/>
          <a:ext cx="0" cy="0"/>
          <a:chOff x="0" y="0"/>
          <a:chExt cx="0" cy="0"/>
        </a:xfrm>
      </p:grpSpPr>
      <p:sp>
        <p:nvSpPr>
          <p:cNvPr id="2280" name="Google Shape;2280;g2bf04ff201e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1" name="Google Shape;2281;g2bf04ff201e_0_15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2bf04ff201e_0_15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0" name="Google Shape;2290;g2bf04ff201e_0_15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9"/>
        <p:cNvGrpSpPr/>
        <p:nvPr/>
      </p:nvGrpSpPr>
      <p:grpSpPr>
        <a:xfrm>
          <a:off x="0" y="0"/>
          <a:ext cx="0" cy="0"/>
          <a:chOff x="0" y="0"/>
          <a:chExt cx="0" cy="0"/>
        </a:xfrm>
      </p:grpSpPr>
      <p:sp>
        <p:nvSpPr>
          <p:cNvPr id="2300" name="Google Shape;2300;g2bf04ff201e_0_1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1" name="Google Shape;2301;g2bf04ff201e_0_1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g2bf04ff201e_0_1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1" name="Google Shape;2311;g2bf04ff201e_0_15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9"/>
        <p:cNvGrpSpPr/>
        <p:nvPr/>
      </p:nvGrpSpPr>
      <p:grpSpPr>
        <a:xfrm>
          <a:off x="0" y="0"/>
          <a:ext cx="0" cy="0"/>
          <a:chOff x="0" y="0"/>
          <a:chExt cx="0" cy="0"/>
        </a:xfrm>
      </p:grpSpPr>
      <p:sp>
        <p:nvSpPr>
          <p:cNvPr id="2320" name="Google Shape;2320;g2bf04ff201e_0_1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1" name="Google Shape;2321;g2bf04ff201e_0_15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9"/>
        <p:cNvGrpSpPr/>
        <p:nvPr/>
      </p:nvGrpSpPr>
      <p:grpSpPr>
        <a:xfrm>
          <a:off x="0" y="0"/>
          <a:ext cx="0" cy="0"/>
          <a:chOff x="0" y="0"/>
          <a:chExt cx="0" cy="0"/>
        </a:xfrm>
      </p:grpSpPr>
      <p:sp>
        <p:nvSpPr>
          <p:cNvPr id="2330" name="Google Shape;2330;g2bf04ff201e_0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1" name="Google Shape;2331;g2bf04ff201e_0_1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9"/>
        <p:cNvGrpSpPr/>
        <p:nvPr/>
      </p:nvGrpSpPr>
      <p:grpSpPr>
        <a:xfrm>
          <a:off x="0" y="0"/>
          <a:ext cx="0" cy="0"/>
          <a:chOff x="0" y="0"/>
          <a:chExt cx="0" cy="0"/>
        </a:xfrm>
      </p:grpSpPr>
      <p:sp>
        <p:nvSpPr>
          <p:cNvPr id="2340" name="Google Shape;2340;g2bf04ff201e_0_1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1" name="Google Shape;2341;g2bf04ff201e_0_16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2bf04ff201e_0_16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1" name="Google Shape;2351;g2bf04ff201e_0_16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2bf94e6429c_4_9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1" name="Google Shape;2361;g2bf94e6429c_4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2bf04ff201e_0_162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0" name="Google Shape;2370;g2bf04ff201e_0_16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5"/>
        <p:cNvGrpSpPr/>
        <p:nvPr/>
      </p:nvGrpSpPr>
      <p:grpSpPr>
        <a:xfrm>
          <a:off x="0" y="0"/>
          <a:ext cx="0" cy="0"/>
          <a:chOff x="0" y="0"/>
          <a:chExt cx="0" cy="0"/>
        </a:xfrm>
      </p:grpSpPr>
      <p:sp>
        <p:nvSpPr>
          <p:cNvPr id="2376" name="Google Shape;2376;g2bf04ff201e_0_16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77" name="Google Shape;2377;g2bf04ff201e_0_16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2"/>
        <p:cNvGrpSpPr/>
        <p:nvPr/>
      </p:nvGrpSpPr>
      <p:grpSpPr>
        <a:xfrm>
          <a:off x="0" y="0"/>
          <a:ext cx="0" cy="0"/>
          <a:chOff x="0" y="0"/>
          <a:chExt cx="0" cy="0"/>
        </a:xfrm>
      </p:grpSpPr>
      <p:sp>
        <p:nvSpPr>
          <p:cNvPr id="2383" name="Google Shape;2383;g2bf04ff201e_0_1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4" name="Google Shape;2384;g2bf04ff201e_0_16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2bf04ff201e_0_1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4" name="Google Shape;2394;g2bf04ff201e_0_16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1"/>
        <p:cNvGrpSpPr/>
        <p:nvPr/>
      </p:nvGrpSpPr>
      <p:grpSpPr>
        <a:xfrm>
          <a:off x="0" y="0"/>
          <a:ext cx="0" cy="0"/>
          <a:chOff x="0" y="0"/>
          <a:chExt cx="0" cy="0"/>
        </a:xfrm>
      </p:grpSpPr>
      <p:sp>
        <p:nvSpPr>
          <p:cNvPr id="2402" name="Google Shape;2402;g2bf04ff201e_0_1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3" name="Google Shape;2403;g2bf04ff201e_0_16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2"/>
        <p:cNvGrpSpPr/>
        <p:nvPr/>
      </p:nvGrpSpPr>
      <p:grpSpPr>
        <a:xfrm>
          <a:off x="0" y="0"/>
          <a:ext cx="0" cy="0"/>
          <a:chOff x="0" y="0"/>
          <a:chExt cx="0" cy="0"/>
        </a:xfrm>
      </p:grpSpPr>
      <p:sp>
        <p:nvSpPr>
          <p:cNvPr id="2413" name="Google Shape;2413;g2bf04ff201e_0_1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4" name="Google Shape;2414;g2bf04ff201e_0_16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4"/>
        <p:cNvGrpSpPr/>
        <p:nvPr/>
      </p:nvGrpSpPr>
      <p:grpSpPr>
        <a:xfrm>
          <a:off x="0" y="0"/>
          <a:ext cx="0" cy="0"/>
          <a:chOff x="0" y="0"/>
          <a:chExt cx="0" cy="0"/>
        </a:xfrm>
      </p:grpSpPr>
      <p:sp>
        <p:nvSpPr>
          <p:cNvPr id="2425" name="Google Shape;2425;g2bf04ff201e_0_16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6" name="Google Shape;2426;g2bf04ff201e_0_16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2bf04ff201e_0_17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7" name="Google Shape;2437;g2bf04ff201e_0_17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5"/>
        <p:cNvGrpSpPr/>
        <p:nvPr/>
      </p:nvGrpSpPr>
      <p:grpSpPr>
        <a:xfrm>
          <a:off x="0" y="0"/>
          <a:ext cx="0" cy="0"/>
          <a:chOff x="0" y="0"/>
          <a:chExt cx="0" cy="0"/>
        </a:xfrm>
      </p:grpSpPr>
      <p:sp>
        <p:nvSpPr>
          <p:cNvPr id="2446" name="Google Shape;2446;g2bf04ff201e_0_1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7" name="Google Shape;2447;g2bf04ff201e_0_17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6"/>
        <p:cNvGrpSpPr/>
        <p:nvPr/>
      </p:nvGrpSpPr>
      <p:grpSpPr>
        <a:xfrm>
          <a:off x="0" y="0"/>
          <a:ext cx="0" cy="0"/>
          <a:chOff x="0" y="0"/>
          <a:chExt cx="0" cy="0"/>
        </a:xfrm>
      </p:grpSpPr>
      <p:sp>
        <p:nvSpPr>
          <p:cNvPr id="2457" name="Google Shape;2457;g2bf04ff201e_0_1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8" name="Google Shape;2458;g2bf04ff201e_0_17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6"/>
        <p:cNvGrpSpPr/>
        <p:nvPr/>
      </p:nvGrpSpPr>
      <p:grpSpPr>
        <a:xfrm>
          <a:off x="0" y="0"/>
          <a:ext cx="0" cy="0"/>
          <a:chOff x="0" y="0"/>
          <a:chExt cx="0" cy="0"/>
        </a:xfrm>
      </p:grpSpPr>
      <p:sp>
        <p:nvSpPr>
          <p:cNvPr id="2467" name="Google Shape;2467;g2bf04ff201e_0_17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8" name="Google Shape;2468;g2bf04ff201e_0_17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9d07f7925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g19d07f7925a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6"/>
        <p:cNvGrpSpPr/>
        <p:nvPr/>
      </p:nvGrpSpPr>
      <p:grpSpPr>
        <a:xfrm>
          <a:off x="0" y="0"/>
          <a:ext cx="0" cy="0"/>
          <a:chOff x="0" y="0"/>
          <a:chExt cx="0" cy="0"/>
        </a:xfrm>
      </p:grpSpPr>
      <p:sp>
        <p:nvSpPr>
          <p:cNvPr id="2477" name="Google Shape;2477;g2bf04ff201e_0_1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8" name="Google Shape;2478;g2bf04ff201e_0_17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8"/>
        <p:cNvGrpSpPr/>
        <p:nvPr/>
      </p:nvGrpSpPr>
      <p:grpSpPr>
        <a:xfrm>
          <a:off x="0" y="0"/>
          <a:ext cx="0" cy="0"/>
          <a:chOff x="0" y="0"/>
          <a:chExt cx="0" cy="0"/>
        </a:xfrm>
      </p:grpSpPr>
      <p:sp>
        <p:nvSpPr>
          <p:cNvPr id="2489" name="Google Shape;2489;g2bf04ff201e_0_1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0" name="Google Shape;2490;g2bf04ff201e_0_17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7"/>
        <p:cNvGrpSpPr/>
        <p:nvPr/>
      </p:nvGrpSpPr>
      <p:grpSpPr>
        <a:xfrm>
          <a:off x="0" y="0"/>
          <a:ext cx="0" cy="0"/>
          <a:chOff x="0" y="0"/>
          <a:chExt cx="0" cy="0"/>
        </a:xfrm>
      </p:grpSpPr>
      <p:sp>
        <p:nvSpPr>
          <p:cNvPr id="2498" name="Google Shape;2498;g2bf04ff201e_0_1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9" name="Google Shape;2499;g2bf04ff201e_0_17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6"/>
        <p:cNvGrpSpPr/>
        <p:nvPr/>
      </p:nvGrpSpPr>
      <p:grpSpPr>
        <a:xfrm>
          <a:off x="0" y="0"/>
          <a:ext cx="0" cy="0"/>
          <a:chOff x="0" y="0"/>
          <a:chExt cx="0" cy="0"/>
        </a:xfrm>
      </p:grpSpPr>
      <p:sp>
        <p:nvSpPr>
          <p:cNvPr id="2507" name="Google Shape;2507;g2bf04ff201e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8" name="Google Shape;2508;g2bf04ff201e_0_17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6"/>
        <p:cNvGrpSpPr/>
        <p:nvPr/>
      </p:nvGrpSpPr>
      <p:grpSpPr>
        <a:xfrm>
          <a:off x="0" y="0"/>
          <a:ext cx="0" cy="0"/>
          <a:chOff x="0" y="0"/>
          <a:chExt cx="0" cy="0"/>
        </a:xfrm>
      </p:grpSpPr>
      <p:sp>
        <p:nvSpPr>
          <p:cNvPr id="2517" name="Google Shape;2517;g2bf04ff201e_0_1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8" name="Google Shape;2518;g2bf04ff201e_0_17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6"/>
        <p:cNvGrpSpPr/>
        <p:nvPr/>
      </p:nvGrpSpPr>
      <p:grpSpPr>
        <a:xfrm>
          <a:off x="0" y="0"/>
          <a:ext cx="0" cy="0"/>
          <a:chOff x="0" y="0"/>
          <a:chExt cx="0" cy="0"/>
        </a:xfrm>
      </p:grpSpPr>
      <p:sp>
        <p:nvSpPr>
          <p:cNvPr id="2527" name="Google Shape;2527;g2bf04ff201e_0_1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8" name="Google Shape;2528;g2bf04ff201e_0_17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8"/>
        <p:cNvGrpSpPr/>
        <p:nvPr/>
      </p:nvGrpSpPr>
      <p:grpSpPr>
        <a:xfrm>
          <a:off x="0" y="0"/>
          <a:ext cx="0" cy="0"/>
          <a:chOff x="0" y="0"/>
          <a:chExt cx="0" cy="0"/>
        </a:xfrm>
      </p:grpSpPr>
      <p:sp>
        <p:nvSpPr>
          <p:cNvPr id="2539" name="Google Shape;2539;g2bf04ff201e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0" name="Google Shape;2540;g2bf04ff201e_0_17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2bf04ff201e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1" name="Google Shape;2551;g2bf04ff201e_0_17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2bf04ff201e_0_17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3" name="Google Shape;2563;g2bf04ff201e_0_17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1"/>
        <p:cNvGrpSpPr/>
        <p:nvPr/>
      </p:nvGrpSpPr>
      <p:grpSpPr>
        <a:xfrm>
          <a:off x="0" y="0"/>
          <a:ext cx="0" cy="0"/>
          <a:chOff x="0" y="0"/>
          <a:chExt cx="0" cy="0"/>
        </a:xfrm>
      </p:grpSpPr>
      <p:sp>
        <p:nvSpPr>
          <p:cNvPr id="2572" name="Google Shape;2572;g2bf04ff201e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3" name="Google Shape;2573;g2bf04ff201e_0_18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bf63b9a3bb_0_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g2bf63b9a3bb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1"/>
        <p:cNvGrpSpPr/>
        <p:nvPr/>
      </p:nvGrpSpPr>
      <p:grpSpPr>
        <a:xfrm>
          <a:off x="0" y="0"/>
          <a:ext cx="0" cy="0"/>
          <a:chOff x="0" y="0"/>
          <a:chExt cx="0" cy="0"/>
        </a:xfrm>
      </p:grpSpPr>
      <p:sp>
        <p:nvSpPr>
          <p:cNvPr id="2582" name="Google Shape;2582;g2bf04ff201e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3" name="Google Shape;2583;g2bf04ff201e_0_18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1"/>
        <p:cNvGrpSpPr/>
        <p:nvPr/>
      </p:nvGrpSpPr>
      <p:grpSpPr>
        <a:xfrm>
          <a:off x="0" y="0"/>
          <a:ext cx="0" cy="0"/>
          <a:chOff x="0" y="0"/>
          <a:chExt cx="0" cy="0"/>
        </a:xfrm>
      </p:grpSpPr>
      <p:sp>
        <p:nvSpPr>
          <p:cNvPr id="2592" name="Google Shape;2592;g2bf04ff201e_0_1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3" name="Google Shape;2593;g2bf04ff201e_0_18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1"/>
        <p:cNvGrpSpPr/>
        <p:nvPr/>
      </p:nvGrpSpPr>
      <p:grpSpPr>
        <a:xfrm>
          <a:off x="0" y="0"/>
          <a:ext cx="0" cy="0"/>
          <a:chOff x="0" y="0"/>
          <a:chExt cx="0" cy="0"/>
        </a:xfrm>
      </p:grpSpPr>
      <p:sp>
        <p:nvSpPr>
          <p:cNvPr id="2602" name="Google Shape;2602;g2bf94e6429c_4_10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3" name="Google Shape;2603;g2bf94e6429c_4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0"/>
        <p:cNvGrpSpPr/>
        <p:nvPr/>
      </p:nvGrpSpPr>
      <p:grpSpPr>
        <a:xfrm>
          <a:off x="0" y="0"/>
          <a:ext cx="0" cy="0"/>
          <a:chOff x="0" y="0"/>
          <a:chExt cx="0" cy="0"/>
        </a:xfrm>
      </p:grpSpPr>
      <p:sp>
        <p:nvSpPr>
          <p:cNvPr id="2611" name="Google Shape;2611;g2bf04ff201e_0_18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2" name="Google Shape;2612;g2bf04ff201e_0_18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7"/>
        <p:cNvGrpSpPr/>
        <p:nvPr/>
      </p:nvGrpSpPr>
      <p:grpSpPr>
        <a:xfrm>
          <a:off x="0" y="0"/>
          <a:ext cx="0" cy="0"/>
          <a:chOff x="0" y="0"/>
          <a:chExt cx="0" cy="0"/>
        </a:xfrm>
      </p:grpSpPr>
      <p:sp>
        <p:nvSpPr>
          <p:cNvPr id="2618" name="Google Shape;2618;g2bf04ff201e_0_18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19" name="Google Shape;2619;g2bf04ff201e_0_18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6"/>
        <p:cNvGrpSpPr/>
        <p:nvPr/>
      </p:nvGrpSpPr>
      <p:grpSpPr>
        <a:xfrm>
          <a:off x="0" y="0"/>
          <a:ext cx="0" cy="0"/>
          <a:chOff x="0" y="0"/>
          <a:chExt cx="0" cy="0"/>
        </a:xfrm>
      </p:grpSpPr>
      <p:sp>
        <p:nvSpPr>
          <p:cNvPr id="2627" name="Google Shape;2627;g2bf04ff201e_0_1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8" name="Google Shape;2628;g2bf04ff201e_0_18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2bf04ff201e_0_1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8" name="Google Shape;2638;g2bf04ff201e_0_18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5"/>
        <p:cNvGrpSpPr/>
        <p:nvPr/>
      </p:nvGrpSpPr>
      <p:grpSpPr>
        <a:xfrm>
          <a:off x="0" y="0"/>
          <a:ext cx="0" cy="0"/>
          <a:chOff x="0" y="0"/>
          <a:chExt cx="0" cy="0"/>
        </a:xfrm>
      </p:grpSpPr>
      <p:sp>
        <p:nvSpPr>
          <p:cNvPr id="2646" name="Google Shape;2646;g2bf04ff201e_0_1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7" name="Google Shape;2647;g2bf04ff201e_0_18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g2bf04ff201e_0_18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7" name="Google Shape;2657;g2bf04ff201e_0_18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2bf04ff201e_0_1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6" name="Google Shape;2666;g2bf04ff201e_0_18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9d07f7925a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g19d07f7925a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3"/>
        <p:cNvGrpSpPr/>
        <p:nvPr/>
      </p:nvGrpSpPr>
      <p:grpSpPr>
        <a:xfrm>
          <a:off x="0" y="0"/>
          <a:ext cx="0" cy="0"/>
          <a:chOff x="0" y="0"/>
          <a:chExt cx="0" cy="0"/>
        </a:xfrm>
      </p:grpSpPr>
      <p:sp>
        <p:nvSpPr>
          <p:cNvPr id="2674" name="Google Shape;2674;g2bf04ff201e_0_18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5" name="Google Shape;2675;g2bf04ff201e_0_18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4"/>
        <p:cNvGrpSpPr/>
        <p:nvPr/>
      </p:nvGrpSpPr>
      <p:grpSpPr>
        <a:xfrm>
          <a:off x="0" y="0"/>
          <a:ext cx="0" cy="0"/>
          <a:chOff x="0" y="0"/>
          <a:chExt cx="0" cy="0"/>
        </a:xfrm>
      </p:grpSpPr>
      <p:sp>
        <p:nvSpPr>
          <p:cNvPr id="2685" name="Google Shape;2685;g2bf04ff201e_0_1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6" name="Google Shape;2686;g2bf04ff201e_0_19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5"/>
        <p:cNvGrpSpPr/>
        <p:nvPr/>
      </p:nvGrpSpPr>
      <p:grpSpPr>
        <a:xfrm>
          <a:off x="0" y="0"/>
          <a:ext cx="0" cy="0"/>
          <a:chOff x="0" y="0"/>
          <a:chExt cx="0" cy="0"/>
        </a:xfrm>
      </p:grpSpPr>
      <p:sp>
        <p:nvSpPr>
          <p:cNvPr id="2696" name="Google Shape;2696;g2bf04ff201e_0_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7" name="Google Shape;2697;g2bf04ff201e_0_19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4"/>
        <p:cNvGrpSpPr/>
        <p:nvPr/>
      </p:nvGrpSpPr>
      <p:grpSpPr>
        <a:xfrm>
          <a:off x="0" y="0"/>
          <a:ext cx="0" cy="0"/>
          <a:chOff x="0" y="0"/>
          <a:chExt cx="0" cy="0"/>
        </a:xfrm>
      </p:grpSpPr>
      <p:sp>
        <p:nvSpPr>
          <p:cNvPr id="2705" name="Google Shape;2705;g2bf04ff201e_0_1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6" name="Google Shape;2706;g2bf04ff201e_0_19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3"/>
        <p:cNvGrpSpPr/>
        <p:nvPr/>
      </p:nvGrpSpPr>
      <p:grpSpPr>
        <a:xfrm>
          <a:off x="0" y="0"/>
          <a:ext cx="0" cy="0"/>
          <a:chOff x="0" y="0"/>
          <a:chExt cx="0" cy="0"/>
        </a:xfrm>
      </p:grpSpPr>
      <p:sp>
        <p:nvSpPr>
          <p:cNvPr id="2714" name="Google Shape;2714;g2bf04ff201e_0_19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5" name="Google Shape;2715;g2bf04ff201e_0_19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1"/>
        <p:cNvGrpSpPr/>
        <p:nvPr/>
      </p:nvGrpSpPr>
      <p:grpSpPr>
        <a:xfrm>
          <a:off x="0" y="0"/>
          <a:ext cx="0" cy="0"/>
          <a:chOff x="0" y="0"/>
          <a:chExt cx="0" cy="0"/>
        </a:xfrm>
      </p:grpSpPr>
      <p:sp>
        <p:nvSpPr>
          <p:cNvPr id="2722" name="Google Shape;2722;g2bf04ff201e_0_1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3" name="Google Shape;2723;g2bf04ff201e_0_1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9"/>
        <p:cNvGrpSpPr/>
        <p:nvPr/>
      </p:nvGrpSpPr>
      <p:grpSpPr>
        <a:xfrm>
          <a:off x="0" y="0"/>
          <a:ext cx="0" cy="0"/>
          <a:chOff x="0" y="0"/>
          <a:chExt cx="0" cy="0"/>
        </a:xfrm>
      </p:grpSpPr>
      <p:sp>
        <p:nvSpPr>
          <p:cNvPr id="2730" name="Google Shape;2730;g2bf04ff201e_0_19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1" name="Google Shape;2731;g2bf04ff201e_0_19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8"/>
        <p:cNvGrpSpPr/>
        <p:nvPr/>
      </p:nvGrpSpPr>
      <p:grpSpPr>
        <a:xfrm>
          <a:off x="0" y="0"/>
          <a:ext cx="0" cy="0"/>
          <a:chOff x="0" y="0"/>
          <a:chExt cx="0" cy="0"/>
        </a:xfrm>
      </p:grpSpPr>
      <p:sp>
        <p:nvSpPr>
          <p:cNvPr id="2739" name="Google Shape;2739;g2bf04ff201e_0_19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0" name="Google Shape;2740;g2bf04ff201e_0_19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2bf04ff201e_0_1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0" name="Google Shape;2750;g2bf04ff201e_0_19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8"/>
        <p:cNvGrpSpPr/>
        <p:nvPr/>
      </p:nvGrpSpPr>
      <p:grpSpPr>
        <a:xfrm>
          <a:off x="0" y="0"/>
          <a:ext cx="0" cy="0"/>
          <a:chOff x="0" y="0"/>
          <a:chExt cx="0" cy="0"/>
        </a:xfrm>
      </p:grpSpPr>
      <p:sp>
        <p:nvSpPr>
          <p:cNvPr id="2759" name="Google Shape;2759;g2bf04ff201e_0_1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60" name="Google Shape;2760;g2bf04ff201e_0_19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bf04ff11e0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2" name="Google Shape;312;g2bf04ff11e0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2bf94e6429c_4_11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0" name="Google Shape;2770;g2bf94e6429c_4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7"/>
        <p:cNvGrpSpPr/>
        <p:nvPr/>
      </p:nvGrpSpPr>
      <p:grpSpPr>
        <a:xfrm>
          <a:off x="0" y="0"/>
          <a:ext cx="0" cy="0"/>
          <a:chOff x="0" y="0"/>
          <a:chExt cx="0" cy="0"/>
        </a:xfrm>
      </p:grpSpPr>
      <p:sp>
        <p:nvSpPr>
          <p:cNvPr id="2778" name="Google Shape;2778;g2bf04ff201e_0_195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9" name="Google Shape;2779;g2bf04ff201e_0_19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4"/>
        <p:cNvGrpSpPr/>
        <p:nvPr/>
      </p:nvGrpSpPr>
      <p:grpSpPr>
        <a:xfrm>
          <a:off x="0" y="0"/>
          <a:ext cx="0" cy="0"/>
          <a:chOff x="0" y="0"/>
          <a:chExt cx="0" cy="0"/>
        </a:xfrm>
      </p:grpSpPr>
      <p:sp>
        <p:nvSpPr>
          <p:cNvPr id="2785" name="Google Shape;2785;g2bf04ff201e_0_199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6" name="Google Shape;2786;g2bf04ff201e_0_19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2bf04ff201e_0_2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3" name="Google Shape;2793;g2bf04ff201e_0_20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1"/>
        <p:cNvGrpSpPr/>
        <p:nvPr/>
      </p:nvGrpSpPr>
      <p:grpSpPr>
        <a:xfrm>
          <a:off x="0" y="0"/>
          <a:ext cx="0" cy="0"/>
          <a:chOff x="0" y="0"/>
          <a:chExt cx="0" cy="0"/>
        </a:xfrm>
      </p:grpSpPr>
      <p:sp>
        <p:nvSpPr>
          <p:cNvPr id="2802" name="Google Shape;2802;g2bf04ff201e_0_2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3" name="Google Shape;2803;g2bf04ff201e_0_20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0"/>
        <p:cNvGrpSpPr/>
        <p:nvPr/>
      </p:nvGrpSpPr>
      <p:grpSpPr>
        <a:xfrm>
          <a:off x="0" y="0"/>
          <a:ext cx="0" cy="0"/>
          <a:chOff x="0" y="0"/>
          <a:chExt cx="0" cy="0"/>
        </a:xfrm>
      </p:grpSpPr>
      <p:sp>
        <p:nvSpPr>
          <p:cNvPr id="2811" name="Google Shape;2811;g2bf04ff201e_0_2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2" name="Google Shape;2812;g2bf04ff201e_0_20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9"/>
        <p:cNvGrpSpPr/>
        <p:nvPr/>
      </p:nvGrpSpPr>
      <p:grpSpPr>
        <a:xfrm>
          <a:off x="0" y="0"/>
          <a:ext cx="0" cy="0"/>
          <a:chOff x="0" y="0"/>
          <a:chExt cx="0" cy="0"/>
        </a:xfrm>
      </p:grpSpPr>
      <p:sp>
        <p:nvSpPr>
          <p:cNvPr id="2820" name="Google Shape;2820;g2bf04ff201e_0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1" name="Google Shape;2821;g2bf04ff201e_0_20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9"/>
        <p:cNvGrpSpPr/>
        <p:nvPr/>
      </p:nvGrpSpPr>
      <p:grpSpPr>
        <a:xfrm>
          <a:off x="0" y="0"/>
          <a:ext cx="0" cy="0"/>
          <a:chOff x="0" y="0"/>
          <a:chExt cx="0" cy="0"/>
        </a:xfrm>
      </p:grpSpPr>
      <p:sp>
        <p:nvSpPr>
          <p:cNvPr id="2830" name="Google Shape;2830;g2bf04ff201e_0_2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1" name="Google Shape;2831;g2bf04ff201e_0_20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8"/>
        <p:cNvGrpSpPr/>
        <p:nvPr/>
      </p:nvGrpSpPr>
      <p:grpSpPr>
        <a:xfrm>
          <a:off x="0" y="0"/>
          <a:ext cx="0" cy="0"/>
          <a:chOff x="0" y="0"/>
          <a:chExt cx="0" cy="0"/>
        </a:xfrm>
      </p:grpSpPr>
      <p:sp>
        <p:nvSpPr>
          <p:cNvPr id="2839" name="Google Shape;2839;g2bf04ff201e_0_2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0" name="Google Shape;2840;g2bf04ff201e_0_20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7"/>
        <p:cNvGrpSpPr/>
        <p:nvPr/>
      </p:nvGrpSpPr>
      <p:grpSpPr>
        <a:xfrm>
          <a:off x="0" y="0"/>
          <a:ext cx="0" cy="0"/>
          <a:chOff x="0" y="0"/>
          <a:chExt cx="0" cy="0"/>
        </a:xfrm>
      </p:grpSpPr>
      <p:sp>
        <p:nvSpPr>
          <p:cNvPr id="2848" name="Google Shape;2848;g2bf04ff201e_0_20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9" name="Google Shape;2849;g2bf04ff201e_0_20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bf04ff11e0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2bf04ff11e0_0_3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bf04ff11e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g2bf04ff11e0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7"/>
        <p:cNvGrpSpPr/>
        <p:nvPr/>
      </p:nvGrpSpPr>
      <p:grpSpPr>
        <a:xfrm>
          <a:off x="0" y="0"/>
          <a:ext cx="0" cy="0"/>
          <a:chOff x="0" y="0"/>
          <a:chExt cx="0" cy="0"/>
        </a:xfrm>
      </p:grpSpPr>
      <p:sp>
        <p:nvSpPr>
          <p:cNvPr id="2858" name="Google Shape;2858;g2bf04ff201e_0_2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9" name="Google Shape;2859;g2bf04ff201e_0_20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6"/>
        <p:cNvGrpSpPr/>
        <p:nvPr/>
      </p:nvGrpSpPr>
      <p:grpSpPr>
        <a:xfrm>
          <a:off x="0" y="0"/>
          <a:ext cx="0" cy="0"/>
          <a:chOff x="0" y="0"/>
          <a:chExt cx="0" cy="0"/>
        </a:xfrm>
      </p:grpSpPr>
      <p:sp>
        <p:nvSpPr>
          <p:cNvPr id="2867" name="Google Shape;2867;g2bf04ff201e_0_2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8" name="Google Shape;2868;g2bf04ff201e_0_20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6"/>
        <p:cNvGrpSpPr/>
        <p:nvPr/>
      </p:nvGrpSpPr>
      <p:grpSpPr>
        <a:xfrm>
          <a:off x="0" y="0"/>
          <a:ext cx="0" cy="0"/>
          <a:chOff x="0" y="0"/>
          <a:chExt cx="0" cy="0"/>
        </a:xfrm>
      </p:grpSpPr>
      <p:sp>
        <p:nvSpPr>
          <p:cNvPr id="2877" name="Google Shape;2877;g2bf04ff201e_0_2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8" name="Google Shape;2878;g2bf04ff201e_0_20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6"/>
        <p:cNvGrpSpPr/>
        <p:nvPr/>
      </p:nvGrpSpPr>
      <p:grpSpPr>
        <a:xfrm>
          <a:off x="0" y="0"/>
          <a:ext cx="0" cy="0"/>
          <a:chOff x="0" y="0"/>
          <a:chExt cx="0" cy="0"/>
        </a:xfrm>
      </p:grpSpPr>
      <p:sp>
        <p:nvSpPr>
          <p:cNvPr id="2887" name="Google Shape;2887;g2bf04ff201e_0_2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8" name="Google Shape;2888;g2bf04ff201e_0_20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5"/>
        <p:cNvGrpSpPr/>
        <p:nvPr/>
      </p:nvGrpSpPr>
      <p:grpSpPr>
        <a:xfrm>
          <a:off x="0" y="0"/>
          <a:ext cx="0" cy="0"/>
          <a:chOff x="0" y="0"/>
          <a:chExt cx="0" cy="0"/>
        </a:xfrm>
      </p:grpSpPr>
      <p:sp>
        <p:nvSpPr>
          <p:cNvPr id="2896" name="Google Shape;2896;g2bf04ff201e_0_20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7" name="Google Shape;2897;g2bf04ff201e_0_20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6"/>
        <p:cNvGrpSpPr/>
        <p:nvPr/>
      </p:nvGrpSpPr>
      <p:grpSpPr>
        <a:xfrm>
          <a:off x="0" y="0"/>
          <a:ext cx="0" cy="0"/>
          <a:chOff x="0" y="0"/>
          <a:chExt cx="0" cy="0"/>
        </a:xfrm>
      </p:grpSpPr>
      <p:sp>
        <p:nvSpPr>
          <p:cNvPr id="2907" name="Google Shape;2907;g2bf04ff201e_0_2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8" name="Google Shape;2908;g2bf04ff201e_0_20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5"/>
        <p:cNvGrpSpPr/>
        <p:nvPr/>
      </p:nvGrpSpPr>
      <p:grpSpPr>
        <a:xfrm>
          <a:off x="0" y="0"/>
          <a:ext cx="0" cy="0"/>
          <a:chOff x="0" y="0"/>
          <a:chExt cx="0" cy="0"/>
        </a:xfrm>
      </p:grpSpPr>
      <p:sp>
        <p:nvSpPr>
          <p:cNvPr id="2916" name="Google Shape;2916;g2bf04ff201e_0_2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7" name="Google Shape;2917;g2bf04ff201e_0_20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4"/>
        <p:cNvGrpSpPr/>
        <p:nvPr/>
      </p:nvGrpSpPr>
      <p:grpSpPr>
        <a:xfrm>
          <a:off x="0" y="0"/>
          <a:ext cx="0" cy="0"/>
          <a:chOff x="0" y="0"/>
          <a:chExt cx="0" cy="0"/>
        </a:xfrm>
      </p:grpSpPr>
      <p:sp>
        <p:nvSpPr>
          <p:cNvPr id="2925" name="Google Shape;2925;g2bf04ff201e_0_20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6" name="Google Shape;2926;g2bf04ff201e_0_20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3"/>
        <p:cNvGrpSpPr/>
        <p:nvPr/>
      </p:nvGrpSpPr>
      <p:grpSpPr>
        <a:xfrm>
          <a:off x="0" y="0"/>
          <a:ext cx="0" cy="0"/>
          <a:chOff x="0" y="0"/>
          <a:chExt cx="0" cy="0"/>
        </a:xfrm>
      </p:grpSpPr>
      <p:sp>
        <p:nvSpPr>
          <p:cNvPr id="2934" name="Google Shape;2934;g2bf04ff201e_0_2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5" name="Google Shape;2935;g2bf04ff201e_0_20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3"/>
        <p:cNvGrpSpPr/>
        <p:nvPr/>
      </p:nvGrpSpPr>
      <p:grpSpPr>
        <a:xfrm>
          <a:off x="0" y="0"/>
          <a:ext cx="0" cy="0"/>
          <a:chOff x="0" y="0"/>
          <a:chExt cx="0" cy="0"/>
        </a:xfrm>
      </p:grpSpPr>
      <p:sp>
        <p:nvSpPr>
          <p:cNvPr id="2944" name="Google Shape;2944;g2bf94e6429c_4_12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5" name="Google Shape;2945;g2bf94e6429c_4_1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bf04ff11e0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2bf04ff11e0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2"/>
        <p:cNvGrpSpPr/>
        <p:nvPr/>
      </p:nvGrpSpPr>
      <p:grpSpPr>
        <a:xfrm>
          <a:off x="0" y="0"/>
          <a:ext cx="0" cy="0"/>
          <a:chOff x="0" y="0"/>
          <a:chExt cx="0" cy="0"/>
        </a:xfrm>
      </p:grpSpPr>
      <p:sp>
        <p:nvSpPr>
          <p:cNvPr id="2953" name="Google Shape;2953;g2bf04ff201e_0_210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54" name="Google Shape;2954;g2bf04ff201e_0_2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9"/>
        <p:cNvGrpSpPr/>
        <p:nvPr/>
      </p:nvGrpSpPr>
      <p:grpSpPr>
        <a:xfrm>
          <a:off x="0" y="0"/>
          <a:ext cx="0" cy="0"/>
          <a:chOff x="0" y="0"/>
          <a:chExt cx="0" cy="0"/>
        </a:xfrm>
      </p:grpSpPr>
      <p:sp>
        <p:nvSpPr>
          <p:cNvPr id="2960" name="Google Shape;2960;g2bf04ff201e_0_21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1" name="Google Shape;2961;g2bf04ff201e_0_2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6"/>
        <p:cNvGrpSpPr/>
        <p:nvPr/>
      </p:nvGrpSpPr>
      <p:grpSpPr>
        <a:xfrm>
          <a:off x="0" y="0"/>
          <a:ext cx="0" cy="0"/>
          <a:chOff x="0" y="0"/>
          <a:chExt cx="0" cy="0"/>
        </a:xfrm>
      </p:grpSpPr>
      <p:sp>
        <p:nvSpPr>
          <p:cNvPr id="2967" name="Google Shape;2967;g2bf04ff201e_0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8" name="Google Shape;2968;g2bf04ff201e_0_2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6"/>
        <p:cNvGrpSpPr/>
        <p:nvPr/>
      </p:nvGrpSpPr>
      <p:grpSpPr>
        <a:xfrm>
          <a:off x="0" y="0"/>
          <a:ext cx="0" cy="0"/>
          <a:chOff x="0" y="0"/>
          <a:chExt cx="0" cy="0"/>
        </a:xfrm>
      </p:grpSpPr>
      <p:sp>
        <p:nvSpPr>
          <p:cNvPr id="2977" name="Google Shape;2977;g2bf04ff201e_0_2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78" name="Google Shape;2978;g2bf04ff201e_0_2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5"/>
        <p:cNvGrpSpPr/>
        <p:nvPr/>
      </p:nvGrpSpPr>
      <p:grpSpPr>
        <a:xfrm>
          <a:off x="0" y="0"/>
          <a:ext cx="0" cy="0"/>
          <a:chOff x="0" y="0"/>
          <a:chExt cx="0" cy="0"/>
        </a:xfrm>
      </p:grpSpPr>
      <p:sp>
        <p:nvSpPr>
          <p:cNvPr id="2986" name="Google Shape;2986;g2bf04ff201e_0_2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7" name="Google Shape;2987;g2bf04ff201e_0_2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3"/>
        <p:cNvGrpSpPr/>
        <p:nvPr/>
      </p:nvGrpSpPr>
      <p:grpSpPr>
        <a:xfrm>
          <a:off x="0" y="0"/>
          <a:ext cx="0" cy="0"/>
          <a:chOff x="0" y="0"/>
          <a:chExt cx="0" cy="0"/>
        </a:xfrm>
      </p:grpSpPr>
      <p:sp>
        <p:nvSpPr>
          <p:cNvPr id="2994" name="Google Shape;2994;g2bf04ff201e_0_2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5" name="Google Shape;2995;g2bf04ff201e_0_21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2"/>
        <p:cNvGrpSpPr/>
        <p:nvPr/>
      </p:nvGrpSpPr>
      <p:grpSpPr>
        <a:xfrm>
          <a:off x="0" y="0"/>
          <a:ext cx="0" cy="0"/>
          <a:chOff x="0" y="0"/>
          <a:chExt cx="0" cy="0"/>
        </a:xfrm>
      </p:grpSpPr>
      <p:sp>
        <p:nvSpPr>
          <p:cNvPr id="3003" name="Google Shape;3003;g2bf04ff201e_0_2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4" name="Google Shape;3004;g2bf04ff201e_0_2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2"/>
        <p:cNvGrpSpPr/>
        <p:nvPr/>
      </p:nvGrpSpPr>
      <p:grpSpPr>
        <a:xfrm>
          <a:off x="0" y="0"/>
          <a:ext cx="0" cy="0"/>
          <a:chOff x="0" y="0"/>
          <a:chExt cx="0" cy="0"/>
        </a:xfrm>
      </p:grpSpPr>
      <p:sp>
        <p:nvSpPr>
          <p:cNvPr id="3013" name="Google Shape;3013;g2bf04ff201e_0_2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4" name="Google Shape;3014;g2bf04ff201e_0_2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1"/>
        <p:cNvGrpSpPr/>
        <p:nvPr/>
      </p:nvGrpSpPr>
      <p:grpSpPr>
        <a:xfrm>
          <a:off x="0" y="0"/>
          <a:ext cx="0" cy="0"/>
          <a:chOff x="0" y="0"/>
          <a:chExt cx="0" cy="0"/>
        </a:xfrm>
      </p:grpSpPr>
      <p:sp>
        <p:nvSpPr>
          <p:cNvPr id="3022" name="Google Shape;3022;g2bf04ff201e_0_2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3" name="Google Shape;3023;g2bf04ff201e_0_2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3"/>
        <p:cNvGrpSpPr/>
        <p:nvPr/>
      </p:nvGrpSpPr>
      <p:grpSpPr>
        <a:xfrm>
          <a:off x="0" y="0"/>
          <a:ext cx="0" cy="0"/>
          <a:chOff x="0" y="0"/>
          <a:chExt cx="0" cy="0"/>
        </a:xfrm>
      </p:grpSpPr>
      <p:sp>
        <p:nvSpPr>
          <p:cNvPr id="3034" name="Google Shape;3034;g2bf04ff201e_0_2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5" name="Google Shape;3035;g2bf04ff201e_0_21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bf04ff11e0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g2bf04ff11e0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4"/>
        <p:cNvGrpSpPr/>
        <p:nvPr/>
      </p:nvGrpSpPr>
      <p:grpSpPr>
        <a:xfrm>
          <a:off x="0" y="0"/>
          <a:ext cx="0" cy="0"/>
          <a:chOff x="0" y="0"/>
          <a:chExt cx="0" cy="0"/>
        </a:xfrm>
      </p:grpSpPr>
      <p:sp>
        <p:nvSpPr>
          <p:cNvPr id="3045" name="Google Shape;3045;g2bf04ff201e_0_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6" name="Google Shape;3046;g2bf04ff201e_0_2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3"/>
        <p:cNvGrpSpPr/>
        <p:nvPr/>
      </p:nvGrpSpPr>
      <p:grpSpPr>
        <a:xfrm>
          <a:off x="0" y="0"/>
          <a:ext cx="0" cy="0"/>
          <a:chOff x="0" y="0"/>
          <a:chExt cx="0" cy="0"/>
        </a:xfrm>
      </p:grpSpPr>
      <p:sp>
        <p:nvSpPr>
          <p:cNvPr id="3054" name="Google Shape;3054;g2bf04ff201e_0_2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5" name="Google Shape;3055;g2bf04ff201e_0_2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3"/>
        <p:cNvGrpSpPr/>
        <p:nvPr/>
      </p:nvGrpSpPr>
      <p:grpSpPr>
        <a:xfrm>
          <a:off x="0" y="0"/>
          <a:ext cx="0" cy="0"/>
          <a:chOff x="0" y="0"/>
          <a:chExt cx="0" cy="0"/>
        </a:xfrm>
      </p:grpSpPr>
      <p:sp>
        <p:nvSpPr>
          <p:cNvPr id="3064" name="Google Shape;3064;g2bf04ff201e_0_2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5" name="Google Shape;3065;g2bf04ff201e_0_2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g2bf04ff201e_0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5" name="Google Shape;3075;g2bf04ff201e_0_2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3"/>
        <p:cNvGrpSpPr/>
        <p:nvPr/>
      </p:nvGrpSpPr>
      <p:grpSpPr>
        <a:xfrm>
          <a:off x="0" y="0"/>
          <a:ext cx="0" cy="0"/>
          <a:chOff x="0" y="0"/>
          <a:chExt cx="0" cy="0"/>
        </a:xfrm>
      </p:grpSpPr>
      <p:sp>
        <p:nvSpPr>
          <p:cNvPr id="3084" name="Google Shape;3084;g2bf04ff201e_0_2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5" name="Google Shape;3085;g2bf04ff201e_0_22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3"/>
        <p:cNvGrpSpPr/>
        <p:nvPr/>
      </p:nvGrpSpPr>
      <p:grpSpPr>
        <a:xfrm>
          <a:off x="0" y="0"/>
          <a:ext cx="0" cy="0"/>
          <a:chOff x="0" y="0"/>
          <a:chExt cx="0" cy="0"/>
        </a:xfrm>
      </p:grpSpPr>
      <p:sp>
        <p:nvSpPr>
          <p:cNvPr id="3094" name="Google Shape;3094;g2bf94e6429c_4_13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95" name="Google Shape;3095;g2bf94e6429c_4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2"/>
        <p:cNvGrpSpPr/>
        <p:nvPr/>
      </p:nvGrpSpPr>
      <p:grpSpPr>
        <a:xfrm>
          <a:off x="0" y="0"/>
          <a:ext cx="0" cy="0"/>
          <a:chOff x="0" y="0"/>
          <a:chExt cx="0" cy="0"/>
        </a:xfrm>
      </p:grpSpPr>
      <p:sp>
        <p:nvSpPr>
          <p:cNvPr id="3103" name="Google Shape;3103;g2bf04ff201e_0_223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04" name="Google Shape;3104;g2bf04ff201e_0_2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9"/>
        <p:cNvGrpSpPr/>
        <p:nvPr/>
      </p:nvGrpSpPr>
      <p:grpSpPr>
        <a:xfrm>
          <a:off x="0" y="0"/>
          <a:ext cx="0" cy="0"/>
          <a:chOff x="0" y="0"/>
          <a:chExt cx="0" cy="0"/>
        </a:xfrm>
      </p:grpSpPr>
      <p:sp>
        <p:nvSpPr>
          <p:cNvPr id="3110" name="Google Shape;3110;g2bf04ff201e_0_226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11" name="Google Shape;3111;g2bf04ff201e_0_2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6"/>
        <p:cNvGrpSpPr/>
        <p:nvPr/>
      </p:nvGrpSpPr>
      <p:grpSpPr>
        <a:xfrm>
          <a:off x="0" y="0"/>
          <a:ext cx="0" cy="0"/>
          <a:chOff x="0" y="0"/>
          <a:chExt cx="0" cy="0"/>
        </a:xfrm>
      </p:grpSpPr>
      <p:sp>
        <p:nvSpPr>
          <p:cNvPr id="3117" name="Google Shape;3117;g2bf04ff201e_0_2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8" name="Google Shape;3118;g2bf04ff201e_0_2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6"/>
        <p:cNvGrpSpPr/>
        <p:nvPr/>
      </p:nvGrpSpPr>
      <p:grpSpPr>
        <a:xfrm>
          <a:off x="0" y="0"/>
          <a:ext cx="0" cy="0"/>
          <a:chOff x="0" y="0"/>
          <a:chExt cx="0" cy="0"/>
        </a:xfrm>
      </p:grpSpPr>
      <p:sp>
        <p:nvSpPr>
          <p:cNvPr id="3127" name="Google Shape;3127;g2bf04ff201e_0_2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8" name="Google Shape;3128;g2bf04ff201e_0_2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bf04ff11e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g2bf04ff11e0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5"/>
        <p:cNvGrpSpPr/>
        <p:nvPr/>
      </p:nvGrpSpPr>
      <p:grpSpPr>
        <a:xfrm>
          <a:off x="0" y="0"/>
          <a:ext cx="0" cy="0"/>
          <a:chOff x="0" y="0"/>
          <a:chExt cx="0" cy="0"/>
        </a:xfrm>
      </p:grpSpPr>
      <p:sp>
        <p:nvSpPr>
          <p:cNvPr id="3136" name="Google Shape;3136;g2bf04ff201e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7" name="Google Shape;3137;g2bf04ff201e_0_22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5"/>
        <p:cNvGrpSpPr/>
        <p:nvPr/>
      </p:nvGrpSpPr>
      <p:grpSpPr>
        <a:xfrm>
          <a:off x="0" y="0"/>
          <a:ext cx="0" cy="0"/>
          <a:chOff x="0" y="0"/>
          <a:chExt cx="0" cy="0"/>
        </a:xfrm>
      </p:grpSpPr>
      <p:sp>
        <p:nvSpPr>
          <p:cNvPr id="3146" name="Google Shape;3146;g2bf04ff201e_0_2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7" name="Google Shape;3147;g2bf04ff201e_0_2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7"/>
        <p:cNvGrpSpPr/>
        <p:nvPr/>
      </p:nvGrpSpPr>
      <p:grpSpPr>
        <a:xfrm>
          <a:off x="0" y="0"/>
          <a:ext cx="0" cy="0"/>
          <a:chOff x="0" y="0"/>
          <a:chExt cx="0" cy="0"/>
        </a:xfrm>
      </p:grpSpPr>
      <p:sp>
        <p:nvSpPr>
          <p:cNvPr id="3158" name="Google Shape;3158;g2bf04ff201e_0_2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59" name="Google Shape;3159;g2bf04ff201e_0_23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7"/>
        <p:cNvGrpSpPr/>
        <p:nvPr/>
      </p:nvGrpSpPr>
      <p:grpSpPr>
        <a:xfrm>
          <a:off x="0" y="0"/>
          <a:ext cx="0" cy="0"/>
          <a:chOff x="0" y="0"/>
          <a:chExt cx="0" cy="0"/>
        </a:xfrm>
      </p:grpSpPr>
      <p:sp>
        <p:nvSpPr>
          <p:cNvPr id="3168" name="Google Shape;3168;g2bf04ff201e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9" name="Google Shape;3169;g2bf04ff201e_0_23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8"/>
        <p:cNvGrpSpPr/>
        <p:nvPr/>
      </p:nvGrpSpPr>
      <p:grpSpPr>
        <a:xfrm>
          <a:off x="0" y="0"/>
          <a:ext cx="0" cy="0"/>
          <a:chOff x="0" y="0"/>
          <a:chExt cx="0" cy="0"/>
        </a:xfrm>
      </p:grpSpPr>
      <p:sp>
        <p:nvSpPr>
          <p:cNvPr id="3179" name="Google Shape;3179;g2bf04ff201e_0_2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0" name="Google Shape;3180;g2bf04ff201e_0_23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6"/>
        <p:cNvGrpSpPr/>
        <p:nvPr/>
      </p:nvGrpSpPr>
      <p:grpSpPr>
        <a:xfrm>
          <a:off x="0" y="0"/>
          <a:ext cx="0" cy="0"/>
          <a:chOff x="0" y="0"/>
          <a:chExt cx="0" cy="0"/>
        </a:xfrm>
      </p:grpSpPr>
      <p:sp>
        <p:nvSpPr>
          <p:cNvPr id="3187" name="Google Shape;3187;g2bf04ff201e_0_2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8" name="Google Shape;3188;g2bf04ff201e_0_23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7"/>
        <p:cNvGrpSpPr/>
        <p:nvPr/>
      </p:nvGrpSpPr>
      <p:grpSpPr>
        <a:xfrm>
          <a:off x="0" y="0"/>
          <a:ext cx="0" cy="0"/>
          <a:chOff x="0" y="0"/>
          <a:chExt cx="0" cy="0"/>
        </a:xfrm>
      </p:grpSpPr>
      <p:sp>
        <p:nvSpPr>
          <p:cNvPr id="3198" name="Google Shape;3198;g2bf04ff201e_0_2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9" name="Google Shape;3199;g2bf04ff201e_0_23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6"/>
        <p:cNvGrpSpPr/>
        <p:nvPr/>
      </p:nvGrpSpPr>
      <p:grpSpPr>
        <a:xfrm>
          <a:off x="0" y="0"/>
          <a:ext cx="0" cy="0"/>
          <a:chOff x="0" y="0"/>
          <a:chExt cx="0" cy="0"/>
        </a:xfrm>
      </p:grpSpPr>
      <p:sp>
        <p:nvSpPr>
          <p:cNvPr id="3207" name="Google Shape;3207;g2bf04ff201e_0_2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8" name="Google Shape;3208;g2bf04ff201e_0_23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5"/>
        <p:cNvGrpSpPr/>
        <p:nvPr/>
      </p:nvGrpSpPr>
      <p:grpSpPr>
        <a:xfrm>
          <a:off x="0" y="0"/>
          <a:ext cx="0" cy="0"/>
          <a:chOff x="0" y="0"/>
          <a:chExt cx="0" cy="0"/>
        </a:xfrm>
      </p:grpSpPr>
      <p:sp>
        <p:nvSpPr>
          <p:cNvPr id="3216" name="Google Shape;3216;g2bf04ff201e_0_2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7" name="Google Shape;3217;g2bf04ff201e_0_23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5"/>
        <p:cNvGrpSpPr/>
        <p:nvPr/>
      </p:nvGrpSpPr>
      <p:grpSpPr>
        <a:xfrm>
          <a:off x="0" y="0"/>
          <a:ext cx="0" cy="0"/>
          <a:chOff x="0" y="0"/>
          <a:chExt cx="0" cy="0"/>
        </a:xfrm>
      </p:grpSpPr>
      <p:sp>
        <p:nvSpPr>
          <p:cNvPr id="3226" name="Google Shape;3226;g2bf04ff201e_0_2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7" name="Google Shape;3227;g2bf04ff201e_0_2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bf04ff11e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 name="Google Shape;370;g2bf04ff11e0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4"/>
        <p:cNvGrpSpPr/>
        <p:nvPr/>
      </p:nvGrpSpPr>
      <p:grpSpPr>
        <a:xfrm>
          <a:off x="0" y="0"/>
          <a:ext cx="0" cy="0"/>
          <a:chOff x="0" y="0"/>
          <a:chExt cx="0" cy="0"/>
        </a:xfrm>
      </p:grpSpPr>
      <p:sp>
        <p:nvSpPr>
          <p:cNvPr id="3235" name="Google Shape;3235;g2bf04ff201e_0_2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6" name="Google Shape;3236;g2bf04ff201e_0_2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5"/>
        <p:cNvGrpSpPr/>
        <p:nvPr/>
      </p:nvGrpSpPr>
      <p:grpSpPr>
        <a:xfrm>
          <a:off x="0" y="0"/>
          <a:ext cx="0" cy="0"/>
          <a:chOff x="0" y="0"/>
          <a:chExt cx="0" cy="0"/>
        </a:xfrm>
      </p:grpSpPr>
      <p:sp>
        <p:nvSpPr>
          <p:cNvPr id="3246" name="Google Shape;3246;g2bf04ff201e_0_2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7" name="Google Shape;3247;g2bf04ff201e_0_2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6"/>
        <p:cNvGrpSpPr/>
        <p:nvPr/>
      </p:nvGrpSpPr>
      <p:grpSpPr>
        <a:xfrm>
          <a:off x="0" y="0"/>
          <a:ext cx="0" cy="0"/>
          <a:chOff x="0" y="0"/>
          <a:chExt cx="0" cy="0"/>
        </a:xfrm>
      </p:grpSpPr>
      <p:sp>
        <p:nvSpPr>
          <p:cNvPr id="3257" name="Google Shape;3257;g2bf04ff201e_0_2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8" name="Google Shape;3258;g2bf04ff201e_0_23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6"/>
        <p:cNvGrpSpPr/>
        <p:nvPr/>
      </p:nvGrpSpPr>
      <p:grpSpPr>
        <a:xfrm>
          <a:off x="0" y="0"/>
          <a:ext cx="0" cy="0"/>
          <a:chOff x="0" y="0"/>
          <a:chExt cx="0" cy="0"/>
        </a:xfrm>
      </p:grpSpPr>
      <p:sp>
        <p:nvSpPr>
          <p:cNvPr id="3267" name="Google Shape;3267;g2bf94e6429c_4_14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68" name="Google Shape;3268;g2bf94e6429c_4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5"/>
        <p:cNvGrpSpPr/>
        <p:nvPr/>
      </p:nvGrpSpPr>
      <p:grpSpPr>
        <a:xfrm>
          <a:off x="0" y="0"/>
          <a:ext cx="0" cy="0"/>
          <a:chOff x="0" y="0"/>
          <a:chExt cx="0" cy="0"/>
        </a:xfrm>
      </p:grpSpPr>
      <p:sp>
        <p:nvSpPr>
          <p:cNvPr id="3276" name="Google Shape;3276;g2c4703755be_0_115: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7" name="Google Shape;3277;g2c4703755be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2"/>
        <p:cNvGrpSpPr/>
        <p:nvPr/>
      </p:nvGrpSpPr>
      <p:grpSpPr>
        <a:xfrm>
          <a:off x="0" y="0"/>
          <a:ext cx="0" cy="0"/>
          <a:chOff x="0" y="0"/>
          <a:chExt cx="0" cy="0"/>
        </a:xfrm>
      </p:grpSpPr>
      <p:sp>
        <p:nvSpPr>
          <p:cNvPr id="3283" name="Google Shape;3283;g2c4703755be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4" name="Google Shape;3284;g2c4703755be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2"/>
        <p:cNvGrpSpPr/>
        <p:nvPr/>
      </p:nvGrpSpPr>
      <p:grpSpPr>
        <a:xfrm>
          <a:off x="0" y="0"/>
          <a:ext cx="0" cy="0"/>
          <a:chOff x="0" y="0"/>
          <a:chExt cx="0" cy="0"/>
        </a:xfrm>
      </p:grpSpPr>
      <p:sp>
        <p:nvSpPr>
          <p:cNvPr id="3293" name="Google Shape;3293;g2c4703755be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4" name="Google Shape;3294;g2c4703755be_0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1"/>
        <p:cNvGrpSpPr/>
        <p:nvPr/>
      </p:nvGrpSpPr>
      <p:grpSpPr>
        <a:xfrm>
          <a:off x="0" y="0"/>
          <a:ext cx="0" cy="0"/>
          <a:chOff x="0" y="0"/>
          <a:chExt cx="0" cy="0"/>
        </a:xfrm>
      </p:grpSpPr>
      <p:sp>
        <p:nvSpPr>
          <p:cNvPr id="3302" name="Google Shape;3302;g2c4703755be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3" name="Google Shape;3303;g2c4703755be_0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9"/>
        <p:cNvGrpSpPr/>
        <p:nvPr/>
      </p:nvGrpSpPr>
      <p:grpSpPr>
        <a:xfrm>
          <a:off x="0" y="0"/>
          <a:ext cx="0" cy="0"/>
          <a:chOff x="0" y="0"/>
          <a:chExt cx="0" cy="0"/>
        </a:xfrm>
      </p:grpSpPr>
      <p:sp>
        <p:nvSpPr>
          <p:cNvPr id="3320" name="Google Shape;3320;g2c4703755be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1" name="Google Shape;3321;g2c4703755be_0_1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9"/>
        <p:cNvGrpSpPr/>
        <p:nvPr/>
      </p:nvGrpSpPr>
      <p:grpSpPr>
        <a:xfrm>
          <a:off x="0" y="0"/>
          <a:ext cx="0" cy="0"/>
          <a:chOff x="0" y="0"/>
          <a:chExt cx="0" cy="0"/>
        </a:xfrm>
      </p:grpSpPr>
      <p:sp>
        <p:nvSpPr>
          <p:cNvPr id="3330" name="Google Shape;3330;g2c4703755b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1" name="Google Shape;3331;g2c4703755be_0_1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bf04ff11e0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2bf04ff11e0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g2c4703755be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9" name="Google Shape;3339;g2c4703755be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5"/>
        <p:cNvGrpSpPr/>
        <p:nvPr/>
      </p:nvGrpSpPr>
      <p:grpSpPr>
        <a:xfrm>
          <a:off x="0" y="0"/>
          <a:ext cx="0" cy="0"/>
          <a:chOff x="0" y="0"/>
          <a:chExt cx="0" cy="0"/>
        </a:xfrm>
      </p:grpSpPr>
      <p:sp>
        <p:nvSpPr>
          <p:cNvPr id="3346" name="Google Shape;3346;g2c4703755be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7" name="Google Shape;3347;g2c4703755be_0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g2c4703755b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6" name="Google Shape;3356;g2c4703755be_0_1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g2c4703755be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4" name="Google Shape;3364;g2c4703755be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1"/>
        <p:cNvGrpSpPr/>
        <p:nvPr/>
      </p:nvGrpSpPr>
      <p:grpSpPr>
        <a:xfrm>
          <a:off x="0" y="0"/>
          <a:ext cx="0" cy="0"/>
          <a:chOff x="0" y="0"/>
          <a:chExt cx="0" cy="0"/>
        </a:xfrm>
      </p:grpSpPr>
      <p:sp>
        <p:nvSpPr>
          <p:cNvPr id="3372" name="Google Shape;3372;g2c4703755be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3" name="Google Shape;3373;g2c4703755be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6"/>
        <p:cNvGrpSpPr/>
        <p:nvPr/>
      </p:nvGrpSpPr>
      <p:grpSpPr>
        <a:xfrm>
          <a:off x="0" y="0"/>
          <a:ext cx="0" cy="0"/>
          <a:chOff x="0" y="0"/>
          <a:chExt cx="0" cy="0"/>
        </a:xfrm>
      </p:grpSpPr>
      <p:sp>
        <p:nvSpPr>
          <p:cNvPr id="3387" name="Google Shape;3387;g2c4703755be_0_23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88" name="Google Shape;3388;g2c4703755be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3"/>
        <p:cNvGrpSpPr/>
        <p:nvPr/>
      </p:nvGrpSpPr>
      <p:grpSpPr>
        <a:xfrm>
          <a:off x="0" y="0"/>
          <a:ext cx="0" cy="0"/>
          <a:chOff x="0" y="0"/>
          <a:chExt cx="0" cy="0"/>
        </a:xfrm>
      </p:grpSpPr>
      <p:sp>
        <p:nvSpPr>
          <p:cNvPr id="3394" name="Google Shape;3394;g2c4703755be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5" name="Google Shape;3395;g2c4703755be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3"/>
        <p:cNvGrpSpPr/>
        <p:nvPr/>
      </p:nvGrpSpPr>
      <p:grpSpPr>
        <a:xfrm>
          <a:off x="0" y="0"/>
          <a:ext cx="0" cy="0"/>
          <a:chOff x="0" y="0"/>
          <a:chExt cx="0" cy="0"/>
        </a:xfrm>
      </p:grpSpPr>
      <p:sp>
        <p:nvSpPr>
          <p:cNvPr id="3404" name="Google Shape;3404;g2c4703755be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5" name="Google Shape;3405;g2c4703755be_0_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2"/>
        <p:cNvGrpSpPr/>
        <p:nvPr/>
      </p:nvGrpSpPr>
      <p:grpSpPr>
        <a:xfrm>
          <a:off x="0" y="0"/>
          <a:ext cx="0" cy="0"/>
          <a:chOff x="0" y="0"/>
          <a:chExt cx="0" cy="0"/>
        </a:xfrm>
      </p:grpSpPr>
      <p:sp>
        <p:nvSpPr>
          <p:cNvPr id="3413" name="Google Shape;3413;g2c4703755be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4" name="Google Shape;3414;g2c4703755be_0_2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1"/>
        <p:cNvGrpSpPr/>
        <p:nvPr/>
      </p:nvGrpSpPr>
      <p:grpSpPr>
        <a:xfrm>
          <a:off x="0" y="0"/>
          <a:ext cx="0" cy="0"/>
          <a:chOff x="0" y="0"/>
          <a:chExt cx="0" cy="0"/>
        </a:xfrm>
      </p:grpSpPr>
      <p:sp>
        <p:nvSpPr>
          <p:cNvPr id="3422" name="Google Shape;3422;g2c4703755be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3" name="Google Shape;3423;g2c4703755be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bf04ff11e0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2bf04ff11e0_0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0"/>
        <p:cNvGrpSpPr/>
        <p:nvPr/>
      </p:nvGrpSpPr>
      <p:grpSpPr>
        <a:xfrm>
          <a:off x="0" y="0"/>
          <a:ext cx="0" cy="0"/>
          <a:chOff x="0" y="0"/>
          <a:chExt cx="0" cy="0"/>
        </a:xfrm>
      </p:grpSpPr>
      <p:sp>
        <p:nvSpPr>
          <p:cNvPr id="3431" name="Google Shape;3431;g2c4703755be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2" name="Google Shape;3432;g2c4703755be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8"/>
        <p:cNvGrpSpPr/>
        <p:nvPr/>
      </p:nvGrpSpPr>
      <p:grpSpPr>
        <a:xfrm>
          <a:off x="0" y="0"/>
          <a:ext cx="0" cy="0"/>
          <a:chOff x="0" y="0"/>
          <a:chExt cx="0" cy="0"/>
        </a:xfrm>
      </p:grpSpPr>
      <p:sp>
        <p:nvSpPr>
          <p:cNvPr id="3439" name="Google Shape;3439;g2c4703755be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0" name="Google Shape;3440;g2c4703755be_0_2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2c4703755be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8" name="Google Shape;3448;g2c4703755be_0_2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5"/>
        <p:cNvGrpSpPr/>
        <p:nvPr/>
      </p:nvGrpSpPr>
      <p:grpSpPr>
        <a:xfrm>
          <a:off x="0" y="0"/>
          <a:ext cx="0" cy="0"/>
          <a:chOff x="0" y="0"/>
          <a:chExt cx="0" cy="0"/>
        </a:xfrm>
      </p:grpSpPr>
      <p:sp>
        <p:nvSpPr>
          <p:cNvPr id="3456" name="Google Shape;3456;g2c4703755be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7" name="Google Shape;3457;g2c4703755be_0_2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3"/>
        <p:cNvGrpSpPr/>
        <p:nvPr/>
      </p:nvGrpSpPr>
      <p:grpSpPr>
        <a:xfrm>
          <a:off x="0" y="0"/>
          <a:ext cx="0" cy="0"/>
          <a:chOff x="0" y="0"/>
          <a:chExt cx="0" cy="0"/>
        </a:xfrm>
      </p:grpSpPr>
      <p:sp>
        <p:nvSpPr>
          <p:cNvPr id="3464" name="Google Shape;3464;g2c4703755be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5" name="Google Shape;3465;g2c4703755be_0_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1"/>
        <p:cNvGrpSpPr/>
        <p:nvPr/>
      </p:nvGrpSpPr>
      <p:grpSpPr>
        <a:xfrm>
          <a:off x="0" y="0"/>
          <a:ext cx="0" cy="0"/>
          <a:chOff x="0" y="0"/>
          <a:chExt cx="0" cy="0"/>
        </a:xfrm>
      </p:grpSpPr>
      <p:sp>
        <p:nvSpPr>
          <p:cNvPr id="3472" name="Google Shape;3472;g2c4703755be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3" name="Google Shape;3473;g2c4703755be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0"/>
        <p:cNvGrpSpPr/>
        <p:nvPr/>
      </p:nvGrpSpPr>
      <p:grpSpPr>
        <a:xfrm>
          <a:off x="0" y="0"/>
          <a:ext cx="0" cy="0"/>
          <a:chOff x="0" y="0"/>
          <a:chExt cx="0" cy="0"/>
        </a:xfrm>
      </p:grpSpPr>
      <p:sp>
        <p:nvSpPr>
          <p:cNvPr id="3481" name="Google Shape;3481;g2c4703755be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2" name="Google Shape;3482;g2c4703755be_0_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8"/>
        <p:cNvGrpSpPr/>
        <p:nvPr/>
      </p:nvGrpSpPr>
      <p:grpSpPr>
        <a:xfrm>
          <a:off x="0" y="0"/>
          <a:ext cx="0" cy="0"/>
          <a:chOff x="0" y="0"/>
          <a:chExt cx="0" cy="0"/>
        </a:xfrm>
      </p:grpSpPr>
      <p:sp>
        <p:nvSpPr>
          <p:cNvPr id="3489" name="Google Shape;3489;g2c4703755be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0" name="Google Shape;3490;g2c4703755be_0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8"/>
        <p:cNvGrpSpPr/>
        <p:nvPr/>
      </p:nvGrpSpPr>
      <p:grpSpPr>
        <a:xfrm>
          <a:off x="0" y="0"/>
          <a:ext cx="0" cy="0"/>
          <a:chOff x="0" y="0"/>
          <a:chExt cx="0" cy="0"/>
        </a:xfrm>
      </p:grpSpPr>
      <p:sp>
        <p:nvSpPr>
          <p:cNvPr id="3499" name="Google Shape;3499;g2c4703755be_0_3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0" name="Google Shape;3500;g2c4703755be_0_3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5"/>
        <p:cNvGrpSpPr/>
        <p:nvPr/>
      </p:nvGrpSpPr>
      <p:grpSpPr>
        <a:xfrm>
          <a:off x="0" y="0"/>
          <a:ext cx="0" cy="0"/>
          <a:chOff x="0" y="0"/>
          <a:chExt cx="0" cy="0"/>
        </a:xfrm>
      </p:grpSpPr>
      <p:sp>
        <p:nvSpPr>
          <p:cNvPr id="3506" name="Google Shape;3506;g2c4703755be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07" name="Google Shape;3507;g2c4703755be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bf63b9a3bb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7" name="Google Shape;407;g2bf63b9a3bb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5"/>
        <p:cNvGrpSpPr/>
        <p:nvPr/>
      </p:nvGrpSpPr>
      <p:grpSpPr>
        <a:xfrm>
          <a:off x="0" y="0"/>
          <a:ext cx="0" cy="0"/>
          <a:chOff x="0" y="0"/>
          <a:chExt cx="0" cy="0"/>
        </a:xfrm>
      </p:grpSpPr>
      <p:sp>
        <p:nvSpPr>
          <p:cNvPr id="3516" name="Google Shape;3516;g2c4703755be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7" name="Google Shape;3517;g2c4703755be_0_3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5"/>
        <p:cNvGrpSpPr/>
        <p:nvPr/>
      </p:nvGrpSpPr>
      <p:grpSpPr>
        <a:xfrm>
          <a:off x="0" y="0"/>
          <a:ext cx="0" cy="0"/>
          <a:chOff x="0" y="0"/>
          <a:chExt cx="0" cy="0"/>
        </a:xfrm>
      </p:grpSpPr>
      <p:sp>
        <p:nvSpPr>
          <p:cNvPr id="3526" name="Google Shape;3526;g2c4703755b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7" name="Google Shape;3527;g2c4703755be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SzPts val="1100"/>
              <a:buNone/>
            </a:pPr>
            <a:br>
              <a:rPr lang="en-GB"/>
            </a:br>
            <a:r>
              <a:rPr lang="en-GB" sz="1150">
                <a:solidFill>
                  <a:schemeClr val="dk1"/>
                </a:solidFill>
                <a:highlight>
                  <a:srgbClr val="FFFFFF"/>
                </a:highlight>
                <a:latin typeface="Verdana"/>
                <a:ea typeface="Verdana"/>
                <a:cs typeface="Verdana"/>
                <a:sym typeface="Verdana"/>
              </a:rPr>
              <a:t>JSX allows us to write HTML elements in JavaScript and place them in the DOM without any </a:t>
            </a:r>
            <a:r>
              <a:rPr lang="en-GB" sz="1200">
                <a:solidFill>
                  <a:srgbClr val="DC143C"/>
                </a:solidFill>
                <a:highlight>
                  <a:srgbClr val="FFFFFF"/>
                </a:highlight>
                <a:latin typeface="Courier New"/>
                <a:ea typeface="Courier New"/>
                <a:cs typeface="Courier New"/>
                <a:sym typeface="Courier New"/>
              </a:rPr>
              <a:t>createElement()</a:t>
            </a:r>
            <a:r>
              <a:rPr lang="en-GB" sz="1150">
                <a:solidFill>
                  <a:schemeClr val="dk1"/>
                </a:solidFill>
                <a:highlight>
                  <a:srgbClr val="FFFFFF"/>
                </a:highlight>
                <a:latin typeface="Verdana"/>
                <a:ea typeface="Verdana"/>
                <a:cs typeface="Verdana"/>
                <a:sym typeface="Verdana"/>
              </a:rPr>
              <a:t>  and/or </a:t>
            </a:r>
            <a:r>
              <a:rPr lang="en-GB" sz="1200">
                <a:solidFill>
                  <a:srgbClr val="DC143C"/>
                </a:solidFill>
                <a:highlight>
                  <a:srgbClr val="FFFFFF"/>
                </a:highlight>
                <a:latin typeface="Courier New"/>
                <a:ea typeface="Courier New"/>
                <a:cs typeface="Courier New"/>
                <a:sym typeface="Courier New"/>
              </a:rPr>
              <a:t>appendChild()</a:t>
            </a:r>
            <a:r>
              <a:rPr lang="en-GB" sz="1150">
                <a:solidFill>
                  <a:schemeClr val="dk1"/>
                </a:solidFill>
                <a:highlight>
                  <a:srgbClr val="FFFFFF"/>
                </a:highlight>
                <a:latin typeface="Verdana"/>
                <a:ea typeface="Verdana"/>
                <a:cs typeface="Verdana"/>
                <a:sym typeface="Verdana"/>
              </a:rPr>
              <a:t> methods.</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SzPts val="1100"/>
              <a:buNone/>
            </a:pPr>
            <a:r>
              <a:rPr lang="en-GB" sz="1150">
                <a:solidFill>
                  <a:schemeClr val="dk1"/>
                </a:solidFill>
                <a:highlight>
                  <a:srgbClr val="FFFFFF"/>
                </a:highlight>
                <a:latin typeface="Verdana"/>
                <a:ea typeface="Verdana"/>
                <a:cs typeface="Verdana"/>
                <a:sym typeface="Verdana"/>
              </a:rPr>
              <a:t>JSX converts HTML tags into react elements.</a:t>
            </a:r>
            <a:endParaRPr sz="1150">
              <a:solidFill>
                <a:schemeClr val="dk1"/>
              </a:solidFill>
              <a:highlight>
                <a:srgbClr val="FFFFFF"/>
              </a:highlight>
              <a:latin typeface="Verdana"/>
              <a:ea typeface="Verdana"/>
              <a:cs typeface="Verdana"/>
              <a:sym typeface="Verdana"/>
            </a:endParaRPr>
          </a:p>
          <a:p>
            <a:pPr marL="0" lvl="0" indent="0" algn="l" rtl="0">
              <a:lnSpc>
                <a:spcPct val="100000"/>
              </a:lnSpc>
              <a:spcBef>
                <a:spcPts val="1400"/>
              </a:spcBef>
              <a:spcAft>
                <a:spcPts val="0"/>
              </a:spcAft>
              <a:buSzPts val="1100"/>
              <a:buNone/>
            </a:pPr>
            <a:endParaRPr/>
          </a:p>
        </p:txBody>
      </p:sp>
    </p:spTree>
  </p:cSld>
  <p:clrMapOvr>
    <a:masterClrMapping/>
  </p:clrMapOvr>
</p:notes>
</file>

<file path=ppt/notesSlides/notesSlide3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4"/>
        <p:cNvGrpSpPr/>
        <p:nvPr/>
      </p:nvGrpSpPr>
      <p:grpSpPr>
        <a:xfrm>
          <a:off x="0" y="0"/>
          <a:ext cx="0" cy="0"/>
          <a:chOff x="0" y="0"/>
          <a:chExt cx="0" cy="0"/>
        </a:xfrm>
      </p:grpSpPr>
      <p:sp>
        <p:nvSpPr>
          <p:cNvPr id="3535" name="Google Shape;3535;g2c4703755be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6" name="Google Shape;3536;g2c4703755be_0_3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br>
              <a:rPr lang="en-GB"/>
            </a:br>
            <a:r>
              <a:rPr lang="en-GB" sz="1150">
                <a:solidFill>
                  <a:schemeClr val="dk1"/>
                </a:solidFill>
                <a:highlight>
                  <a:srgbClr val="FFFFFF"/>
                </a:highlight>
                <a:latin typeface="Verdana"/>
                <a:ea typeface="Verdana"/>
                <a:cs typeface="Verdana"/>
                <a:sym typeface="Verdana"/>
              </a:rPr>
              <a:t>JSX allows us to write HTML elements in JavaScript and place them in the DOM without any </a:t>
            </a:r>
            <a:r>
              <a:rPr lang="en-GB" sz="1200">
                <a:solidFill>
                  <a:srgbClr val="DC143C"/>
                </a:solidFill>
                <a:highlight>
                  <a:srgbClr val="FFFFFF"/>
                </a:highlight>
                <a:latin typeface="Courier New"/>
                <a:ea typeface="Courier New"/>
                <a:cs typeface="Courier New"/>
                <a:sym typeface="Courier New"/>
              </a:rPr>
              <a:t>createElement()</a:t>
            </a:r>
            <a:r>
              <a:rPr lang="en-GB" sz="1150">
                <a:solidFill>
                  <a:schemeClr val="dk1"/>
                </a:solidFill>
                <a:highlight>
                  <a:srgbClr val="FFFFFF"/>
                </a:highlight>
                <a:latin typeface="Verdana"/>
                <a:ea typeface="Verdana"/>
                <a:cs typeface="Verdana"/>
                <a:sym typeface="Verdana"/>
              </a:rPr>
              <a:t>  and/or </a:t>
            </a:r>
            <a:r>
              <a:rPr lang="en-GB" sz="1200">
                <a:solidFill>
                  <a:srgbClr val="DC143C"/>
                </a:solidFill>
                <a:highlight>
                  <a:srgbClr val="FFFFFF"/>
                </a:highlight>
                <a:latin typeface="Courier New"/>
                <a:ea typeface="Courier New"/>
                <a:cs typeface="Courier New"/>
                <a:sym typeface="Courier New"/>
              </a:rPr>
              <a:t>appendChild()</a:t>
            </a:r>
            <a:r>
              <a:rPr lang="en-GB" sz="1150">
                <a:solidFill>
                  <a:schemeClr val="dk1"/>
                </a:solidFill>
                <a:highlight>
                  <a:srgbClr val="FFFFFF"/>
                </a:highlight>
                <a:latin typeface="Verdana"/>
                <a:ea typeface="Verdana"/>
                <a:cs typeface="Verdana"/>
                <a:sym typeface="Verdana"/>
              </a:rPr>
              <a:t> methods.</a:t>
            </a:r>
            <a:endParaRPr sz="1150">
              <a:solidFill>
                <a:schemeClr val="dk1"/>
              </a:solidFill>
              <a:highlight>
                <a:srgbClr val="FFFFFF"/>
              </a:highlight>
              <a:latin typeface="Verdana"/>
              <a:ea typeface="Verdana"/>
              <a:cs typeface="Verdana"/>
              <a:sym typeface="Verdana"/>
            </a:endParaRPr>
          </a:p>
          <a:p>
            <a:pPr marL="0" lvl="0" indent="0" algn="l" rtl="0">
              <a:lnSpc>
                <a:spcPct val="115000"/>
              </a:lnSpc>
              <a:spcBef>
                <a:spcPts val="1400"/>
              </a:spcBef>
              <a:spcAft>
                <a:spcPts val="0"/>
              </a:spcAft>
              <a:buClr>
                <a:schemeClr val="dk1"/>
              </a:buClr>
              <a:buSzPts val="1100"/>
              <a:buFont typeface="Arial"/>
              <a:buNone/>
            </a:pPr>
            <a:r>
              <a:rPr lang="en-GB" sz="1150">
                <a:solidFill>
                  <a:schemeClr val="dk1"/>
                </a:solidFill>
                <a:highlight>
                  <a:srgbClr val="FFFFFF"/>
                </a:highlight>
                <a:latin typeface="Verdana"/>
                <a:ea typeface="Verdana"/>
                <a:cs typeface="Verdana"/>
                <a:sym typeface="Verdana"/>
              </a:rPr>
              <a:t>JSX converts HTML tags into react elements.</a:t>
            </a:r>
            <a:endParaRPr sz="1150">
              <a:solidFill>
                <a:schemeClr val="dk1"/>
              </a:solidFill>
              <a:highlight>
                <a:srgbClr val="FFFFFF"/>
              </a:highlight>
              <a:latin typeface="Verdana"/>
              <a:ea typeface="Verdana"/>
              <a:cs typeface="Verdana"/>
              <a:sym typeface="Verdana"/>
            </a:endParaRPr>
          </a:p>
          <a:p>
            <a:pPr marL="0" lvl="0" indent="0" algn="l" rtl="0">
              <a:lnSpc>
                <a:spcPct val="100000"/>
              </a:lnSpc>
              <a:spcBef>
                <a:spcPts val="1400"/>
              </a:spcBef>
              <a:spcAft>
                <a:spcPts val="0"/>
              </a:spcAft>
              <a:buSzPts val="1100"/>
              <a:buNone/>
            </a:pPr>
            <a:endParaRPr/>
          </a:p>
        </p:txBody>
      </p:sp>
    </p:spTree>
  </p:cSld>
  <p:clrMapOvr>
    <a:masterClrMapping/>
  </p:clrMapOvr>
</p:notes>
</file>

<file path=ppt/notesSlides/notesSlide3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3"/>
        <p:cNvGrpSpPr/>
        <p:nvPr/>
      </p:nvGrpSpPr>
      <p:grpSpPr>
        <a:xfrm>
          <a:off x="0" y="0"/>
          <a:ext cx="0" cy="0"/>
          <a:chOff x="0" y="0"/>
          <a:chExt cx="0" cy="0"/>
        </a:xfrm>
      </p:grpSpPr>
      <p:sp>
        <p:nvSpPr>
          <p:cNvPr id="3544" name="Google Shape;3544;g2c4703755b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5" name="Google Shape;3545;g2c4703755be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2"/>
        <p:cNvGrpSpPr/>
        <p:nvPr/>
      </p:nvGrpSpPr>
      <p:grpSpPr>
        <a:xfrm>
          <a:off x="0" y="0"/>
          <a:ext cx="0" cy="0"/>
          <a:chOff x="0" y="0"/>
          <a:chExt cx="0" cy="0"/>
        </a:xfrm>
      </p:grpSpPr>
      <p:sp>
        <p:nvSpPr>
          <p:cNvPr id="3553" name="Google Shape;3553;g2c4703755be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54" name="Google Shape;3554;g2c4703755be_0_3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0"/>
        <p:cNvGrpSpPr/>
        <p:nvPr/>
      </p:nvGrpSpPr>
      <p:grpSpPr>
        <a:xfrm>
          <a:off x="0" y="0"/>
          <a:ext cx="0" cy="0"/>
          <a:chOff x="0" y="0"/>
          <a:chExt cx="0" cy="0"/>
        </a:xfrm>
      </p:grpSpPr>
      <p:sp>
        <p:nvSpPr>
          <p:cNvPr id="3561" name="Google Shape;3561;g2c4703755be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2" name="Google Shape;3562;g2c4703755be_0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2c4703755be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71" name="Google Shape;3571;g2c4703755be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9"/>
        <p:cNvGrpSpPr/>
        <p:nvPr/>
      </p:nvGrpSpPr>
      <p:grpSpPr>
        <a:xfrm>
          <a:off x="0" y="0"/>
          <a:ext cx="0" cy="0"/>
          <a:chOff x="0" y="0"/>
          <a:chExt cx="0" cy="0"/>
        </a:xfrm>
      </p:grpSpPr>
      <p:sp>
        <p:nvSpPr>
          <p:cNvPr id="3580" name="Google Shape;3580;g2c4703755be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1" name="Google Shape;3581;g2c4703755be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9"/>
        <p:cNvGrpSpPr/>
        <p:nvPr/>
      </p:nvGrpSpPr>
      <p:grpSpPr>
        <a:xfrm>
          <a:off x="0" y="0"/>
          <a:ext cx="0" cy="0"/>
          <a:chOff x="0" y="0"/>
          <a:chExt cx="0" cy="0"/>
        </a:xfrm>
      </p:grpSpPr>
      <p:sp>
        <p:nvSpPr>
          <p:cNvPr id="3590" name="Google Shape;3590;g2c4703755be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1" name="Google Shape;3591;g2c4703755be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8"/>
        <p:cNvGrpSpPr/>
        <p:nvPr/>
      </p:nvGrpSpPr>
      <p:grpSpPr>
        <a:xfrm>
          <a:off x="0" y="0"/>
          <a:ext cx="0" cy="0"/>
          <a:chOff x="0" y="0"/>
          <a:chExt cx="0" cy="0"/>
        </a:xfrm>
      </p:grpSpPr>
      <p:sp>
        <p:nvSpPr>
          <p:cNvPr id="3599" name="Google Shape;3599;g2c4703755be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0" name="Google Shape;3600;g2c4703755be_0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bf04ff11e0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6" name="Google Shape;416;g2bf04ff11e0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9"/>
        <p:cNvGrpSpPr/>
        <p:nvPr/>
      </p:nvGrpSpPr>
      <p:grpSpPr>
        <a:xfrm>
          <a:off x="0" y="0"/>
          <a:ext cx="0" cy="0"/>
          <a:chOff x="0" y="0"/>
          <a:chExt cx="0" cy="0"/>
        </a:xfrm>
      </p:grpSpPr>
      <p:sp>
        <p:nvSpPr>
          <p:cNvPr id="3610" name="Google Shape;3610;g2c4703755be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1" name="Google Shape;3611;g2c4703755be_0_4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8"/>
        <p:cNvGrpSpPr/>
        <p:nvPr/>
      </p:nvGrpSpPr>
      <p:grpSpPr>
        <a:xfrm>
          <a:off x="0" y="0"/>
          <a:ext cx="0" cy="0"/>
          <a:chOff x="0" y="0"/>
          <a:chExt cx="0" cy="0"/>
        </a:xfrm>
      </p:grpSpPr>
      <p:sp>
        <p:nvSpPr>
          <p:cNvPr id="3619" name="Google Shape;3619;g2c4703755be_0_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0" name="Google Shape;3620;g2c4703755be_0_4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8"/>
        <p:cNvGrpSpPr/>
        <p:nvPr/>
      </p:nvGrpSpPr>
      <p:grpSpPr>
        <a:xfrm>
          <a:off x="0" y="0"/>
          <a:ext cx="0" cy="0"/>
          <a:chOff x="0" y="0"/>
          <a:chExt cx="0" cy="0"/>
        </a:xfrm>
      </p:grpSpPr>
      <p:sp>
        <p:nvSpPr>
          <p:cNvPr id="3629" name="Google Shape;3629;g2c4703755be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0" name="Google Shape;3630;g2c4703755be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7"/>
        <p:cNvGrpSpPr/>
        <p:nvPr/>
      </p:nvGrpSpPr>
      <p:grpSpPr>
        <a:xfrm>
          <a:off x="0" y="0"/>
          <a:ext cx="0" cy="0"/>
          <a:chOff x="0" y="0"/>
          <a:chExt cx="0" cy="0"/>
        </a:xfrm>
      </p:grpSpPr>
      <p:sp>
        <p:nvSpPr>
          <p:cNvPr id="3638" name="Google Shape;3638;g2c4703755be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39" name="Google Shape;3639;g2c4703755be_0_4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5"/>
        <p:cNvGrpSpPr/>
        <p:nvPr/>
      </p:nvGrpSpPr>
      <p:grpSpPr>
        <a:xfrm>
          <a:off x="0" y="0"/>
          <a:ext cx="0" cy="0"/>
          <a:chOff x="0" y="0"/>
          <a:chExt cx="0" cy="0"/>
        </a:xfrm>
      </p:grpSpPr>
      <p:sp>
        <p:nvSpPr>
          <p:cNvPr id="3646" name="Google Shape;3646;g2c4703755be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47" name="Google Shape;3647;g2c4703755be_0_4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3"/>
        <p:cNvGrpSpPr/>
        <p:nvPr/>
      </p:nvGrpSpPr>
      <p:grpSpPr>
        <a:xfrm>
          <a:off x="0" y="0"/>
          <a:ext cx="0" cy="0"/>
          <a:chOff x="0" y="0"/>
          <a:chExt cx="0" cy="0"/>
        </a:xfrm>
      </p:grpSpPr>
      <p:sp>
        <p:nvSpPr>
          <p:cNvPr id="3654" name="Google Shape;3654;g2c4703755be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5" name="Google Shape;3655;g2c4703755be_0_4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1"/>
        <p:cNvGrpSpPr/>
        <p:nvPr/>
      </p:nvGrpSpPr>
      <p:grpSpPr>
        <a:xfrm>
          <a:off x="0" y="0"/>
          <a:ext cx="0" cy="0"/>
          <a:chOff x="0" y="0"/>
          <a:chExt cx="0" cy="0"/>
        </a:xfrm>
      </p:grpSpPr>
      <p:sp>
        <p:nvSpPr>
          <p:cNvPr id="3662" name="Google Shape;3662;g2c4703755be_0_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63" name="Google Shape;3663;g2c4703755be_0_4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0"/>
        <p:cNvGrpSpPr/>
        <p:nvPr/>
      </p:nvGrpSpPr>
      <p:grpSpPr>
        <a:xfrm>
          <a:off x="0" y="0"/>
          <a:ext cx="0" cy="0"/>
          <a:chOff x="0" y="0"/>
          <a:chExt cx="0" cy="0"/>
        </a:xfrm>
      </p:grpSpPr>
      <p:sp>
        <p:nvSpPr>
          <p:cNvPr id="3671" name="Google Shape;3671;g2c4703755be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2" name="Google Shape;3672;g2c4703755be_0_4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0"/>
        <p:cNvGrpSpPr/>
        <p:nvPr/>
      </p:nvGrpSpPr>
      <p:grpSpPr>
        <a:xfrm>
          <a:off x="0" y="0"/>
          <a:ext cx="0" cy="0"/>
          <a:chOff x="0" y="0"/>
          <a:chExt cx="0" cy="0"/>
        </a:xfrm>
      </p:grpSpPr>
      <p:sp>
        <p:nvSpPr>
          <p:cNvPr id="3681" name="Google Shape;3681;g2c4703755be_1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82" name="Google Shape;3682;g2c4703755b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7"/>
        <p:cNvGrpSpPr/>
        <p:nvPr/>
      </p:nvGrpSpPr>
      <p:grpSpPr>
        <a:xfrm>
          <a:off x="0" y="0"/>
          <a:ext cx="0" cy="0"/>
          <a:chOff x="0" y="0"/>
          <a:chExt cx="0" cy="0"/>
        </a:xfrm>
      </p:grpSpPr>
      <p:sp>
        <p:nvSpPr>
          <p:cNvPr id="3688" name="Google Shape;3688;g2c4703755be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9" name="Google Shape;3689;g2c4703755be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2bf04ff201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5" name="Google Shape;425;g2bf04ff201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7"/>
        <p:cNvGrpSpPr/>
        <p:nvPr/>
      </p:nvGrpSpPr>
      <p:grpSpPr>
        <a:xfrm>
          <a:off x="0" y="0"/>
          <a:ext cx="0" cy="0"/>
          <a:chOff x="0" y="0"/>
          <a:chExt cx="0" cy="0"/>
        </a:xfrm>
      </p:grpSpPr>
      <p:sp>
        <p:nvSpPr>
          <p:cNvPr id="3698" name="Google Shape;3698;g2c4703755be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99" name="Google Shape;3699;g2c4703755be_1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7"/>
        <p:cNvGrpSpPr/>
        <p:nvPr/>
      </p:nvGrpSpPr>
      <p:grpSpPr>
        <a:xfrm>
          <a:off x="0" y="0"/>
          <a:ext cx="0" cy="0"/>
          <a:chOff x="0" y="0"/>
          <a:chExt cx="0" cy="0"/>
        </a:xfrm>
      </p:grpSpPr>
      <p:sp>
        <p:nvSpPr>
          <p:cNvPr id="3708" name="Google Shape;3708;g2c4703755be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09" name="Google Shape;3709;g2c4703755be_1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6"/>
        <p:cNvGrpSpPr/>
        <p:nvPr/>
      </p:nvGrpSpPr>
      <p:grpSpPr>
        <a:xfrm>
          <a:off x="0" y="0"/>
          <a:ext cx="0" cy="0"/>
          <a:chOff x="0" y="0"/>
          <a:chExt cx="0" cy="0"/>
        </a:xfrm>
      </p:grpSpPr>
      <p:sp>
        <p:nvSpPr>
          <p:cNvPr id="3717" name="Google Shape;3717;g2c4703755be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8" name="Google Shape;3718;g2c4703755be_1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5"/>
        <p:cNvGrpSpPr/>
        <p:nvPr/>
      </p:nvGrpSpPr>
      <p:grpSpPr>
        <a:xfrm>
          <a:off x="0" y="0"/>
          <a:ext cx="0" cy="0"/>
          <a:chOff x="0" y="0"/>
          <a:chExt cx="0" cy="0"/>
        </a:xfrm>
      </p:grpSpPr>
      <p:sp>
        <p:nvSpPr>
          <p:cNvPr id="3726" name="Google Shape;3726;g2c4703755be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27" name="Google Shape;3727;g2c4703755be_1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4"/>
        <p:cNvGrpSpPr/>
        <p:nvPr/>
      </p:nvGrpSpPr>
      <p:grpSpPr>
        <a:xfrm>
          <a:off x="0" y="0"/>
          <a:ext cx="0" cy="0"/>
          <a:chOff x="0" y="0"/>
          <a:chExt cx="0" cy="0"/>
        </a:xfrm>
      </p:grpSpPr>
      <p:sp>
        <p:nvSpPr>
          <p:cNvPr id="3735" name="Google Shape;3735;g2c4703755be_1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6" name="Google Shape;3736;g2c4703755be_1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3"/>
        <p:cNvGrpSpPr/>
        <p:nvPr/>
      </p:nvGrpSpPr>
      <p:grpSpPr>
        <a:xfrm>
          <a:off x="0" y="0"/>
          <a:ext cx="0" cy="0"/>
          <a:chOff x="0" y="0"/>
          <a:chExt cx="0" cy="0"/>
        </a:xfrm>
      </p:grpSpPr>
      <p:sp>
        <p:nvSpPr>
          <p:cNvPr id="3744" name="Google Shape;3744;g2c4703755be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5" name="Google Shape;3745;g2c4703755be_1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1"/>
        <p:cNvGrpSpPr/>
        <p:nvPr/>
      </p:nvGrpSpPr>
      <p:grpSpPr>
        <a:xfrm>
          <a:off x="0" y="0"/>
          <a:ext cx="0" cy="0"/>
          <a:chOff x="0" y="0"/>
          <a:chExt cx="0" cy="0"/>
        </a:xfrm>
      </p:grpSpPr>
      <p:sp>
        <p:nvSpPr>
          <p:cNvPr id="3752" name="Google Shape;3752;g2c4703755be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3" name="Google Shape;3753;g2c4703755be_1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0"/>
        <p:cNvGrpSpPr/>
        <p:nvPr/>
      </p:nvGrpSpPr>
      <p:grpSpPr>
        <a:xfrm>
          <a:off x="0" y="0"/>
          <a:ext cx="0" cy="0"/>
          <a:chOff x="0" y="0"/>
          <a:chExt cx="0" cy="0"/>
        </a:xfrm>
      </p:grpSpPr>
      <p:sp>
        <p:nvSpPr>
          <p:cNvPr id="3761" name="Google Shape;3761;g2c4703755be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2" name="Google Shape;3762;g2c4703755be_1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0"/>
        <p:cNvGrpSpPr/>
        <p:nvPr/>
      </p:nvGrpSpPr>
      <p:grpSpPr>
        <a:xfrm>
          <a:off x="0" y="0"/>
          <a:ext cx="0" cy="0"/>
          <a:chOff x="0" y="0"/>
          <a:chExt cx="0" cy="0"/>
        </a:xfrm>
      </p:grpSpPr>
      <p:sp>
        <p:nvSpPr>
          <p:cNvPr id="3771" name="Google Shape;3771;g2c4703755be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72" name="Google Shape;3772;g2c4703755be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0"/>
        <p:cNvGrpSpPr/>
        <p:nvPr/>
      </p:nvGrpSpPr>
      <p:grpSpPr>
        <a:xfrm>
          <a:off x="0" y="0"/>
          <a:ext cx="0" cy="0"/>
          <a:chOff x="0" y="0"/>
          <a:chExt cx="0" cy="0"/>
        </a:xfrm>
      </p:grpSpPr>
      <p:sp>
        <p:nvSpPr>
          <p:cNvPr id="3781" name="Google Shape;3781;g2c4703755be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2" name="Google Shape;3782;g2c4703755be_1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bf04ff11e0_0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g2bf04ff11e0_0_38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6" name="Google Shape;116;g2bf04ff11e0_0_388: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bf04ff20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2" name="Google Shape;432;g2bf04ff201e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9"/>
        <p:cNvGrpSpPr/>
        <p:nvPr/>
      </p:nvGrpSpPr>
      <p:grpSpPr>
        <a:xfrm>
          <a:off x="0" y="0"/>
          <a:ext cx="0" cy="0"/>
          <a:chOff x="0" y="0"/>
          <a:chExt cx="0" cy="0"/>
        </a:xfrm>
      </p:grpSpPr>
      <p:sp>
        <p:nvSpPr>
          <p:cNvPr id="3790" name="Google Shape;3790;g2c4703755be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1" name="Google Shape;3791;g2c4703755be_1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8"/>
        <p:cNvGrpSpPr/>
        <p:nvPr/>
      </p:nvGrpSpPr>
      <p:grpSpPr>
        <a:xfrm>
          <a:off x="0" y="0"/>
          <a:ext cx="0" cy="0"/>
          <a:chOff x="0" y="0"/>
          <a:chExt cx="0" cy="0"/>
        </a:xfrm>
      </p:grpSpPr>
      <p:sp>
        <p:nvSpPr>
          <p:cNvPr id="3799" name="Google Shape;3799;g2c4703755be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0" name="Google Shape;3800;g2c4703755be_1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6"/>
        <p:cNvGrpSpPr/>
        <p:nvPr/>
      </p:nvGrpSpPr>
      <p:grpSpPr>
        <a:xfrm>
          <a:off x="0" y="0"/>
          <a:ext cx="0" cy="0"/>
          <a:chOff x="0" y="0"/>
          <a:chExt cx="0" cy="0"/>
        </a:xfrm>
      </p:grpSpPr>
      <p:sp>
        <p:nvSpPr>
          <p:cNvPr id="3807" name="Google Shape;3807;g2c4703755be_1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08" name="Google Shape;3808;g2c4703755be_1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5"/>
        <p:cNvGrpSpPr/>
        <p:nvPr/>
      </p:nvGrpSpPr>
      <p:grpSpPr>
        <a:xfrm>
          <a:off x="0" y="0"/>
          <a:ext cx="0" cy="0"/>
          <a:chOff x="0" y="0"/>
          <a:chExt cx="0" cy="0"/>
        </a:xfrm>
      </p:grpSpPr>
      <p:sp>
        <p:nvSpPr>
          <p:cNvPr id="3816" name="Google Shape;3816;g2c4703755be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7" name="Google Shape;3817;g2c4703755be_1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3"/>
        <p:cNvGrpSpPr/>
        <p:nvPr/>
      </p:nvGrpSpPr>
      <p:grpSpPr>
        <a:xfrm>
          <a:off x="0" y="0"/>
          <a:ext cx="0" cy="0"/>
          <a:chOff x="0" y="0"/>
          <a:chExt cx="0" cy="0"/>
        </a:xfrm>
      </p:grpSpPr>
      <p:sp>
        <p:nvSpPr>
          <p:cNvPr id="3824" name="Google Shape;3824;g2c4703755be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5" name="Google Shape;3825;g2c4703755be_1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1"/>
        <p:cNvGrpSpPr/>
        <p:nvPr/>
      </p:nvGrpSpPr>
      <p:grpSpPr>
        <a:xfrm>
          <a:off x="0" y="0"/>
          <a:ext cx="0" cy="0"/>
          <a:chOff x="0" y="0"/>
          <a:chExt cx="0" cy="0"/>
        </a:xfrm>
      </p:grpSpPr>
      <p:sp>
        <p:nvSpPr>
          <p:cNvPr id="3832" name="Google Shape;3832;g2c4703755be_1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3" name="Google Shape;3833;g2c4703755be_1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9"/>
        <p:cNvGrpSpPr/>
        <p:nvPr/>
      </p:nvGrpSpPr>
      <p:grpSpPr>
        <a:xfrm>
          <a:off x="0" y="0"/>
          <a:ext cx="0" cy="0"/>
          <a:chOff x="0" y="0"/>
          <a:chExt cx="0" cy="0"/>
        </a:xfrm>
      </p:grpSpPr>
      <p:sp>
        <p:nvSpPr>
          <p:cNvPr id="3840" name="Google Shape;3840;g2c4703755be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1" name="Google Shape;3841;g2c4703755be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9"/>
        <p:cNvGrpSpPr/>
        <p:nvPr/>
      </p:nvGrpSpPr>
      <p:grpSpPr>
        <a:xfrm>
          <a:off x="0" y="0"/>
          <a:ext cx="0" cy="0"/>
          <a:chOff x="0" y="0"/>
          <a:chExt cx="0" cy="0"/>
        </a:xfrm>
      </p:grpSpPr>
      <p:sp>
        <p:nvSpPr>
          <p:cNvPr id="3850" name="Google Shape;3850;g2bf04ff201e_0_237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1" name="Google Shape;3851;g2bf04ff201e_0_23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bf04ff201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2bf04ff201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bf04ff201e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0" name="Google Shape;450;g2bf04ff201e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bf04ff201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9" name="Google Shape;459;g2bf04ff201e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bf04ff201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2bf04ff201e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bf04ff201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7" name="Google Shape;477;g2bf04ff201e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bf04ff201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6" name="Google Shape;486;g2bf04ff201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bf63b9a3bb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6" name="Google Shape;496;g2bf63b9a3bb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bf04ff201e_0_4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5" name="Google Shape;505;g2bf04ff201e_0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2bf04ff201e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2" name="Google Shape;512;g2bf04ff201e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bf04ff11e0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2bf04ff11e0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bf04ff201e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2bf04ff201e_0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bf04ff201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0" name="Google Shape;530;g2bf04ff201e_0_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2bf1c458ec5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8" name="Google Shape;538;g2bf1c458ec5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bf04ff201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5" name="Google Shape;545;g2bf04ff201e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bf04ff201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3" name="Google Shape;553;g2bf04ff201e_0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2bf216e7d1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5" name="Google Shape;565;g2bf216e7d1b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bf04ff201e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4" name="Google Shape;574;g2bf04ff201e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bf04ff201e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g2bf04ff201e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bf04ff201e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3" name="Google Shape;593;g2bf04ff201e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2bf04ff201e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1" name="Google Shape;601;g2bf04ff201e_0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bf04ff11e0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g2bf04ff11e0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bf63b9a3bb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2" name="Google Shape;612;g2bf63b9a3bb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2bf04ff201e_0_13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1" name="Google Shape;621;g2bf04ff201e_0_1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bf04ff201e_0_17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8" name="Google Shape;628;g2bf04ff201e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2bf04ff201e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5" name="Google Shape;635;g2bf04ff201e_0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2bf04ff201e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5" name="Google Shape;645;g2bf04ff201e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bf04ff201e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4" name="Google Shape;654;g2bf04ff201e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bf04ff201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3" name="Google Shape;663;g2bf04ff201e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2bf1c458ec5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g2bf1c458ec5_1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bf04ff201e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9" name="Google Shape;679;g2bf04ff201e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bf04ff201e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2bf04ff201e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bf94e642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g2bf94e6429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bf04ff201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2bf04ff201e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bf04ff201e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1" name="Google Shape;711;g2bf04ff201e_0_2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2bf94e6429c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1" name="Google Shape;721;g2bf94e6429c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2bf04ff201e_0_22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0" name="Google Shape;730;g2bf04ff201e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2bf04ff201e_0_26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37" name="Google Shape;737;g2bf04ff201e_0_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bf04ff201e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5" name="Google Shape;745;g2bf04ff201e_0_2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2bf04ff201e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6" name="Google Shape;756;g2bf04ff201e_0_2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2bf04ff201e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4" name="Google Shape;764;g2bf04ff201e_0_2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2bf04ff201e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2" name="Google Shape;772;g2bf04ff201e_0_2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bf04ff201e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bf04ff201e_0_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bf04ff11e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bf04ff11e0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bf04ff201e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0" name="Google Shape;790;g2bf04ff201e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bf04ff201e_0_3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9" name="Google Shape;799;g2bf04ff201e_0_3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bf04ff201e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7" name="Google Shape;807;g2bf04ff201e_0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2bf94e6429c_4_0: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18" name="Google Shape;818;g2bf94e6429c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bf04ff201e_0_31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7" name="Google Shape;827;g2bf04ff201e_0_3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2bf04ff201e_0_35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4" name="Google Shape;834;g2bf04ff201e_0_3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bf04ff201e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2" name="Google Shape;842;g2bf04ff201e_0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bf04ff201e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2bf04ff201e_0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2bf04ff201e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0" name="Google Shape;860;g2bf04ff201e_0_3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bf04ff201e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8" name="Google Shape;868;g2bf04ff201e_0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bf04ff11e0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 name="Google Shape;146;g2bf04ff11e0_0_3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bf04ff201e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2bf04ff201e_0_3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Google Shape;887;g2bf04ff201e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8" name="Google Shape;888;g2bf04ff201e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2bf04ff201e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6" name="Google Shape;896;g2bf04ff201e_0_3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2bf04ff201e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6" name="Google Shape;906;g2bf04ff201e_0_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bf04ff201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g2bf04ff201e_0_4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2bf04ff201e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4" name="Google Shape;924;g2bf04ff201e_0_4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2bf04ff201e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2" name="Google Shape;932;g2bf04ff201e_0_4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2bf94e6429c_4_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42" name="Google Shape;942;g2bf94e6429c_4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2bf04ff201e_0_421: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1" name="Google Shape;951;g2bf04ff201e_0_4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bf04ff201e_0_4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58" name="Google Shape;958;g2bf04ff201e_0_4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with Image">
  <p:cSld name="CUSTOM">
    <p:spTree>
      <p:nvGrpSpPr>
        <p:cNvPr id="1" name="Shape 13"/>
        <p:cNvGrpSpPr/>
        <p:nvPr/>
      </p:nvGrpSpPr>
      <p:grpSpPr>
        <a:xfrm>
          <a:off x="0" y="0"/>
          <a:ext cx="0" cy="0"/>
          <a:chOff x="0" y="0"/>
          <a:chExt cx="0" cy="0"/>
        </a:xfrm>
      </p:grpSpPr>
      <p:sp>
        <p:nvSpPr>
          <p:cNvPr id="14" name="Google Shape;14;p13"/>
          <p:cNvSpPr txBox="1">
            <a:spLocks noGrp="1"/>
          </p:cNvSpPr>
          <p:nvPr>
            <p:ph type="title"/>
          </p:nvPr>
        </p:nvSpPr>
        <p:spPr>
          <a:xfrm>
            <a:off x="364800" y="4145700"/>
            <a:ext cx="4356000" cy="40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Font typeface="Montserrat"/>
              <a:buNone/>
              <a:defRPr sz="2100" b="1">
                <a:latin typeface="Montserrat"/>
                <a:ea typeface="Montserrat"/>
                <a:cs typeface="Montserrat"/>
                <a:sym typeface="Montserrat"/>
              </a:defRPr>
            </a:lvl1pPr>
            <a:lvl2pPr lvl="1" algn="l">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l">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l">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l">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l">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l">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l">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l">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15" name="Google Shape;15;p13"/>
          <p:cNvSpPr>
            <a:spLocks noGrp="1"/>
          </p:cNvSpPr>
          <p:nvPr>
            <p:ph type="pic" idx="2"/>
          </p:nvPr>
        </p:nvSpPr>
        <p:spPr>
          <a:xfrm>
            <a:off x="472800" y="1212000"/>
            <a:ext cx="5964000" cy="2484000"/>
          </a:xfrm>
          <a:prstGeom prst="roundRect">
            <a:avLst>
              <a:gd name="adj" fmla="val 5797"/>
            </a:avLst>
          </a:prstGeom>
          <a:noFill/>
          <a:ln>
            <a:noFill/>
          </a:ln>
        </p:spPr>
      </p:sp>
    </p:spTree>
  </p:cSld>
  <p:clrMapOvr>
    <a:masterClrMapping/>
  </p:clrMapOvr>
  <p:extLst>
    <p:ext uri="{DCECCB84-F9BA-43D5-87BE-67443E8EF086}">
      <p15:sldGuideLst xmlns:p15="http://schemas.microsoft.com/office/powerpoint/2012/main">
        <p15:guide id="1" orient="horz" pos="2948">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secHead">
  <p:cSld name="SECTION_HEADER">
    <p:spTree>
      <p:nvGrpSpPr>
        <p:cNvPr id="1" name="Shape 48"/>
        <p:cNvGrpSpPr/>
        <p:nvPr/>
      </p:nvGrpSpPr>
      <p:grpSpPr>
        <a:xfrm>
          <a:off x="0" y="0"/>
          <a:ext cx="0" cy="0"/>
          <a:chOff x="0" y="0"/>
          <a:chExt cx="0" cy="0"/>
        </a:xfrm>
      </p:grpSpPr>
      <p:sp>
        <p:nvSpPr>
          <p:cNvPr id="49" name="Google Shape;4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0"/>
        <p:cNvGrpSpPr/>
        <p:nvPr/>
      </p:nvGrpSpPr>
      <p:grpSpPr>
        <a:xfrm>
          <a:off x="0" y="0"/>
          <a:ext cx="0" cy="0"/>
          <a:chOff x="0" y="0"/>
          <a:chExt cx="0" cy="0"/>
        </a:xfrm>
      </p:grpSpPr>
      <p:sp>
        <p:nvSpPr>
          <p:cNvPr id="51" name="Google Shape;51;p18"/>
          <p:cNvSpPr txBox="1">
            <a:spLocks noGrp="1"/>
          </p:cNvSpPr>
          <p:nvPr>
            <p:ph type="title"/>
          </p:nvPr>
        </p:nvSpPr>
        <p:spPr>
          <a:xfrm>
            <a:off x="311700" y="115247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sp>
        <p:nvSpPr>
          <p:cNvPr id="54" name="Google Shape;54;p1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55" name="Google Shape;55;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58" name="Google Shape;58;p20"/>
          <p:cNvCxnSpPr/>
          <p:nvPr/>
        </p:nvCxnSpPr>
        <p:spPr>
          <a:xfrm>
            <a:off x="2328000" y="1092000"/>
            <a:ext cx="0" cy="343200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2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1" name="Google Shape;61;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with Image">
  <p:cSld name="CUSTOM">
    <p:spTree>
      <p:nvGrpSpPr>
        <p:cNvPr id="1" name="Shape 72"/>
        <p:cNvGrpSpPr/>
        <p:nvPr/>
      </p:nvGrpSpPr>
      <p:grpSpPr>
        <a:xfrm>
          <a:off x="0" y="0"/>
          <a:ext cx="0" cy="0"/>
          <a:chOff x="0" y="0"/>
          <a:chExt cx="0" cy="0"/>
        </a:xfrm>
      </p:grpSpPr>
      <p:sp>
        <p:nvSpPr>
          <p:cNvPr id="73" name="Google Shape;73;g2c4703755be_0_209"/>
          <p:cNvSpPr txBox="1">
            <a:spLocks noGrp="1"/>
          </p:cNvSpPr>
          <p:nvPr>
            <p:ph type="title"/>
          </p:nvPr>
        </p:nvSpPr>
        <p:spPr>
          <a:xfrm>
            <a:off x="364800" y="4145700"/>
            <a:ext cx="4356000" cy="408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Font typeface="Montserrat"/>
              <a:buNone/>
              <a:defRPr sz="2100" b="1">
                <a:latin typeface="Montserrat"/>
                <a:ea typeface="Montserrat"/>
                <a:cs typeface="Montserrat"/>
                <a:sym typeface="Montserrat"/>
              </a:defRPr>
            </a:lvl1pPr>
            <a:lvl2pPr lvl="1" algn="l">
              <a:lnSpc>
                <a:spcPct val="100000"/>
              </a:lnSpc>
              <a:spcBef>
                <a:spcPts val="0"/>
              </a:spcBef>
              <a:spcAft>
                <a:spcPts val="0"/>
              </a:spcAft>
              <a:buSzPts val="2100"/>
              <a:buFont typeface="Montserrat"/>
              <a:buNone/>
              <a:defRPr sz="2100" b="1">
                <a:latin typeface="Montserrat"/>
                <a:ea typeface="Montserrat"/>
                <a:cs typeface="Montserrat"/>
                <a:sym typeface="Montserrat"/>
              </a:defRPr>
            </a:lvl2pPr>
            <a:lvl3pPr lvl="2" algn="l">
              <a:lnSpc>
                <a:spcPct val="100000"/>
              </a:lnSpc>
              <a:spcBef>
                <a:spcPts val="0"/>
              </a:spcBef>
              <a:spcAft>
                <a:spcPts val="0"/>
              </a:spcAft>
              <a:buSzPts val="2100"/>
              <a:buFont typeface="Montserrat"/>
              <a:buNone/>
              <a:defRPr sz="2100" b="1">
                <a:latin typeface="Montserrat"/>
                <a:ea typeface="Montserrat"/>
                <a:cs typeface="Montserrat"/>
                <a:sym typeface="Montserrat"/>
              </a:defRPr>
            </a:lvl3pPr>
            <a:lvl4pPr lvl="3" algn="l">
              <a:lnSpc>
                <a:spcPct val="100000"/>
              </a:lnSpc>
              <a:spcBef>
                <a:spcPts val="0"/>
              </a:spcBef>
              <a:spcAft>
                <a:spcPts val="0"/>
              </a:spcAft>
              <a:buSzPts val="2100"/>
              <a:buFont typeface="Montserrat"/>
              <a:buNone/>
              <a:defRPr sz="2100" b="1">
                <a:latin typeface="Montserrat"/>
                <a:ea typeface="Montserrat"/>
                <a:cs typeface="Montserrat"/>
                <a:sym typeface="Montserrat"/>
              </a:defRPr>
            </a:lvl4pPr>
            <a:lvl5pPr lvl="4" algn="l">
              <a:lnSpc>
                <a:spcPct val="100000"/>
              </a:lnSpc>
              <a:spcBef>
                <a:spcPts val="0"/>
              </a:spcBef>
              <a:spcAft>
                <a:spcPts val="0"/>
              </a:spcAft>
              <a:buSzPts val="2100"/>
              <a:buFont typeface="Montserrat"/>
              <a:buNone/>
              <a:defRPr sz="2100" b="1">
                <a:latin typeface="Montserrat"/>
                <a:ea typeface="Montserrat"/>
                <a:cs typeface="Montserrat"/>
                <a:sym typeface="Montserrat"/>
              </a:defRPr>
            </a:lvl5pPr>
            <a:lvl6pPr lvl="5" algn="l">
              <a:lnSpc>
                <a:spcPct val="100000"/>
              </a:lnSpc>
              <a:spcBef>
                <a:spcPts val="0"/>
              </a:spcBef>
              <a:spcAft>
                <a:spcPts val="0"/>
              </a:spcAft>
              <a:buSzPts val="2100"/>
              <a:buFont typeface="Montserrat"/>
              <a:buNone/>
              <a:defRPr sz="2100" b="1">
                <a:latin typeface="Montserrat"/>
                <a:ea typeface="Montserrat"/>
                <a:cs typeface="Montserrat"/>
                <a:sym typeface="Montserrat"/>
              </a:defRPr>
            </a:lvl6pPr>
            <a:lvl7pPr lvl="6" algn="l">
              <a:lnSpc>
                <a:spcPct val="100000"/>
              </a:lnSpc>
              <a:spcBef>
                <a:spcPts val="0"/>
              </a:spcBef>
              <a:spcAft>
                <a:spcPts val="0"/>
              </a:spcAft>
              <a:buSzPts val="2100"/>
              <a:buFont typeface="Montserrat"/>
              <a:buNone/>
              <a:defRPr sz="2100" b="1">
                <a:latin typeface="Montserrat"/>
                <a:ea typeface="Montserrat"/>
                <a:cs typeface="Montserrat"/>
                <a:sym typeface="Montserrat"/>
              </a:defRPr>
            </a:lvl7pPr>
            <a:lvl8pPr lvl="7" algn="l">
              <a:lnSpc>
                <a:spcPct val="100000"/>
              </a:lnSpc>
              <a:spcBef>
                <a:spcPts val="0"/>
              </a:spcBef>
              <a:spcAft>
                <a:spcPts val="0"/>
              </a:spcAft>
              <a:buSzPts val="2100"/>
              <a:buFont typeface="Montserrat"/>
              <a:buNone/>
              <a:defRPr sz="2100" b="1">
                <a:latin typeface="Montserrat"/>
                <a:ea typeface="Montserrat"/>
                <a:cs typeface="Montserrat"/>
                <a:sym typeface="Montserrat"/>
              </a:defRPr>
            </a:lvl8pPr>
            <a:lvl9pPr lvl="8" algn="l">
              <a:lnSpc>
                <a:spcPct val="100000"/>
              </a:lnSpc>
              <a:spcBef>
                <a:spcPts val="0"/>
              </a:spcBef>
              <a:spcAft>
                <a:spcPts val="0"/>
              </a:spcAft>
              <a:buSzPts val="2100"/>
              <a:buFont typeface="Montserrat"/>
              <a:buNone/>
              <a:defRPr sz="2100" b="1">
                <a:latin typeface="Montserrat"/>
                <a:ea typeface="Montserrat"/>
                <a:cs typeface="Montserrat"/>
                <a:sym typeface="Montserrat"/>
              </a:defRPr>
            </a:lvl9pPr>
          </a:lstStyle>
          <a:p>
            <a:endParaRPr/>
          </a:p>
        </p:txBody>
      </p:sp>
      <p:sp>
        <p:nvSpPr>
          <p:cNvPr id="74" name="Google Shape;74;g2c4703755be_0_209"/>
          <p:cNvSpPr>
            <a:spLocks noGrp="1"/>
          </p:cNvSpPr>
          <p:nvPr>
            <p:ph type="pic" idx="2"/>
          </p:nvPr>
        </p:nvSpPr>
        <p:spPr>
          <a:xfrm>
            <a:off x="472800" y="1212000"/>
            <a:ext cx="5964000" cy="2484000"/>
          </a:xfrm>
          <a:prstGeom prst="roundRect">
            <a:avLst>
              <a:gd name="adj" fmla="val 5797"/>
            </a:avLst>
          </a:prstGeom>
          <a:noFill/>
          <a:ln>
            <a:noFill/>
          </a:ln>
        </p:spPr>
      </p:sp>
    </p:spTree>
  </p:cSld>
  <p:clrMapOvr>
    <a:masterClrMapping/>
  </p:clrMapOvr>
  <p:extLst>
    <p:ext uri="{DCECCB84-F9BA-43D5-87BE-67443E8EF086}">
      <p15:sldGuideLst xmlns:p15="http://schemas.microsoft.com/office/powerpoint/2012/main">
        <p15:guide id="1" orient="horz" pos="2948">
          <p15:clr>
            <a:srgbClr val="FA7B17"/>
          </p15:clr>
        </p15:guide>
        <p15:guide id="2" pos="567">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
        <p:cNvGrpSpPr/>
        <p:nvPr/>
      </p:nvGrpSpPr>
      <p:grpSpPr>
        <a:xfrm>
          <a:off x="0" y="0"/>
          <a:ext cx="0" cy="0"/>
          <a:chOff x="0" y="0"/>
          <a:chExt cx="0" cy="0"/>
        </a:xfrm>
      </p:grpSpPr>
      <p:sp>
        <p:nvSpPr>
          <p:cNvPr id="76" name="Google Shape;76;g2c4703755be_0_212"/>
          <p:cNvSpPr txBox="1">
            <a:spLocks noGrp="1"/>
          </p:cNvSpPr>
          <p:nvPr>
            <p:ph type="title"/>
          </p:nvPr>
        </p:nvSpPr>
        <p:spPr>
          <a:xfrm>
            <a:off x="311700" y="40905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sp>
        <p:nvSpPr>
          <p:cNvPr id="77" name="Google Shape;77;g2c4703755be_0_2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78" name="Google Shape;78;g2c4703755be_0_212"/>
          <p:cNvSpPr>
            <a:spLocks noGrp="1"/>
          </p:cNvSpPr>
          <p:nvPr>
            <p:ph type="pic" idx="2"/>
          </p:nvPr>
        </p:nvSpPr>
        <p:spPr>
          <a:xfrm>
            <a:off x="4668000" y="1044000"/>
            <a:ext cx="2292000" cy="2880000"/>
          </a:xfrm>
          <a:prstGeom prst="roundRect">
            <a:avLst>
              <a:gd name="adj" fmla="val 5236"/>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secHead">
  <p:cSld name="SECTION_HEADER">
    <p:spTree>
      <p:nvGrpSpPr>
        <p:cNvPr id="1" name="Shape 79"/>
        <p:cNvGrpSpPr/>
        <p:nvPr/>
      </p:nvGrpSpPr>
      <p:grpSpPr>
        <a:xfrm>
          <a:off x="0" y="0"/>
          <a:ext cx="0" cy="0"/>
          <a:chOff x="0" y="0"/>
          <a:chExt cx="0" cy="0"/>
        </a:xfrm>
      </p:grpSpPr>
      <p:sp>
        <p:nvSpPr>
          <p:cNvPr id="80" name="Google Shape;80;g2c4703755be_0_2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1"/>
        <p:cNvGrpSpPr/>
        <p:nvPr/>
      </p:nvGrpSpPr>
      <p:grpSpPr>
        <a:xfrm>
          <a:off x="0" y="0"/>
          <a:ext cx="0" cy="0"/>
          <a:chOff x="0" y="0"/>
          <a:chExt cx="0" cy="0"/>
        </a:xfrm>
      </p:grpSpPr>
      <p:sp>
        <p:nvSpPr>
          <p:cNvPr id="82" name="Google Shape;82;g2c4703755be_0_218"/>
          <p:cNvSpPr txBox="1">
            <a:spLocks noGrp="1"/>
          </p:cNvSpPr>
          <p:nvPr>
            <p:ph type="title"/>
          </p:nvPr>
        </p:nvSpPr>
        <p:spPr>
          <a:xfrm>
            <a:off x="311700" y="115247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83" name="Google Shape;83;g2c4703755be_0_2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4"/>
        <p:cNvGrpSpPr/>
        <p:nvPr/>
      </p:nvGrpSpPr>
      <p:grpSpPr>
        <a:xfrm>
          <a:off x="0" y="0"/>
          <a:ext cx="0" cy="0"/>
          <a:chOff x="0" y="0"/>
          <a:chExt cx="0" cy="0"/>
        </a:xfrm>
      </p:grpSpPr>
      <p:sp>
        <p:nvSpPr>
          <p:cNvPr id="85" name="Google Shape;85;g2c4703755be_0_22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86" name="Google Shape;86;g2c4703755be_0_2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1" type="blank">
  <p:cSld name="BLANK">
    <p:spTree>
      <p:nvGrpSpPr>
        <p:cNvPr id="1" name="Shape 16"/>
        <p:cNvGrpSpPr/>
        <p:nvPr/>
      </p:nvGrpSpPr>
      <p:grpSpPr>
        <a:xfrm>
          <a:off x="0" y="0"/>
          <a:ext cx="0" cy="0"/>
          <a:chOff x="0" y="0"/>
          <a:chExt cx="0" cy="0"/>
        </a:xfrm>
      </p:grpSpPr>
      <p:sp>
        <p:nvSpPr>
          <p:cNvPr id="17" name="Google Shape;17;g2bf04ff11e0_0_30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7"/>
        <p:cNvGrpSpPr/>
        <p:nvPr/>
      </p:nvGrpSpPr>
      <p:grpSpPr>
        <a:xfrm>
          <a:off x="0" y="0"/>
          <a:ext cx="0" cy="0"/>
          <a:chOff x="0" y="0"/>
          <a:chExt cx="0" cy="0"/>
        </a:xfrm>
      </p:grpSpPr>
      <p:sp>
        <p:nvSpPr>
          <p:cNvPr id="88" name="Google Shape;88;g2c4703755be_0_2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cxnSp>
        <p:nvCxnSpPr>
          <p:cNvPr id="89" name="Google Shape;89;g2c4703755be_0_224"/>
          <p:cNvCxnSpPr/>
          <p:nvPr/>
        </p:nvCxnSpPr>
        <p:spPr>
          <a:xfrm>
            <a:off x="2328000" y="1092000"/>
            <a:ext cx="0" cy="3432000"/>
          </a:xfrm>
          <a:prstGeom prst="straightConnector1">
            <a:avLst/>
          </a:prstGeom>
          <a:noFill/>
          <a:ln w="9525" cap="flat" cmpd="sng">
            <a:solidFill>
              <a:schemeClr val="accent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g2c4703755be_0_227"/>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92" name="Google Shape;92;g2c4703755be_0_2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1">
  <p:cSld name="TITLE_1">
    <p:spTree>
      <p:nvGrpSpPr>
        <p:cNvPr id="1" name="Shape 18"/>
        <p:cNvGrpSpPr/>
        <p:nvPr/>
      </p:nvGrpSpPr>
      <p:grpSpPr>
        <a:xfrm>
          <a:off x="0" y="0"/>
          <a:ext cx="0" cy="0"/>
          <a:chOff x="0" y="0"/>
          <a:chExt cx="0" cy="0"/>
        </a:xfrm>
      </p:grpSpPr>
      <p:sp>
        <p:nvSpPr>
          <p:cNvPr id="19" name="Google Shape;19;g2bf04ff11e0_0_30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0" name="Google Shape;20;g2bf04ff11e0_0_30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1" name="Google Shape;21;g2bf04ff11e0_0_30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22"/>
        <p:cNvGrpSpPr/>
        <p:nvPr/>
      </p:nvGrpSpPr>
      <p:grpSpPr>
        <a:xfrm>
          <a:off x="0" y="0"/>
          <a:ext cx="0" cy="0"/>
          <a:chOff x="0" y="0"/>
          <a:chExt cx="0" cy="0"/>
        </a:xfrm>
      </p:grpSpPr>
      <p:sp>
        <p:nvSpPr>
          <p:cNvPr id="23" name="Google Shape;23;g2bf04ff11e0_0_4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g2bf04ff11e0_0_4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5" name="Google Shape;25;g2bf04ff11e0_0_4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26"/>
        <p:cNvGrpSpPr/>
        <p:nvPr/>
      </p:nvGrpSpPr>
      <p:grpSpPr>
        <a:xfrm>
          <a:off x="0" y="0"/>
          <a:ext cx="0" cy="0"/>
          <a:chOff x="0" y="0"/>
          <a:chExt cx="0" cy="0"/>
        </a:xfrm>
      </p:grpSpPr>
      <p:sp>
        <p:nvSpPr>
          <p:cNvPr id="27" name="Google Shape;27;g2bf04ff11e0_0_3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g2bf04ff11e0_0_3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9" name="Google Shape;29;g2bf04ff11e0_0_3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g2bf94e6429c_0_60"/>
          <p:cNvSpPr txBox="1">
            <a:spLocks noGrp="1"/>
          </p:cNvSpPr>
          <p:nvPr>
            <p:ph type="title"/>
          </p:nvPr>
        </p:nvSpPr>
        <p:spPr>
          <a:xfrm>
            <a:off x="628661" y="273872"/>
            <a:ext cx="7886700" cy="994200"/>
          </a:xfrm>
          <a:prstGeom prst="rect">
            <a:avLst/>
          </a:prstGeom>
          <a:noFill/>
          <a:ln>
            <a:noFill/>
          </a:ln>
        </p:spPr>
        <p:txBody>
          <a:bodyPr spcFirstLastPara="1" wrap="square" lIns="83500" tIns="41750" rIns="83500" bIns="41750" anchor="ctr" anchorCtr="0">
            <a:normAutofit/>
          </a:bodyPr>
          <a:lstStyle>
            <a:lvl1pPr lvl="0" algn="l">
              <a:lnSpc>
                <a:spcPct val="90000"/>
              </a:lnSpc>
              <a:spcBef>
                <a:spcPts val="0"/>
              </a:spcBef>
              <a:spcAft>
                <a:spcPts val="0"/>
              </a:spcAft>
              <a:buClr>
                <a:schemeClr val="dk1"/>
              </a:buClr>
              <a:buSzPts val="1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2" name="Google Shape;32;g2bf94e6429c_0_60"/>
          <p:cNvSpPr txBox="1">
            <a:spLocks noGrp="1"/>
          </p:cNvSpPr>
          <p:nvPr>
            <p:ph type="body" idx="1"/>
          </p:nvPr>
        </p:nvSpPr>
        <p:spPr>
          <a:xfrm>
            <a:off x="628661" y="1369358"/>
            <a:ext cx="3886500" cy="3264000"/>
          </a:xfrm>
          <a:prstGeom prst="rect">
            <a:avLst/>
          </a:prstGeom>
          <a:noFill/>
          <a:ln>
            <a:noFill/>
          </a:ln>
        </p:spPr>
        <p:txBody>
          <a:bodyPr spcFirstLastPara="1" wrap="square" lIns="83500" tIns="41750" rIns="83500" bIns="41750" anchor="t" anchorCtr="0">
            <a:normAutofit/>
          </a:bodyPr>
          <a:lstStyle>
            <a:lvl1pPr marL="457200" lvl="0" indent="-330200" algn="l">
              <a:lnSpc>
                <a:spcPct val="90000"/>
              </a:lnSpc>
              <a:spcBef>
                <a:spcPts val="2700"/>
              </a:spcBef>
              <a:spcAft>
                <a:spcPts val="0"/>
              </a:spcAft>
              <a:buClr>
                <a:schemeClr val="dk1"/>
              </a:buClr>
              <a:buSzPts val="1600"/>
              <a:buChar char="●"/>
              <a:defRPr/>
            </a:lvl1pPr>
            <a:lvl2pPr marL="914400" lvl="1" indent="-330200" algn="l">
              <a:lnSpc>
                <a:spcPct val="90000"/>
              </a:lnSpc>
              <a:spcBef>
                <a:spcPts val="1400"/>
              </a:spcBef>
              <a:spcAft>
                <a:spcPts val="0"/>
              </a:spcAft>
              <a:buClr>
                <a:schemeClr val="dk1"/>
              </a:buClr>
              <a:buSzPts val="1600"/>
              <a:buChar char="○"/>
              <a:defRPr/>
            </a:lvl2pPr>
            <a:lvl3pPr marL="1371600" lvl="2" indent="-330200" algn="l">
              <a:lnSpc>
                <a:spcPct val="90000"/>
              </a:lnSpc>
              <a:spcBef>
                <a:spcPts val="1400"/>
              </a:spcBef>
              <a:spcAft>
                <a:spcPts val="0"/>
              </a:spcAft>
              <a:buClr>
                <a:schemeClr val="dk1"/>
              </a:buClr>
              <a:buSzPts val="1600"/>
              <a:buChar char="■"/>
              <a:defRPr/>
            </a:lvl3pPr>
            <a:lvl4pPr marL="1828800" lvl="3" indent="-330200" algn="l">
              <a:lnSpc>
                <a:spcPct val="90000"/>
              </a:lnSpc>
              <a:spcBef>
                <a:spcPts val="1400"/>
              </a:spcBef>
              <a:spcAft>
                <a:spcPts val="0"/>
              </a:spcAft>
              <a:buClr>
                <a:schemeClr val="dk1"/>
              </a:buClr>
              <a:buSzPts val="1600"/>
              <a:buChar char="●"/>
              <a:defRPr/>
            </a:lvl4pPr>
            <a:lvl5pPr marL="2286000" lvl="4" indent="-330200" algn="l">
              <a:lnSpc>
                <a:spcPct val="90000"/>
              </a:lnSpc>
              <a:spcBef>
                <a:spcPts val="1400"/>
              </a:spcBef>
              <a:spcAft>
                <a:spcPts val="0"/>
              </a:spcAft>
              <a:buClr>
                <a:schemeClr val="dk1"/>
              </a:buClr>
              <a:buSzPts val="1600"/>
              <a:buChar char="○"/>
              <a:defRPr/>
            </a:lvl5pPr>
            <a:lvl6pPr marL="2743200" lvl="5" indent="-330200" algn="l">
              <a:lnSpc>
                <a:spcPct val="90000"/>
              </a:lnSpc>
              <a:spcBef>
                <a:spcPts val="1400"/>
              </a:spcBef>
              <a:spcAft>
                <a:spcPts val="0"/>
              </a:spcAft>
              <a:buClr>
                <a:schemeClr val="dk1"/>
              </a:buClr>
              <a:buSzPts val="1600"/>
              <a:buChar char="■"/>
              <a:defRPr/>
            </a:lvl6pPr>
            <a:lvl7pPr marL="3200400" lvl="6" indent="-330200" algn="l">
              <a:lnSpc>
                <a:spcPct val="90000"/>
              </a:lnSpc>
              <a:spcBef>
                <a:spcPts val="1400"/>
              </a:spcBef>
              <a:spcAft>
                <a:spcPts val="0"/>
              </a:spcAft>
              <a:buClr>
                <a:schemeClr val="dk1"/>
              </a:buClr>
              <a:buSzPts val="1600"/>
              <a:buChar char="●"/>
              <a:defRPr/>
            </a:lvl7pPr>
            <a:lvl8pPr marL="3657600" lvl="7" indent="-330200" algn="l">
              <a:lnSpc>
                <a:spcPct val="90000"/>
              </a:lnSpc>
              <a:spcBef>
                <a:spcPts val="1400"/>
              </a:spcBef>
              <a:spcAft>
                <a:spcPts val="0"/>
              </a:spcAft>
              <a:buClr>
                <a:schemeClr val="dk1"/>
              </a:buClr>
              <a:buSzPts val="1600"/>
              <a:buChar char="○"/>
              <a:defRPr/>
            </a:lvl8pPr>
            <a:lvl9pPr marL="4114800" lvl="8" indent="-330200" algn="l">
              <a:lnSpc>
                <a:spcPct val="90000"/>
              </a:lnSpc>
              <a:spcBef>
                <a:spcPts val="1400"/>
              </a:spcBef>
              <a:spcAft>
                <a:spcPts val="0"/>
              </a:spcAft>
              <a:buClr>
                <a:schemeClr val="dk1"/>
              </a:buClr>
              <a:buSzPts val="1600"/>
              <a:buChar char="■"/>
              <a:defRPr/>
            </a:lvl9pPr>
          </a:lstStyle>
          <a:p>
            <a:endParaRPr/>
          </a:p>
        </p:txBody>
      </p:sp>
      <p:sp>
        <p:nvSpPr>
          <p:cNvPr id="33" name="Google Shape;33;g2bf94e6429c_0_60"/>
          <p:cNvSpPr txBox="1">
            <a:spLocks noGrp="1"/>
          </p:cNvSpPr>
          <p:nvPr>
            <p:ph type="body" idx="2"/>
          </p:nvPr>
        </p:nvSpPr>
        <p:spPr>
          <a:xfrm>
            <a:off x="4629227" y="1369358"/>
            <a:ext cx="3886500" cy="3264000"/>
          </a:xfrm>
          <a:prstGeom prst="rect">
            <a:avLst/>
          </a:prstGeom>
          <a:noFill/>
          <a:ln>
            <a:noFill/>
          </a:ln>
        </p:spPr>
        <p:txBody>
          <a:bodyPr spcFirstLastPara="1" wrap="square" lIns="83500" tIns="41750" rIns="83500" bIns="41750" anchor="t" anchorCtr="0">
            <a:normAutofit/>
          </a:bodyPr>
          <a:lstStyle>
            <a:lvl1pPr marL="457200" lvl="0" indent="-330200" algn="l">
              <a:lnSpc>
                <a:spcPct val="90000"/>
              </a:lnSpc>
              <a:spcBef>
                <a:spcPts val="2700"/>
              </a:spcBef>
              <a:spcAft>
                <a:spcPts val="0"/>
              </a:spcAft>
              <a:buClr>
                <a:schemeClr val="dk1"/>
              </a:buClr>
              <a:buSzPts val="1600"/>
              <a:buChar char="●"/>
              <a:defRPr/>
            </a:lvl1pPr>
            <a:lvl2pPr marL="914400" lvl="1" indent="-330200" algn="l">
              <a:lnSpc>
                <a:spcPct val="90000"/>
              </a:lnSpc>
              <a:spcBef>
                <a:spcPts val="1400"/>
              </a:spcBef>
              <a:spcAft>
                <a:spcPts val="0"/>
              </a:spcAft>
              <a:buClr>
                <a:schemeClr val="dk1"/>
              </a:buClr>
              <a:buSzPts val="1600"/>
              <a:buChar char="○"/>
              <a:defRPr/>
            </a:lvl2pPr>
            <a:lvl3pPr marL="1371600" lvl="2" indent="-330200" algn="l">
              <a:lnSpc>
                <a:spcPct val="90000"/>
              </a:lnSpc>
              <a:spcBef>
                <a:spcPts val="1400"/>
              </a:spcBef>
              <a:spcAft>
                <a:spcPts val="0"/>
              </a:spcAft>
              <a:buClr>
                <a:schemeClr val="dk1"/>
              </a:buClr>
              <a:buSzPts val="1600"/>
              <a:buChar char="■"/>
              <a:defRPr/>
            </a:lvl3pPr>
            <a:lvl4pPr marL="1828800" lvl="3" indent="-330200" algn="l">
              <a:lnSpc>
                <a:spcPct val="90000"/>
              </a:lnSpc>
              <a:spcBef>
                <a:spcPts val="1400"/>
              </a:spcBef>
              <a:spcAft>
                <a:spcPts val="0"/>
              </a:spcAft>
              <a:buClr>
                <a:schemeClr val="dk1"/>
              </a:buClr>
              <a:buSzPts val="1600"/>
              <a:buChar char="●"/>
              <a:defRPr/>
            </a:lvl4pPr>
            <a:lvl5pPr marL="2286000" lvl="4" indent="-330200" algn="l">
              <a:lnSpc>
                <a:spcPct val="90000"/>
              </a:lnSpc>
              <a:spcBef>
                <a:spcPts val="1400"/>
              </a:spcBef>
              <a:spcAft>
                <a:spcPts val="0"/>
              </a:spcAft>
              <a:buClr>
                <a:schemeClr val="dk1"/>
              </a:buClr>
              <a:buSzPts val="1600"/>
              <a:buChar char="○"/>
              <a:defRPr/>
            </a:lvl5pPr>
            <a:lvl6pPr marL="2743200" lvl="5" indent="-330200" algn="l">
              <a:lnSpc>
                <a:spcPct val="90000"/>
              </a:lnSpc>
              <a:spcBef>
                <a:spcPts val="1400"/>
              </a:spcBef>
              <a:spcAft>
                <a:spcPts val="0"/>
              </a:spcAft>
              <a:buClr>
                <a:schemeClr val="dk1"/>
              </a:buClr>
              <a:buSzPts val="1600"/>
              <a:buChar char="■"/>
              <a:defRPr/>
            </a:lvl6pPr>
            <a:lvl7pPr marL="3200400" lvl="6" indent="-330200" algn="l">
              <a:lnSpc>
                <a:spcPct val="90000"/>
              </a:lnSpc>
              <a:spcBef>
                <a:spcPts val="1400"/>
              </a:spcBef>
              <a:spcAft>
                <a:spcPts val="0"/>
              </a:spcAft>
              <a:buClr>
                <a:schemeClr val="dk1"/>
              </a:buClr>
              <a:buSzPts val="1600"/>
              <a:buChar char="●"/>
              <a:defRPr/>
            </a:lvl7pPr>
            <a:lvl8pPr marL="3657600" lvl="7" indent="-330200" algn="l">
              <a:lnSpc>
                <a:spcPct val="90000"/>
              </a:lnSpc>
              <a:spcBef>
                <a:spcPts val="1400"/>
              </a:spcBef>
              <a:spcAft>
                <a:spcPts val="0"/>
              </a:spcAft>
              <a:buClr>
                <a:schemeClr val="dk1"/>
              </a:buClr>
              <a:buSzPts val="1600"/>
              <a:buChar char="○"/>
              <a:defRPr/>
            </a:lvl8pPr>
            <a:lvl9pPr marL="4114800" lvl="8" indent="-330200" algn="l">
              <a:lnSpc>
                <a:spcPct val="90000"/>
              </a:lnSpc>
              <a:spcBef>
                <a:spcPts val="1400"/>
              </a:spcBef>
              <a:spcAft>
                <a:spcPts val="0"/>
              </a:spcAft>
              <a:buClr>
                <a:schemeClr val="dk1"/>
              </a:buClr>
              <a:buSzPts val="1600"/>
              <a:buChar char="■"/>
              <a:defRPr/>
            </a:lvl9pPr>
          </a:lstStyle>
          <a:p>
            <a:endParaRPr/>
          </a:p>
        </p:txBody>
      </p:sp>
      <p:sp>
        <p:nvSpPr>
          <p:cNvPr id="34" name="Google Shape;34;g2bf94e6429c_0_60"/>
          <p:cNvSpPr txBox="1">
            <a:spLocks noGrp="1"/>
          </p:cNvSpPr>
          <p:nvPr>
            <p:ph type="dt" idx="10"/>
          </p:nvPr>
        </p:nvSpPr>
        <p:spPr>
          <a:xfrm>
            <a:off x="628661" y="4767748"/>
            <a:ext cx="2057700" cy="273900"/>
          </a:xfrm>
          <a:prstGeom prst="rect">
            <a:avLst/>
          </a:prstGeom>
          <a:noFill/>
          <a:ln>
            <a:noFill/>
          </a:ln>
        </p:spPr>
        <p:txBody>
          <a:bodyPr spcFirstLastPara="1" wrap="square" lIns="83500" tIns="41750" rIns="83500" bIns="41750" anchor="ctr" anchorCtr="0">
            <a:noAutofit/>
          </a:bodyPr>
          <a:lstStyle>
            <a:lvl1pPr marR="0" lvl="0"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endParaRPr/>
          </a:p>
        </p:txBody>
      </p:sp>
      <p:sp>
        <p:nvSpPr>
          <p:cNvPr id="35" name="Google Shape;35;g2bf94e6429c_0_60"/>
          <p:cNvSpPr txBox="1">
            <a:spLocks noGrp="1"/>
          </p:cNvSpPr>
          <p:nvPr>
            <p:ph type="ftr" idx="11"/>
          </p:nvPr>
        </p:nvSpPr>
        <p:spPr>
          <a:xfrm>
            <a:off x="3029001" y="4767748"/>
            <a:ext cx="3086100" cy="273900"/>
          </a:xfrm>
          <a:prstGeom prst="rect">
            <a:avLst/>
          </a:prstGeom>
          <a:noFill/>
          <a:ln>
            <a:noFill/>
          </a:ln>
        </p:spPr>
        <p:txBody>
          <a:bodyPr spcFirstLastPara="1" wrap="square" lIns="83500" tIns="41750" rIns="83500" bIns="41750" anchor="ctr" anchorCtr="0">
            <a:noAutofit/>
          </a:bodyPr>
          <a:lstStyle>
            <a:lvl1pPr marR="0" lvl="0" algn="ct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endParaRPr/>
          </a:p>
        </p:txBody>
      </p:sp>
      <p:sp>
        <p:nvSpPr>
          <p:cNvPr id="36" name="Google Shape;36;g2bf94e6429c_0_60"/>
          <p:cNvSpPr txBox="1">
            <a:spLocks noGrp="1"/>
          </p:cNvSpPr>
          <p:nvPr>
            <p:ph type="sldNum" idx="12"/>
          </p:nvPr>
        </p:nvSpPr>
        <p:spPr>
          <a:xfrm>
            <a:off x="6458057" y="4767748"/>
            <a:ext cx="2057700" cy="273900"/>
          </a:xfrm>
          <a:prstGeom prst="rect">
            <a:avLst/>
          </a:prstGeom>
          <a:noFill/>
          <a:ln>
            <a:noFill/>
          </a:ln>
        </p:spPr>
        <p:txBody>
          <a:bodyPr spcFirstLastPara="1" wrap="square" lIns="83500" tIns="41750" rIns="83500" bIns="41750"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37"/>
        <p:cNvGrpSpPr/>
        <p:nvPr/>
      </p:nvGrpSpPr>
      <p:grpSpPr>
        <a:xfrm>
          <a:off x="0" y="0"/>
          <a:ext cx="0" cy="0"/>
          <a:chOff x="0" y="0"/>
          <a:chExt cx="0" cy="0"/>
        </a:xfrm>
      </p:grpSpPr>
      <p:sp>
        <p:nvSpPr>
          <p:cNvPr id="38" name="Google Shape;38;g2bf04ff11e0_0_37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39" name="Google Shape;39;g2bf04ff11e0_0_37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0" name="Google Shape;40;g2bf04ff11e0_0_37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sp>
        <p:nvSpPr>
          <p:cNvPr id="42" name="Google Shape;42;p16"/>
          <p:cNvSpPr txBox="1">
            <a:spLocks noGrp="1"/>
          </p:cNvSpPr>
          <p:nvPr>
            <p:ph type="title"/>
          </p:nvPr>
        </p:nvSpPr>
        <p:spPr>
          <a:xfrm>
            <a:off x="311700" y="40905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300"/>
              <a:buNone/>
              <a:defRPr sz="2300"/>
            </a:lvl1pPr>
            <a:lvl2pPr lvl="1" algn="l">
              <a:lnSpc>
                <a:spcPct val="100000"/>
              </a:lnSpc>
              <a:spcBef>
                <a:spcPts val="0"/>
              </a:spcBef>
              <a:spcAft>
                <a:spcPts val="0"/>
              </a:spcAft>
              <a:buSzPts val="2300"/>
              <a:buNone/>
              <a:defRPr sz="2300"/>
            </a:lvl2pPr>
            <a:lvl3pPr lvl="2" algn="l">
              <a:lnSpc>
                <a:spcPct val="100000"/>
              </a:lnSpc>
              <a:spcBef>
                <a:spcPts val="0"/>
              </a:spcBef>
              <a:spcAft>
                <a:spcPts val="0"/>
              </a:spcAft>
              <a:buSzPts val="2300"/>
              <a:buNone/>
              <a:defRPr sz="2300"/>
            </a:lvl3pPr>
            <a:lvl4pPr lvl="3" algn="l">
              <a:lnSpc>
                <a:spcPct val="100000"/>
              </a:lnSpc>
              <a:spcBef>
                <a:spcPts val="0"/>
              </a:spcBef>
              <a:spcAft>
                <a:spcPts val="0"/>
              </a:spcAft>
              <a:buSzPts val="2300"/>
              <a:buNone/>
              <a:defRPr sz="2300"/>
            </a:lvl4pPr>
            <a:lvl5pPr lvl="4" algn="l">
              <a:lnSpc>
                <a:spcPct val="100000"/>
              </a:lnSpc>
              <a:spcBef>
                <a:spcPts val="0"/>
              </a:spcBef>
              <a:spcAft>
                <a:spcPts val="0"/>
              </a:spcAft>
              <a:buSzPts val="2300"/>
              <a:buNone/>
              <a:defRPr sz="2300"/>
            </a:lvl5pPr>
            <a:lvl6pPr lvl="5" algn="l">
              <a:lnSpc>
                <a:spcPct val="100000"/>
              </a:lnSpc>
              <a:spcBef>
                <a:spcPts val="0"/>
              </a:spcBef>
              <a:spcAft>
                <a:spcPts val="0"/>
              </a:spcAft>
              <a:buSzPts val="2300"/>
              <a:buNone/>
              <a:defRPr sz="2300"/>
            </a:lvl6pPr>
            <a:lvl7pPr lvl="6" algn="l">
              <a:lnSpc>
                <a:spcPct val="100000"/>
              </a:lnSpc>
              <a:spcBef>
                <a:spcPts val="0"/>
              </a:spcBef>
              <a:spcAft>
                <a:spcPts val="0"/>
              </a:spcAft>
              <a:buSzPts val="2300"/>
              <a:buNone/>
              <a:defRPr sz="2300"/>
            </a:lvl7pPr>
            <a:lvl8pPr lvl="7" algn="l">
              <a:lnSpc>
                <a:spcPct val="100000"/>
              </a:lnSpc>
              <a:spcBef>
                <a:spcPts val="0"/>
              </a:spcBef>
              <a:spcAft>
                <a:spcPts val="0"/>
              </a:spcAft>
              <a:buSzPts val="2300"/>
              <a:buNone/>
              <a:defRPr sz="2300"/>
            </a:lvl8pPr>
            <a:lvl9pPr lvl="8" algn="l">
              <a:lnSpc>
                <a:spcPct val="100000"/>
              </a:lnSpc>
              <a:spcBef>
                <a:spcPts val="0"/>
              </a:spcBef>
              <a:spcAft>
                <a:spcPts val="0"/>
              </a:spcAft>
              <a:buSzPts val="2300"/>
              <a:buNone/>
              <a:defRPr sz="2300"/>
            </a:lvl9pPr>
          </a:lstStyle>
          <a:p>
            <a:endParaRPr/>
          </a:p>
        </p:txBody>
      </p:sp>
      <p:sp>
        <p:nvSpPr>
          <p:cNvPr id="43" name="Google Shape;43;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4" name="Google Shape;44;p16"/>
          <p:cNvSpPr>
            <a:spLocks noGrp="1"/>
          </p:cNvSpPr>
          <p:nvPr>
            <p:ph type="pic" idx="2"/>
          </p:nvPr>
        </p:nvSpPr>
        <p:spPr>
          <a:xfrm>
            <a:off x="4668000" y="1044000"/>
            <a:ext cx="2292000" cy="2880000"/>
          </a:xfrm>
          <a:prstGeom prst="roundRect">
            <a:avLst>
              <a:gd name="adj" fmla="val 5236"/>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45"/>
        <p:cNvGrpSpPr/>
        <p:nvPr/>
      </p:nvGrpSpPr>
      <p:grpSpPr>
        <a:xfrm>
          <a:off x="0" y="0"/>
          <a:ext cx="0" cy="0"/>
          <a:chOff x="0" y="0"/>
          <a:chExt cx="0" cy="0"/>
        </a:xfrm>
      </p:grpSpPr>
      <p:sp>
        <p:nvSpPr>
          <p:cNvPr id="46" name="Google Shape;46;g2bf04ff11e0_0_97"/>
          <p:cNvSpPr txBox="1">
            <a:spLocks noGrp="1"/>
          </p:cNvSpPr>
          <p:nvPr>
            <p:ph type="ctrTitle"/>
          </p:nvPr>
        </p:nvSpPr>
        <p:spPr>
          <a:xfrm>
            <a:off x="503850" y="1605250"/>
            <a:ext cx="8136300" cy="792600"/>
          </a:xfrm>
          <a:prstGeom prst="rect">
            <a:avLst/>
          </a:prstGeom>
          <a:noFill/>
          <a:ln>
            <a:noFill/>
          </a:ln>
        </p:spPr>
        <p:txBody>
          <a:bodyPr spcFirstLastPara="1" wrap="square" lIns="91425" tIns="91425" rIns="91425" bIns="91425" anchor="b" anchorCtr="0">
            <a:spAutoFit/>
          </a:bodyPr>
          <a:lstStyle>
            <a:lvl1pPr lvl="0" algn="l">
              <a:lnSpc>
                <a:spcPct val="100000"/>
              </a:lnSpc>
              <a:spcBef>
                <a:spcPts val="0"/>
              </a:spcBef>
              <a:spcAft>
                <a:spcPts val="0"/>
              </a:spcAft>
              <a:buSzPts val="3300"/>
              <a:buFont typeface="Montserrat"/>
              <a:buNone/>
              <a:defRPr sz="3300" b="1">
                <a:latin typeface="Montserrat"/>
                <a:ea typeface="Montserrat"/>
                <a:cs typeface="Montserrat"/>
                <a:sym typeface="Montserrat"/>
              </a:defRPr>
            </a:lvl1pPr>
            <a:lvl2pPr lvl="1" algn="ctr">
              <a:lnSpc>
                <a:spcPct val="100000"/>
              </a:lnSpc>
              <a:spcBef>
                <a:spcPts val="0"/>
              </a:spcBef>
              <a:spcAft>
                <a:spcPts val="0"/>
              </a:spcAft>
              <a:buSzPts val="3300"/>
              <a:buNone/>
              <a:defRPr sz="3300"/>
            </a:lvl2pPr>
            <a:lvl3pPr lvl="2" algn="ctr">
              <a:lnSpc>
                <a:spcPct val="100000"/>
              </a:lnSpc>
              <a:spcBef>
                <a:spcPts val="0"/>
              </a:spcBef>
              <a:spcAft>
                <a:spcPts val="0"/>
              </a:spcAft>
              <a:buSzPts val="3300"/>
              <a:buNone/>
              <a:defRPr sz="3300"/>
            </a:lvl3pPr>
            <a:lvl4pPr lvl="3" algn="ctr">
              <a:lnSpc>
                <a:spcPct val="100000"/>
              </a:lnSpc>
              <a:spcBef>
                <a:spcPts val="0"/>
              </a:spcBef>
              <a:spcAft>
                <a:spcPts val="0"/>
              </a:spcAft>
              <a:buSzPts val="3300"/>
              <a:buNone/>
              <a:defRPr sz="3300"/>
            </a:lvl4pPr>
            <a:lvl5pPr lvl="4" algn="ctr">
              <a:lnSpc>
                <a:spcPct val="100000"/>
              </a:lnSpc>
              <a:spcBef>
                <a:spcPts val="0"/>
              </a:spcBef>
              <a:spcAft>
                <a:spcPts val="0"/>
              </a:spcAft>
              <a:buSzPts val="3300"/>
              <a:buNone/>
              <a:defRPr sz="3300"/>
            </a:lvl5pPr>
            <a:lvl6pPr lvl="5" algn="ctr">
              <a:lnSpc>
                <a:spcPct val="100000"/>
              </a:lnSpc>
              <a:spcBef>
                <a:spcPts val="0"/>
              </a:spcBef>
              <a:spcAft>
                <a:spcPts val="0"/>
              </a:spcAft>
              <a:buSzPts val="3300"/>
              <a:buNone/>
              <a:defRPr sz="3300"/>
            </a:lvl6pPr>
            <a:lvl7pPr lvl="6" algn="ctr">
              <a:lnSpc>
                <a:spcPct val="100000"/>
              </a:lnSpc>
              <a:spcBef>
                <a:spcPts val="0"/>
              </a:spcBef>
              <a:spcAft>
                <a:spcPts val="0"/>
              </a:spcAft>
              <a:buSzPts val="3300"/>
              <a:buNone/>
              <a:defRPr sz="3300"/>
            </a:lvl7pPr>
            <a:lvl8pPr lvl="7" algn="ctr">
              <a:lnSpc>
                <a:spcPct val="100000"/>
              </a:lnSpc>
              <a:spcBef>
                <a:spcPts val="0"/>
              </a:spcBef>
              <a:spcAft>
                <a:spcPts val="0"/>
              </a:spcAft>
              <a:buSzPts val="3300"/>
              <a:buNone/>
              <a:defRPr sz="3300"/>
            </a:lvl8pPr>
            <a:lvl9pPr lvl="8" algn="ctr">
              <a:lnSpc>
                <a:spcPct val="100000"/>
              </a:lnSpc>
              <a:spcBef>
                <a:spcPts val="0"/>
              </a:spcBef>
              <a:spcAft>
                <a:spcPts val="0"/>
              </a:spcAft>
              <a:buSzPts val="3300"/>
              <a:buNone/>
              <a:defRPr sz="3300"/>
            </a:lvl9pPr>
          </a:lstStyle>
          <a:p>
            <a:endParaRPr/>
          </a:p>
        </p:txBody>
      </p:sp>
      <p:sp>
        <p:nvSpPr>
          <p:cNvPr id="47" name="Google Shape;47;g2bf04ff11e0_0_9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png"/><Relationship Id="rId4" Type="http://schemas.openxmlformats.org/officeDocument/2006/relationships/slideLayout" Target="../slideLayouts/slideLayout18.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115247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2pPr>
            <a:lvl3pPr marR="0" lvl="2"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3pPr>
            <a:lvl4pPr marR="0" lvl="3"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4pPr>
            <a:lvl5pPr marR="0" lvl="4"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5pPr>
            <a:lvl6pPr marR="0" lvl="5"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6pPr>
            <a:lvl7pPr marR="0" lvl="6"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7pPr>
            <a:lvl8pPr marR="0" lvl="7"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8pPr>
            <a:lvl9pPr marR="0" lvl="8" algn="l" rtl="0">
              <a:lnSpc>
                <a:spcPct val="100000"/>
              </a:lnSpc>
              <a:spcBef>
                <a:spcPts val="0"/>
              </a:spcBef>
              <a:spcAft>
                <a:spcPts val="0"/>
              </a:spcAft>
              <a:buClr>
                <a:schemeClr val="dk1"/>
              </a:buClr>
              <a:buSzPts val="2800"/>
              <a:buFont typeface="Montserrat SemiBold"/>
              <a:buNone/>
              <a:defRPr sz="2800" b="0" i="0" u="none" strike="noStrike" cap="none">
                <a:solidFill>
                  <a:schemeClr val="dk1"/>
                </a:solidFill>
                <a:latin typeface="Montserrat SemiBold"/>
                <a:ea typeface="Montserrat SemiBold"/>
                <a:cs typeface="Montserrat SemiBold"/>
                <a:sym typeface="Montserrat SemiBold"/>
              </a:defRPr>
            </a:lvl9pPr>
          </a:lstStyle>
          <a:p>
            <a:endParaRPr/>
          </a:p>
        </p:txBody>
      </p:sp>
      <p:sp>
        <p:nvSpPr>
          <p:cNvPr id="7" name="Google Shape;7;p12"/>
          <p:cNvSpPr txBox="1">
            <a:spLocks noGrp="1"/>
          </p:cNvSpPr>
          <p:nvPr>
            <p:ph type="body" idx="1"/>
          </p:nvPr>
        </p:nvSpPr>
        <p:spPr>
          <a:xfrm>
            <a:off x="311700" y="18451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
        <p:nvSpPr>
          <p:cNvPr id="8" name="Google Shape;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9" name="Google Shape;9;p12"/>
          <p:cNvSpPr txBox="1"/>
          <p:nvPr/>
        </p:nvSpPr>
        <p:spPr>
          <a:xfrm>
            <a:off x="386550" y="549000"/>
            <a:ext cx="2258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434343"/>
                </a:solidFill>
                <a:latin typeface="Montserrat Medium"/>
                <a:ea typeface="Montserrat Medium"/>
                <a:cs typeface="Montserrat Medium"/>
                <a:sym typeface="Montserrat Medium"/>
              </a:rPr>
              <a:t>Module 4 : Frontend Technology</a:t>
            </a:r>
            <a:endParaRPr sz="900" b="0" i="0" u="none" strike="noStrike" cap="none">
              <a:solidFill>
                <a:srgbClr val="434343"/>
              </a:solidFill>
              <a:latin typeface="Montserrat Medium"/>
              <a:ea typeface="Montserrat Medium"/>
              <a:cs typeface="Montserrat Medium"/>
              <a:sym typeface="Montserrat Medium"/>
            </a:endParaRPr>
          </a:p>
        </p:txBody>
      </p:sp>
      <p:sp>
        <p:nvSpPr>
          <p:cNvPr id="10" name="Google Shape;10;p12"/>
          <p:cNvSpPr txBox="1"/>
          <p:nvPr/>
        </p:nvSpPr>
        <p:spPr>
          <a:xfrm>
            <a:off x="386550" y="169750"/>
            <a:ext cx="17754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900" b="0" i="0" u="none" strike="noStrike" cap="none">
                <a:solidFill>
                  <a:srgbClr val="434343"/>
                </a:solidFill>
                <a:latin typeface="Montserrat"/>
                <a:ea typeface="Montserrat"/>
                <a:cs typeface="Montserrat"/>
                <a:sym typeface="Montserrat"/>
              </a:rPr>
              <a:t>Specialisation in</a:t>
            </a:r>
            <a:endParaRPr sz="9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434343"/>
                </a:solidFill>
                <a:latin typeface="Montserrat Medium"/>
                <a:ea typeface="Montserrat Medium"/>
                <a:cs typeface="Montserrat Medium"/>
                <a:sym typeface="Montserrat Medium"/>
              </a:rPr>
              <a:t>Full Stack</a:t>
            </a:r>
            <a:endParaRPr sz="1400" b="0" i="0" u="none" strike="noStrike" cap="none">
              <a:solidFill>
                <a:srgbClr val="434343"/>
              </a:solidFill>
              <a:latin typeface="Montserrat Medium"/>
              <a:ea typeface="Montserrat Medium"/>
              <a:cs typeface="Montserrat Medium"/>
              <a:sym typeface="Montserrat Medium"/>
            </a:endParaRPr>
          </a:p>
        </p:txBody>
      </p:sp>
      <p:pic>
        <p:nvPicPr>
          <p:cNvPr id="11" name="Google Shape;11;p12"/>
          <p:cNvPicPr preferRelativeResize="0"/>
          <p:nvPr/>
        </p:nvPicPr>
        <p:blipFill rotWithShape="1">
          <a:blip r:embed="rId16">
            <a:alphaModFix/>
          </a:blip>
          <a:srcRect t="7403" b="7402"/>
          <a:stretch/>
        </p:blipFill>
        <p:spPr>
          <a:xfrm>
            <a:off x="7158361" y="310800"/>
            <a:ext cx="1811456" cy="572700"/>
          </a:xfrm>
          <a:prstGeom prst="rect">
            <a:avLst/>
          </a:prstGeom>
          <a:noFill/>
          <a:ln>
            <a:noFill/>
          </a:ln>
        </p:spPr>
      </p:pic>
      <p:sp>
        <p:nvSpPr>
          <p:cNvPr id="12" name="Google Shape;12;p12"/>
          <p:cNvSpPr/>
          <p:nvPr/>
        </p:nvSpPr>
        <p:spPr>
          <a:xfrm>
            <a:off x="7124725" y="2995400"/>
            <a:ext cx="1622400" cy="1667100"/>
          </a:xfrm>
          <a:prstGeom prst="roundRect">
            <a:avLst>
              <a:gd name="adj" fmla="val 12314"/>
            </a:avLst>
          </a:prstGeom>
          <a:solidFill>
            <a:schemeClr val="lt2"/>
          </a:solidFill>
          <a:ln w="38100" cap="flat" cmpd="sng">
            <a:solidFill>
              <a:srgbClr val="FAC30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42">
          <p15:clr>
            <a:srgbClr val="EA4335"/>
          </p15:clr>
        </p15:guide>
        <p15:guide id="2" pos="283">
          <p15:clr>
            <a:srgbClr val="EA4335"/>
          </p15:clr>
        </p15:guide>
        <p15:guide id="3" orient="horz" pos="2937">
          <p15:clr>
            <a:srgbClr val="EA4335"/>
          </p15:clr>
        </p15:guide>
        <p15:guide id="4" pos="5510">
          <p15:clr>
            <a:srgbClr val="EA4335"/>
          </p15:clr>
        </p15:guide>
        <p15:guide id="5" orient="horz" pos="527">
          <p15:clr>
            <a:srgbClr val="EA4335"/>
          </p15:clr>
        </p15:guide>
        <p15:guide id="6" pos="4512">
          <p15:clr>
            <a:srgbClr val="EA4335"/>
          </p15:clr>
        </p15:guide>
        <p15:guide id="7" orient="horz" pos="2665">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2"/>
        <p:cNvGrpSpPr/>
        <p:nvPr/>
      </p:nvGrpSpPr>
      <p:grpSpPr>
        <a:xfrm>
          <a:off x="0" y="0"/>
          <a:ext cx="0" cy="0"/>
          <a:chOff x="0" y="0"/>
          <a:chExt cx="0" cy="0"/>
        </a:xfrm>
      </p:grpSpPr>
      <p:sp>
        <p:nvSpPr>
          <p:cNvPr id="63" name="Google Shape;63;g2c4703755be_0_199"/>
          <p:cNvSpPr txBox="1">
            <a:spLocks noGrp="1"/>
          </p:cNvSpPr>
          <p:nvPr>
            <p:ph type="title"/>
          </p:nvPr>
        </p:nvSpPr>
        <p:spPr>
          <a:xfrm>
            <a:off x="311700" y="115247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Montserrat SemiBold"/>
              <a:buNone/>
              <a:defRPr sz="2800" b="1" i="0" u="none" strike="noStrike" cap="none">
                <a:solidFill>
                  <a:schemeClr val="dk1"/>
                </a:solidFill>
                <a:latin typeface="Montserrat SemiBold"/>
                <a:ea typeface="Montserrat SemiBold"/>
                <a:cs typeface="Montserrat SemiBold"/>
                <a:sym typeface="Montserrat SemiBold"/>
              </a:defRPr>
            </a:lvl1pPr>
            <a:lvl2pPr marR="0" lvl="1" algn="l" rtl="0">
              <a:lnSpc>
                <a:spcPct val="100000"/>
              </a:lnSpc>
              <a:spcBef>
                <a:spcPts val="0"/>
              </a:spcBef>
              <a:spcAft>
                <a:spcPts val="0"/>
              </a:spcAft>
              <a:buClr>
                <a:schemeClr val="dk1"/>
              </a:buClr>
              <a:buSzPts val="2800"/>
              <a:buFont typeface="Montserrat SemiBold"/>
              <a:buNone/>
              <a:defRPr sz="2800" b="1" i="0" u="none" strike="noStrike" cap="none">
                <a:solidFill>
                  <a:schemeClr val="dk1"/>
                </a:solidFill>
                <a:latin typeface="Montserrat SemiBold"/>
                <a:ea typeface="Montserrat SemiBold"/>
                <a:cs typeface="Montserrat SemiBold"/>
                <a:sym typeface="Montserrat SemiBold"/>
              </a:defRPr>
            </a:lvl2pPr>
            <a:lvl3pPr marR="0" lvl="2" algn="l" rtl="0">
              <a:lnSpc>
                <a:spcPct val="100000"/>
              </a:lnSpc>
              <a:spcBef>
                <a:spcPts val="0"/>
              </a:spcBef>
              <a:spcAft>
                <a:spcPts val="0"/>
              </a:spcAft>
              <a:buClr>
                <a:schemeClr val="dk1"/>
              </a:buClr>
              <a:buSzPts val="2800"/>
              <a:buFont typeface="Montserrat SemiBold"/>
              <a:buNone/>
              <a:defRPr sz="2800" b="1" i="0" u="none" strike="noStrike" cap="none">
                <a:solidFill>
                  <a:schemeClr val="dk1"/>
                </a:solidFill>
                <a:latin typeface="Montserrat SemiBold"/>
                <a:ea typeface="Montserrat SemiBold"/>
                <a:cs typeface="Montserrat SemiBold"/>
                <a:sym typeface="Montserrat SemiBold"/>
              </a:defRPr>
            </a:lvl3pPr>
            <a:lvl4pPr marR="0" lvl="3" algn="l" rtl="0">
              <a:lnSpc>
                <a:spcPct val="100000"/>
              </a:lnSpc>
              <a:spcBef>
                <a:spcPts val="0"/>
              </a:spcBef>
              <a:spcAft>
                <a:spcPts val="0"/>
              </a:spcAft>
              <a:buClr>
                <a:schemeClr val="dk1"/>
              </a:buClr>
              <a:buSzPts val="2800"/>
              <a:buFont typeface="Montserrat SemiBold"/>
              <a:buNone/>
              <a:defRPr sz="2800" b="1" i="0" u="none" strike="noStrike" cap="none">
                <a:solidFill>
                  <a:schemeClr val="dk1"/>
                </a:solidFill>
                <a:latin typeface="Montserrat SemiBold"/>
                <a:ea typeface="Montserrat SemiBold"/>
                <a:cs typeface="Montserrat SemiBold"/>
                <a:sym typeface="Montserrat SemiBold"/>
              </a:defRPr>
            </a:lvl4pPr>
            <a:lvl5pPr marR="0" lvl="4" algn="l" rtl="0">
              <a:lnSpc>
                <a:spcPct val="100000"/>
              </a:lnSpc>
              <a:spcBef>
                <a:spcPts val="0"/>
              </a:spcBef>
              <a:spcAft>
                <a:spcPts val="0"/>
              </a:spcAft>
              <a:buClr>
                <a:schemeClr val="dk1"/>
              </a:buClr>
              <a:buSzPts val="2800"/>
              <a:buFont typeface="Montserrat SemiBold"/>
              <a:buNone/>
              <a:defRPr sz="2800" b="1" i="0" u="none" strike="noStrike" cap="none">
                <a:solidFill>
                  <a:schemeClr val="dk1"/>
                </a:solidFill>
                <a:latin typeface="Montserrat SemiBold"/>
                <a:ea typeface="Montserrat SemiBold"/>
                <a:cs typeface="Montserrat SemiBold"/>
                <a:sym typeface="Montserrat SemiBold"/>
              </a:defRPr>
            </a:lvl5pPr>
            <a:lvl6pPr marR="0" lvl="5" algn="l" rtl="0">
              <a:lnSpc>
                <a:spcPct val="100000"/>
              </a:lnSpc>
              <a:spcBef>
                <a:spcPts val="0"/>
              </a:spcBef>
              <a:spcAft>
                <a:spcPts val="0"/>
              </a:spcAft>
              <a:buClr>
                <a:schemeClr val="dk1"/>
              </a:buClr>
              <a:buSzPts val="2800"/>
              <a:buFont typeface="Montserrat SemiBold"/>
              <a:buNone/>
              <a:defRPr sz="2800" b="1" i="0" u="none" strike="noStrike" cap="none">
                <a:solidFill>
                  <a:schemeClr val="dk1"/>
                </a:solidFill>
                <a:latin typeface="Montserrat SemiBold"/>
                <a:ea typeface="Montserrat SemiBold"/>
                <a:cs typeface="Montserrat SemiBold"/>
                <a:sym typeface="Montserrat SemiBold"/>
              </a:defRPr>
            </a:lvl6pPr>
            <a:lvl7pPr marR="0" lvl="6" algn="l" rtl="0">
              <a:lnSpc>
                <a:spcPct val="100000"/>
              </a:lnSpc>
              <a:spcBef>
                <a:spcPts val="0"/>
              </a:spcBef>
              <a:spcAft>
                <a:spcPts val="0"/>
              </a:spcAft>
              <a:buClr>
                <a:schemeClr val="dk1"/>
              </a:buClr>
              <a:buSzPts val="2800"/>
              <a:buFont typeface="Montserrat SemiBold"/>
              <a:buNone/>
              <a:defRPr sz="2800" b="1" i="0" u="none" strike="noStrike" cap="none">
                <a:solidFill>
                  <a:schemeClr val="dk1"/>
                </a:solidFill>
                <a:latin typeface="Montserrat SemiBold"/>
                <a:ea typeface="Montserrat SemiBold"/>
                <a:cs typeface="Montserrat SemiBold"/>
                <a:sym typeface="Montserrat SemiBold"/>
              </a:defRPr>
            </a:lvl7pPr>
            <a:lvl8pPr marR="0" lvl="7" algn="l" rtl="0">
              <a:lnSpc>
                <a:spcPct val="100000"/>
              </a:lnSpc>
              <a:spcBef>
                <a:spcPts val="0"/>
              </a:spcBef>
              <a:spcAft>
                <a:spcPts val="0"/>
              </a:spcAft>
              <a:buClr>
                <a:schemeClr val="dk1"/>
              </a:buClr>
              <a:buSzPts val="2800"/>
              <a:buFont typeface="Montserrat SemiBold"/>
              <a:buNone/>
              <a:defRPr sz="2800" b="1" i="0" u="none" strike="noStrike" cap="none">
                <a:solidFill>
                  <a:schemeClr val="dk1"/>
                </a:solidFill>
                <a:latin typeface="Montserrat SemiBold"/>
                <a:ea typeface="Montserrat SemiBold"/>
                <a:cs typeface="Montserrat SemiBold"/>
                <a:sym typeface="Montserrat SemiBold"/>
              </a:defRPr>
            </a:lvl8pPr>
            <a:lvl9pPr marR="0" lvl="8" algn="l" rtl="0">
              <a:lnSpc>
                <a:spcPct val="100000"/>
              </a:lnSpc>
              <a:spcBef>
                <a:spcPts val="0"/>
              </a:spcBef>
              <a:spcAft>
                <a:spcPts val="0"/>
              </a:spcAft>
              <a:buClr>
                <a:schemeClr val="dk1"/>
              </a:buClr>
              <a:buSzPts val="2800"/>
              <a:buFont typeface="Montserrat SemiBold"/>
              <a:buNone/>
              <a:defRPr sz="2800" b="1" i="0" u="none" strike="noStrike" cap="none">
                <a:solidFill>
                  <a:schemeClr val="dk1"/>
                </a:solidFill>
                <a:latin typeface="Montserrat SemiBold"/>
                <a:ea typeface="Montserrat SemiBold"/>
                <a:cs typeface="Montserrat SemiBold"/>
                <a:sym typeface="Montserrat SemiBold"/>
              </a:defRPr>
            </a:lvl9pPr>
          </a:lstStyle>
          <a:p>
            <a:endParaRPr/>
          </a:p>
        </p:txBody>
      </p:sp>
      <p:sp>
        <p:nvSpPr>
          <p:cNvPr id="64" name="Google Shape;64;g2c4703755be_0_199"/>
          <p:cNvSpPr txBox="1">
            <a:spLocks noGrp="1"/>
          </p:cNvSpPr>
          <p:nvPr>
            <p:ph type="body" idx="1"/>
          </p:nvPr>
        </p:nvSpPr>
        <p:spPr>
          <a:xfrm>
            <a:off x="311700" y="18451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endParaRPr/>
          </a:p>
        </p:txBody>
      </p:sp>
      <p:sp>
        <p:nvSpPr>
          <p:cNvPr id="65" name="Google Shape;65;g2c4703755be_0_19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66" name="Google Shape;66;g2c4703755be_0_199"/>
          <p:cNvSpPr txBox="1"/>
          <p:nvPr/>
        </p:nvSpPr>
        <p:spPr>
          <a:xfrm>
            <a:off x="386550" y="549000"/>
            <a:ext cx="22671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rgbClr val="434343"/>
                </a:solidFill>
                <a:latin typeface="Montserrat Medium"/>
                <a:ea typeface="Montserrat Medium"/>
                <a:cs typeface="Montserrat Medium"/>
                <a:sym typeface="Montserrat Medium"/>
              </a:rPr>
              <a:t>Module 5 : React </a:t>
            </a:r>
            <a:endParaRPr sz="900" b="0" i="0" u="none" strike="noStrike" cap="none">
              <a:solidFill>
                <a:srgbClr val="434343"/>
              </a:solidFill>
              <a:latin typeface="Montserrat Medium"/>
              <a:ea typeface="Montserrat Medium"/>
              <a:cs typeface="Montserrat Medium"/>
              <a:sym typeface="Montserrat Medium"/>
            </a:endParaRPr>
          </a:p>
        </p:txBody>
      </p:sp>
      <p:sp>
        <p:nvSpPr>
          <p:cNvPr id="67" name="Google Shape;67;g2c4703755be_0_199"/>
          <p:cNvSpPr txBox="1"/>
          <p:nvPr/>
        </p:nvSpPr>
        <p:spPr>
          <a:xfrm>
            <a:off x="386550" y="169750"/>
            <a:ext cx="22221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900" b="0" i="0" u="none" strike="noStrike" cap="none">
                <a:solidFill>
                  <a:srgbClr val="434343"/>
                </a:solidFill>
                <a:latin typeface="Montserrat"/>
                <a:ea typeface="Montserrat"/>
                <a:cs typeface="Montserrat"/>
                <a:sym typeface="Montserrat"/>
              </a:rPr>
              <a:t>Specialisation in</a:t>
            </a:r>
            <a:endParaRPr sz="900" b="0" i="0" u="none" strike="noStrike" cap="none">
              <a:solidFill>
                <a:srgbClr val="434343"/>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r>
              <a:rPr lang="en-GB" sz="1300" b="0" i="0" u="none" strike="noStrike" cap="none">
                <a:solidFill>
                  <a:srgbClr val="434343"/>
                </a:solidFill>
                <a:latin typeface="Montserrat Medium"/>
                <a:ea typeface="Montserrat Medium"/>
                <a:cs typeface="Montserrat Medium"/>
                <a:sym typeface="Montserrat Medium"/>
              </a:rPr>
              <a:t>Full Stack</a:t>
            </a:r>
            <a:endParaRPr sz="1400" b="0" i="0" u="none" strike="noStrike" cap="none">
              <a:solidFill>
                <a:srgbClr val="434343"/>
              </a:solidFill>
              <a:latin typeface="Montserrat Medium"/>
              <a:ea typeface="Montserrat Medium"/>
              <a:cs typeface="Montserrat Medium"/>
              <a:sym typeface="Montserrat Medium"/>
            </a:endParaRPr>
          </a:p>
        </p:txBody>
      </p:sp>
      <p:pic>
        <p:nvPicPr>
          <p:cNvPr id="68" name="Google Shape;68;g2c4703755be_0_199"/>
          <p:cNvPicPr preferRelativeResize="0"/>
          <p:nvPr/>
        </p:nvPicPr>
        <p:blipFill rotWithShape="1">
          <a:blip r:embed="rId9">
            <a:alphaModFix/>
          </a:blip>
          <a:srcRect t="7403" b="7402"/>
          <a:stretch/>
        </p:blipFill>
        <p:spPr>
          <a:xfrm>
            <a:off x="7072625" y="295450"/>
            <a:ext cx="1922724" cy="607875"/>
          </a:xfrm>
          <a:prstGeom prst="rect">
            <a:avLst/>
          </a:prstGeom>
          <a:noFill/>
          <a:ln>
            <a:noFill/>
          </a:ln>
        </p:spPr>
      </p:pic>
      <p:sp>
        <p:nvSpPr>
          <p:cNvPr id="69" name="Google Shape;69;g2c4703755be_0_199"/>
          <p:cNvSpPr/>
          <p:nvPr/>
        </p:nvSpPr>
        <p:spPr>
          <a:xfrm>
            <a:off x="7124725" y="2995400"/>
            <a:ext cx="1622400" cy="1667100"/>
          </a:xfrm>
          <a:prstGeom prst="roundRect">
            <a:avLst>
              <a:gd name="adj" fmla="val 12314"/>
            </a:avLst>
          </a:prstGeom>
          <a:solidFill>
            <a:schemeClr val="lt2"/>
          </a:solidFill>
          <a:ln w="38100" cap="flat" cmpd="sng">
            <a:solidFill>
              <a:srgbClr val="FAC30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0" name="Google Shape;70;g2c4703755be_0_199"/>
          <p:cNvPicPr preferRelativeResize="0"/>
          <p:nvPr/>
        </p:nvPicPr>
        <p:blipFill rotWithShape="1">
          <a:blip r:embed="rId10">
            <a:alphaModFix/>
          </a:blip>
          <a:srcRect/>
          <a:stretch/>
        </p:blipFill>
        <p:spPr>
          <a:xfrm>
            <a:off x="14249450" y="388600"/>
            <a:ext cx="3653801" cy="1355893"/>
          </a:xfrm>
          <a:prstGeom prst="rect">
            <a:avLst/>
          </a:prstGeom>
          <a:noFill/>
          <a:ln>
            <a:noFill/>
          </a:ln>
        </p:spPr>
      </p:pic>
      <p:pic>
        <p:nvPicPr>
          <p:cNvPr id="71" name="Google Shape;71;g2c4703755be_0_199"/>
          <p:cNvPicPr preferRelativeResize="0"/>
          <p:nvPr/>
        </p:nvPicPr>
        <p:blipFill rotWithShape="1">
          <a:blip r:embed="rId10">
            <a:alphaModFix/>
          </a:blip>
          <a:srcRect/>
          <a:stretch/>
        </p:blipFill>
        <p:spPr>
          <a:xfrm>
            <a:off x="14249450" y="369275"/>
            <a:ext cx="3653801" cy="135589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42">
          <p15:clr>
            <a:srgbClr val="EA4335"/>
          </p15:clr>
        </p15:guide>
        <p15:guide id="2" pos="283">
          <p15:clr>
            <a:srgbClr val="EA4335"/>
          </p15:clr>
        </p15:guide>
        <p15:guide id="3" orient="horz" pos="2937">
          <p15:clr>
            <a:srgbClr val="EA4335"/>
          </p15:clr>
        </p15:guide>
        <p15:guide id="4" pos="5510">
          <p15:clr>
            <a:srgbClr val="EA4335"/>
          </p15:clr>
        </p15:guide>
        <p15:guide id="5" orient="horz" pos="527">
          <p15:clr>
            <a:srgbClr val="EA4335"/>
          </p15:clr>
        </p15:guide>
        <p15:guide id="6" pos="4512">
          <p15:clr>
            <a:srgbClr val="EA4335"/>
          </p15:clr>
        </p15:guide>
        <p15:guide id="7" orient="horz" pos="2665">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5.xml"/><Relationship Id="rId1" Type="http://schemas.openxmlformats.org/officeDocument/2006/relationships/slideLayout" Target="../slideLayouts/slideLayout9.xml"/><Relationship Id="rId4" Type="http://schemas.openxmlformats.org/officeDocument/2006/relationships/image" Target="../media/image58.png"/></Relationships>
</file>

<file path=ppt/slides/_rels/slide10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file/d/1OHFmwJgdd7o1p4aEcP5YXoTSBnGWXCSD/view?usp=drive_link"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3.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3.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4.xml"/><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5.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6.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1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7.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8.xml"/><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3.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4.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56.xml"/><Relationship Id="rId1" Type="http://schemas.openxmlformats.org/officeDocument/2006/relationships/slideLayout" Target="../slideLayouts/slideLayout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58.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1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9.xml"/><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1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62.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4.xml"/><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8.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7.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70.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1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1.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1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72.xml"/><Relationship Id="rId1" Type="http://schemas.openxmlformats.org/officeDocument/2006/relationships/slideLayout" Target="../slideLayouts/slideLayout8.xml"/><Relationship Id="rId5" Type="http://schemas.openxmlformats.org/officeDocument/2006/relationships/image" Target="../media/image106.png"/><Relationship Id="rId4" Type="http://schemas.openxmlformats.org/officeDocument/2006/relationships/image" Target="../media/image105.png"/></Relationships>
</file>

<file path=ppt/slides/_rels/slide1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73.xml"/><Relationship Id="rId1" Type="http://schemas.openxmlformats.org/officeDocument/2006/relationships/slideLayout" Target="../slideLayouts/slideLayout8.xml"/><Relationship Id="rId4" Type="http://schemas.openxmlformats.org/officeDocument/2006/relationships/image" Target="../media/image108.png"/></Relationships>
</file>

<file path=ppt/slides/_rels/slide1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74.xml"/><Relationship Id="rId1" Type="http://schemas.openxmlformats.org/officeDocument/2006/relationships/slideLayout" Target="../slideLayouts/slideLayout8.xml"/><Relationship Id="rId4" Type="http://schemas.openxmlformats.org/officeDocument/2006/relationships/image" Target="../media/image110.png"/></Relationships>
</file>

<file path=ppt/slides/_rels/slide17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5.xml"/><Relationship Id="rId1" Type="http://schemas.openxmlformats.org/officeDocument/2006/relationships/slideLayout" Target="../slideLayouts/slideLayout8.xml"/></Relationships>
</file>

<file path=ppt/slides/_rels/slide1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6.xml"/><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3.png"/></Relationships>
</file>

<file path=ppt/slides/_rels/slide17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77.xml"/><Relationship Id="rId1" Type="http://schemas.openxmlformats.org/officeDocument/2006/relationships/slideLayout" Target="../slideLayouts/slideLayout8.xml"/><Relationship Id="rId4" Type="http://schemas.openxmlformats.org/officeDocument/2006/relationships/image" Target="../media/image116.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8.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8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0.xml"/><Relationship Id="rId1" Type="http://schemas.openxmlformats.org/officeDocument/2006/relationships/slideLayout" Target="../slideLayouts/slideLayout8.xml"/><Relationship Id="rId5" Type="http://schemas.openxmlformats.org/officeDocument/2006/relationships/image" Target="../media/image119.png"/><Relationship Id="rId4" Type="http://schemas.openxmlformats.org/officeDocument/2006/relationships/image" Target="../media/image118.png"/></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2.xml"/><Relationship Id="rId1" Type="http://schemas.openxmlformats.org/officeDocument/2006/relationships/slideLayout" Target="../slideLayouts/slideLayout8.xml"/></Relationships>
</file>

<file path=ppt/slides/_rels/slide18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3.xml"/><Relationship Id="rId1" Type="http://schemas.openxmlformats.org/officeDocument/2006/relationships/slideLayout" Target="../slideLayouts/slideLayout8.xml"/><Relationship Id="rId5" Type="http://schemas.openxmlformats.org/officeDocument/2006/relationships/image" Target="../media/image123.png"/><Relationship Id="rId4" Type="http://schemas.openxmlformats.org/officeDocument/2006/relationships/image" Target="../media/image122.png"/></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8.xml"/></Relationships>
</file>

<file path=ppt/slides/_rels/slide1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9.xml"/><Relationship Id="rId1" Type="http://schemas.openxmlformats.org/officeDocument/2006/relationships/slideLayout" Target="../slideLayouts/slideLayout8.xml"/><Relationship Id="rId4" Type="http://schemas.openxmlformats.org/officeDocument/2006/relationships/image" Target="../media/image12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8.xml"/></Relationships>
</file>

<file path=ppt/slides/_rels/slide19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91.xml"/><Relationship Id="rId1" Type="http://schemas.openxmlformats.org/officeDocument/2006/relationships/slideLayout" Target="../slideLayouts/slideLayout8.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8.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8.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8.xml"/></Relationships>
</file>

<file path=ppt/slides/_rels/slide19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5.xml"/><Relationship Id="rId1" Type="http://schemas.openxmlformats.org/officeDocument/2006/relationships/slideLayout" Target="../slideLayouts/slideLayout8.xml"/></Relationships>
</file>

<file path=ppt/slides/_rels/slide1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96.xml"/><Relationship Id="rId1" Type="http://schemas.openxmlformats.org/officeDocument/2006/relationships/slideLayout" Target="../slideLayouts/slideLayout8.xml"/><Relationship Id="rId4" Type="http://schemas.openxmlformats.org/officeDocument/2006/relationships/image" Target="../media/image129.png"/></Relationships>
</file>

<file path=ppt/slides/_rels/slide19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7.xml"/><Relationship Id="rId1" Type="http://schemas.openxmlformats.org/officeDocument/2006/relationships/slideLayout" Target="../slideLayouts/slideLayout8.xml"/><Relationship Id="rId4" Type="http://schemas.openxmlformats.org/officeDocument/2006/relationships/image" Target="../media/image131.png"/></Relationships>
</file>

<file path=ppt/slides/_rels/slide1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98.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9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00.xml"/><Relationship Id="rId1" Type="http://schemas.openxmlformats.org/officeDocument/2006/relationships/slideLayout" Target="../slideLayouts/slideLayout8.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8.xml"/></Relationships>
</file>

<file path=ppt/slides/_rels/slide20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02.xml"/><Relationship Id="rId1" Type="http://schemas.openxmlformats.org/officeDocument/2006/relationships/slideLayout" Target="../slideLayouts/slideLayout8.xml"/><Relationship Id="rId5" Type="http://schemas.openxmlformats.org/officeDocument/2006/relationships/image" Target="../media/image136.png"/><Relationship Id="rId4" Type="http://schemas.openxmlformats.org/officeDocument/2006/relationships/image" Target="../media/image135.png"/></Relationships>
</file>

<file path=ppt/slides/_rels/slide2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03.xml"/><Relationship Id="rId1" Type="http://schemas.openxmlformats.org/officeDocument/2006/relationships/slideLayout" Target="../slideLayouts/slideLayout8.xml"/></Relationships>
</file>

<file path=ppt/slides/_rels/slide20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04.xml"/><Relationship Id="rId1" Type="http://schemas.openxmlformats.org/officeDocument/2006/relationships/slideLayout" Target="../slideLayouts/slideLayout8.xml"/><Relationship Id="rId5" Type="http://schemas.openxmlformats.org/officeDocument/2006/relationships/image" Target="../media/image140.png"/><Relationship Id="rId4" Type="http://schemas.openxmlformats.org/officeDocument/2006/relationships/image" Target="../media/image139.png"/></Relationships>
</file>

<file path=ppt/slides/_rels/slide2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05.xml"/><Relationship Id="rId1" Type="http://schemas.openxmlformats.org/officeDocument/2006/relationships/slideLayout" Target="../slideLayouts/slideLayout8.xml"/><Relationship Id="rId5" Type="http://schemas.openxmlformats.org/officeDocument/2006/relationships/image" Target="../media/image143.png"/><Relationship Id="rId4" Type="http://schemas.openxmlformats.org/officeDocument/2006/relationships/image" Target="../media/image142.png"/></Relationships>
</file>

<file path=ppt/slides/_rels/slide20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06.xml"/><Relationship Id="rId1" Type="http://schemas.openxmlformats.org/officeDocument/2006/relationships/slideLayout" Target="../slideLayouts/slideLayout8.xml"/><Relationship Id="rId5" Type="http://schemas.openxmlformats.org/officeDocument/2006/relationships/image" Target="../media/image146.png"/><Relationship Id="rId4" Type="http://schemas.openxmlformats.org/officeDocument/2006/relationships/image" Target="../media/image145.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8.xml"/></Relationships>
</file>

<file path=ppt/slides/_rels/slide20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8.xml"/><Relationship Id="rId1" Type="http://schemas.openxmlformats.org/officeDocument/2006/relationships/slideLayout" Target="../slideLayouts/slideLayout8.xml"/><Relationship Id="rId4" Type="http://schemas.openxmlformats.org/officeDocument/2006/relationships/image" Target="../media/image148.png"/></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8.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16.xml"/><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8.xml"/><Relationship Id="rId1" Type="http://schemas.openxmlformats.org/officeDocument/2006/relationships/slideLayout" Target="../slideLayouts/slideLayout8.xml"/><Relationship Id="rId4" Type="http://schemas.openxmlformats.org/officeDocument/2006/relationships/image" Target="../media/image151.png"/></Relationships>
</file>

<file path=ppt/slides/_rels/slide21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9.xml"/><Relationship Id="rId1" Type="http://schemas.openxmlformats.org/officeDocument/2006/relationships/slideLayout" Target="../slideLayouts/slideLayout8.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8.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21.xml"/><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23.xml"/><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25.xml"/><Relationship Id="rId1" Type="http://schemas.openxmlformats.org/officeDocument/2006/relationships/slideLayout" Target="../slideLayouts/slideLayout8.xml"/><Relationship Id="rId4" Type="http://schemas.openxmlformats.org/officeDocument/2006/relationships/image" Target="../media/image158.png"/></Relationships>
</file>

<file path=ppt/slides/_rels/slide22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26.xml"/><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27.xml"/><Relationship Id="rId1" Type="http://schemas.openxmlformats.org/officeDocument/2006/relationships/slideLayout" Target="../slideLayouts/slideLayout8.xml"/><Relationship Id="rId5" Type="http://schemas.openxmlformats.org/officeDocument/2006/relationships/image" Target="../media/image162.png"/><Relationship Id="rId4" Type="http://schemas.openxmlformats.org/officeDocument/2006/relationships/image" Target="../media/image161.png"/></Relationships>
</file>

<file path=ppt/slides/_rels/slide22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28.xml"/><Relationship Id="rId1" Type="http://schemas.openxmlformats.org/officeDocument/2006/relationships/slideLayout" Target="../slideLayouts/slideLayout8.xml"/><Relationship Id="rId4" Type="http://schemas.openxmlformats.org/officeDocument/2006/relationships/image" Target="../media/image164.png"/></Relationships>
</file>

<file path=ppt/slides/_rels/slide22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2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30.xml"/><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234.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235.xml"/><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236.xml"/><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37.xml"/><Relationship Id="rId1" Type="http://schemas.openxmlformats.org/officeDocument/2006/relationships/slideLayout" Target="../slideLayouts/slideLayout8.xml"/><Relationship Id="rId5" Type="http://schemas.openxmlformats.org/officeDocument/2006/relationships/image" Target="../media/image169.png"/><Relationship Id="rId4" Type="http://schemas.openxmlformats.org/officeDocument/2006/relationships/image" Target="../media/image168.png"/></Relationships>
</file>

<file path=ppt/slides/_rels/slide23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38.xml"/><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3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41.xml"/><Relationship Id="rId1" Type="http://schemas.openxmlformats.org/officeDocument/2006/relationships/slideLayout" Target="../slideLayouts/slideLayout8.xml"/><Relationship Id="rId5" Type="http://schemas.openxmlformats.org/officeDocument/2006/relationships/image" Target="../media/image174.png"/><Relationship Id="rId4" Type="http://schemas.openxmlformats.org/officeDocument/2006/relationships/image" Target="../media/image173.png"/></Relationships>
</file>

<file path=ppt/slides/_rels/slide24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42.xml"/><Relationship Id="rId1" Type="http://schemas.openxmlformats.org/officeDocument/2006/relationships/slideLayout" Target="../slideLayouts/slideLayout8.xml"/><Relationship Id="rId4" Type="http://schemas.openxmlformats.org/officeDocument/2006/relationships/image" Target="../media/image176.png"/></Relationships>
</file>

<file path=ppt/slides/_rels/slide24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43.xml"/><Relationship Id="rId1" Type="http://schemas.openxmlformats.org/officeDocument/2006/relationships/slideLayout" Target="../slideLayouts/slideLayout8.xml"/><Relationship Id="rId4" Type="http://schemas.openxmlformats.org/officeDocument/2006/relationships/image" Target="../media/image178.png"/></Relationships>
</file>

<file path=ppt/slides/_rels/slide2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4.xml"/><Relationship Id="rId1" Type="http://schemas.openxmlformats.org/officeDocument/2006/relationships/slideLayout" Target="../slideLayouts/slideLayout8.xml"/><Relationship Id="rId4" Type="http://schemas.openxmlformats.org/officeDocument/2006/relationships/image" Target="../media/image180.png"/></Relationships>
</file>

<file path=ppt/slides/_rels/slide24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45.xml"/><Relationship Id="rId1" Type="http://schemas.openxmlformats.org/officeDocument/2006/relationships/slideLayout" Target="../slideLayouts/slideLayout8.xml"/><Relationship Id="rId4" Type="http://schemas.openxmlformats.org/officeDocument/2006/relationships/image" Target="../media/image182.png"/></Relationships>
</file>

<file path=ppt/slides/_rels/slide2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46.xml"/><Relationship Id="rId1" Type="http://schemas.openxmlformats.org/officeDocument/2006/relationships/slideLayout" Target="../slideLayouts/slideLayout8.xml"/><Relationship Id="rId4" Type="http://schemas.openxmlformats.org/officeDocument/2006/relationships/image" Target="../media/image184.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52.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253.xml"/><Relationship Id="rId1" Type="http://schemas.openxmlformats.org/officeDocument/2006/relationships/slideLayout" Target="../slideLayouts/slideLayout8.xml"/><Relationship Id="rId5" Type="http://schemas.openxmlformats.org/officeDocument/2006/relationships/image" Target="../media/image188.png"/><Relationship Id="rId4" Type="http://schemas.openxmlformats.org/officeDocument/2006/relationships/image" Target="../media/image187.png"/></Relationships>
</file>

<file path=ppt/slides/_rels/slide25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4.xml"/><Relationship Id="rId1" Type="http://schemas.openxmlformats.org/officeDocument/2006/relationships/slideLayout" Target="../slideLayouts/slideLayout8.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25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255.xml"/><Relationship Id="rId1" Type="http://schemas.openxmlformats.org/officeDocument/2006/relationships/slideLayout" Target="../slideLayouts/slideLayout8.xml"/><Relationship Id="rId5" Type="http://schemas.openxmlformats.org/officeDocument/2006/relationships/image" Target="../media/image195.png"/><Relationship Id="rId4" Type="http://schemas.openxmlformats.org/officeDocument/2006/relationships/image" Target="../media/image194.png"/></Relationships>
</file>

<file path=ppt/slides/_rels/slide25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56.xml"/><Relationship Id="rId1" Type="http://schemas.openxmlformats.org/officeDocument/2006/relationships/slideLayout" Target="../slideLayouts/slideLayout8.xml"/><Relationship Id="rId4" Type="http://schemas.openxmlformats.org/officeDocument/2006/relationships/image" Target="../media/image197.png"/></Relationships>
</file>

<file path=ppt/slides/_rels/slide25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57.xml"/><Relationship Id="rId1" Type="http://schemas.openxmlformats.org/officeDocument/2006/relationships/slideLayout" Target="../slideLayouts/slideLayout8.xml"/><Relationship Id="rId5" Type="http://schemas.openxmlformats.org/officeDocument/2006/relationships/image" Target="../media/image200.png"/><Relationship Id="rId4" Type="http://schemas.openxmlformats.org/officeDocument/2006/relationships/image" Target="../media/image199.png"/></Relationships>
</file>

<file path=ppt/slides/_rels/slide25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58.xml"/><Relationship Id="rId1" Type="http://schemas.openxmlformats.org/officeDocument/2006/relationships/slideLayout" Target="../slideLayouts/slideLayout8.xml"/><Relationship Id="rId4" Type="http://schemas.openxmlformats.org/officeDocument/2006/relationships/image" Target="../media/image202.png"/></Relationships>
</file>

<file path=ppt/slides/_rels/slide25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59.xml"/><Relationship Id="rId1" Type="http://schemas.openxmlformats.org/officeDocument/2006/relationships/slideLayout" Target="../slideLayouts/slideLayout8.xml"/><Relationship Id="rId4" Type="http://schemas.openxmlformats.org/officeDocument/2006/relationships/image" Target="../media/image20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6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60.xml"/><Relationship Id="rId1" Type="http://schemas.openxmlformats.org/officeDocument/2006/relationships/slideLayout" Target="../slideLayouts/slideLayout8.xml"/><Relationship Id="rId5" Type="http://schemas.openxmlformats.org/officeDocument/2006/relationships/image" Target="../media/image207.png"/><Relationship Id="rId4" Type="http://schemas.openxmlformats.org/officeDocument/2006/relationships/image" Target="../media/image206.png"/></Relationships>
</file>

<file path=ppt/slides/_rels/slide26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261.xml"/><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62.xml"/><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63.xml"/><Relationship Id="rId1" Type="http://schemas.openxmlformats.org/officeDocument/2006/relationships/slideLayout" Target="../slideLayouts/slideLayout8.xml"/><Relationship Id="rId4" Type="http://schemas.openxmlformats.org/officeDocument/2006/relationships/image" Target="../media/image211.png"/></Relationships>
</file>

<file path=ppt/slides/_rels/slide26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64.xml"/><Relationship Id="rId1" Type="http://schemas.openxmlformats.org/officeDocument/2006/relationships/slideLayout" Target="../slideLayouts/slideLayout8.xml"/><Relationship Id="rId4" Type="http://schemas.openxmlformats.org/officeDocument/2006/relationships/image" Target="../media/image213.png"/></Relationships>
</file>

<file path=ppt/slides/_rels/slide26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265.xml"/><Relationship Id="rId1" Type="http://schemas.openxmlformats.org/officeDocument/2006/relationships/slideLayout" Target="../slideLayouts/slideLayout8.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26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66.xml"/><Relationship Id="rId1" Type="http://schemas.openxmlformats.org/officeDocument/2006/relationships/slideLayout" Target="../slideLayouts/slideLayout8.xml"/><Relationship Id="rId5" Type="http://schemas.openxmlformats.org/officeDocument/2006/relationships/image" Target="../media/image220.png"/><Relationship Id="rId4" Type="http://schemas.openxmlformats.org/officeDocument/2006/relationships/image" Target="../media/image219.png"/></Relationships>
</file>

<file path=ppt/slides/_rels/slide26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267.xml"/><Relationship Id="rId1" Type="http://schemas.openxmlformats.org/officeDocument/2006/relationships/slideLayout" Target="../slideLayouts/slideLayout8.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26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268.xml"/><Relationship Id="rId1" Type="http://schemas.openxmlformats.org/officeDocument/2006/relationships/slideLayout" Target="../slideLayouts/slideLayout8.xml"/><Relationship Id="rId4" Type="http://schemas.openxmlformats.org/officeDocument/2006/relationships/image" Target="../media/image226.png"/></Relationships>
</file>

<file path=ppt/slides/_rels/slide2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269.xml"/><Relationship Id="rId1" Type="http://schemas.openxmlformats.org/officeDocument/2006/relationships/slideLayout" Target="../slideLayouts/slideLayout8.xml"/><Relationship Id="rId4" Type="http://schemas.openxmlformats.org/officeDocument/2006/relationships/image" Target="../media/image2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270.xml"/><Relationship Id="rId1" Type="http://schemas.openxmlformats.org/officeDocument/2006/relationships/slideLayout" Target="../slideLayouts/slideLayout8.xml"/><Relationship Id="rId4" Type="http://schemas.openxmlformats.org/officeDocument/2006/relationships/image" Target="../media/image230.png"/></Relationships>
</file>

<file path=ppt/slides/_rels/slide271.xml.rels><?xml version="1.0" encoding="UTF-8" standalone="yes"?>
<Relationships xmlns="http://schemas.openxmlformats.org/package/2006/relationships"><Relationship Id="rId2" Type="http://schemas.openxmlformats.org/officeDocument/2006/relationships/notesSlide" Target="../notesSlides/notesSlide271.xml"/><Relationship Id="rId1" Type="http://schemas.openxmlformats.org/officeDocument/2006/relationships/slideLayout" Target="../slideLayouts/slideLayout8.xml"/></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72.xml"/><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73.xml"/><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74.xml"/><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75.xml"/><Relationship Id="rId1" Type="http://schemas.openxmlformats.org/officeDocument/2006/relationships/slideLayout" Target="../slideLayouts/slideLayout8.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276.xml"/><Relationship Id="rId1" Type="http://schemas.openxmlformats.org/officeDocument/2006/relationships/slideLayout" Target="../slideLayouts/slideLayout8.xml"/></Relationships>
</file>

<file path=ppt/slides/_rels/slide277.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277.xml"/><Relationship Id="rId1" Type="http://schemas.openxmlformats.org/officeDocument/2006/relationships/slideLayout" Target="../slideLayouts/slideLayout8.xml"/><Relationship Id="rId4" Type="http://schemas.openxmlformats.org/officeDocument/2006/relationships/image" Target="../media/image232.png"/></Relationships>
</file>

<file path=ppt/slides/_rels/slide27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78.xml"/><Relationship Id="rId1" Type="http://schemas.openxmlformats.org/officeDocument/2006/relationships/slideLayout" Target="../slideLayouts/slideLayout8.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7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280.xml"/><Relationship Id="rId1" Type="http://schemas.openxmlformats.org/officeDocument/2006/relationships/slideLayout" Target="../slideLayouts/slideLayout8.xml"/><Relationship Id="rId4" Type="http://schemas.openxmlformats.org/officeDocument/2006/relationships/image" Target="../media/image235.png"/></Relationships>
</file>

<file path=ppt/slides/_rels/slide281.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281.xml"/><Relationship Id="rId1" Type="http://schemas.openxmlformats.org/officeDocument/2006/relationships/slideLayout" Target="../slideLayouts/slideLayout8.xml"/><Relationship Id="rId5" Type="http://schemas.openxmlformats.org/officeDocument/2006/relationships/image" Target="../media/image238.png"/><Relationship Id="rId4" Type="http://schemas.openxmlformats.org/officeDocument/2006/relationships/image" Target="../media/image237.png"/></Relationships>
</file>

<file path=ppt/slides/_rels/slide282.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282.xml"/><Relationship Id="rId1" Type="http://schemas.openxmlformats.org/officeDocument/2006/relationships/slideLayout" Target="../slideLayouts/slideLayout8.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83.xml"/><Relationship Id="rId1" Type="http://schemas.openxmlformats.org/officeDocument/2006/relationships/slideLayout" Target="../slideLayouts/slideLayout8.xml"/></Relationships>
</file>

<file path=ppt/slides/_rels/slide28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84.xml"/><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285.xml"/><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86.xml"/><Relationship Id="rId1" Type="http://schemas.openxmlformats.org/officeDocument/2006/relationships/slideLayout" Target="../slideLayouts/slideLayout8.xml"/></Relationships>
</file>

<file path=ppt/slides/_rels/slide28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287.xml"/><Relationship Id="rId1" Type="http://schemas.openxmlformats.org/officeDocument/2006/relationships/slideLayout" Target="../slideLayouts/slideLayout8.xml"/><Relationship Id="rId5" Type="http://schemas.openxmlformats.org/officeDocument/2006/relationships/image" Target="../media/image244.png"/><Relationship Id="rId4" Type="http://schemas.openxmlformats.org/officeDocument/2006/relationships/image" Target="../media/image243.png"/></Relationships>
</file>

<file path=ppt/slides/_rels/slide288.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288.xml"/><Relationship Id="rId1" Type="http://schemas.openxmlformats.org/officeDocument/2006/relationships/slideLayout" Target="../slideLayouts/slideLayout8.xml"/><Relationship Id="rId4" Type="http://schemas.openxmlformats.org/officeDocument/2006/relationships/image" Target="../media/image246.png"/></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89.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90.xml"/><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91.xml"/><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92.xml"/><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93.xml"/><Relationship Id="rId1" Type="http://schemas.openxmlformats.org/officeDocument/2006/relationships/slideLayout" Target="../slideLayouts/slideLayout8.xml"/></Relationships>
</file>

<file path=ppt/slides/_rels/slide294.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294.xml"/><Relationship Id="rId1" Type="http://schemas.openxmlformats.org/officeDocument/2006/relationships/slideLayout" Target="../slideLayouts/slideLayout8.xml"/></Relationships>
</file>

<file path=ppt/slides/_rels/slide29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295.xml"/><Relationship Id="rId1" Type="http://schemas.openxmlformats.org/officeDocument/2006/relationships/slideLayout" Target="../slideLayouts/slideLayout8.xml"/></Relationships>
</file>

<file path=ppt/slides/_rels/slide29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296.xml"/><Relationship Id="rId1" Type="http://schemas.openxmlformats.org/officeDocument/2006/relationships/slideLayout" Target="../slideLayouts/slideLayout8.xml"/><Relationship Id="rId4" Type="http://schemas.openxmlformats.org/officeDocument/2006/relationships/image" Target="../media/image250.png"/></Relationships>
</file>

<file path=ppt/slides/_rels/slide29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297.xml"/><Relationship Id="rId1" Type="http://schemas.openxmlformats.org/officeDocument/2006/relationships/slideLayout" Target="../slideLayouts/slideLayout8.xml"/></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98.xml"/><Relationship Id="rId1" Type="http://schemas.openxmlformats.org/officeDocument/2006/relationships/slideLayout" Target="../slideLayouts/slideLayout8.xml"/></Relationships>
</file>

<file path=ppt/slides/_rels/slide299.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99.xml"/><Relationship Id="rId1" Type="http://schemas.openxmlformats.org/officeDocument/2006/relationships/slideLayout" Target="../slideLayouts/slideLayout8.xml"/><Relationship Id="rId4" Type="http://schemas.openxmlformats.org/officeDocument/2006/relationships/image" Target="../media/image25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0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300.xml"/><Relationship Id="rId1" Type="http://schemas.openxmlformats.org/officeDocument/2006/relationships/slideLayout" Target="../slideLayouts/slideLayout8.xml"/></Relationships>
</file>

<file path=ppt/slides/_rels/slide30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301.xml"/><Relationship Id="rId1" Type="http://schemas.openxmlformats.org/officeDocument/2006/relationships/slideLayout" Target="../slideLayouts/slideLayout8.xml"/></Relationships>
</file>

<file path=ppt/slides/_rels/slide30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302.xml"/><Relationship Id="rId1" Type="http://schemas.openxmlformats.org/officeDocument/2006/relationships/slideLayout" Target="../slideLayouts/slideLayout8.xml"/></Relationships>
</file>

<file path=ppt/slides/_rels/slide30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303.xml"/><Relationship Id="rId1" Type="http://schemas.openxmlformats.org/officeDocument/2006/relationships/slideLayout" Target="../slideLayouts/slideLayout8.xml"/></Relationships>
</file>

<file path=ppt/slides/_rels/slide30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304.xml"/><Relationship Id="rId1" Type="http://schemas.openxmlformats.org/officeDocument/2006/relationships/slideLayout" Target="../slideLayouts/slideLayout8.xml"/><Relationship Id="rId4" Type="http://schemas.openxmlformats.org/officeDocument/2006/relationships/image" Target="../media/image259.png"/></Relationships>
</file>

<file path=ppt/slides/_rels/slide30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305.xml"/><Relationship Id="rId1" Type="http://schemas.openxmlformats.org/officeDocument/2006/relationships/slideLayout" Target="../slideLayouts/slideLayout8.xml"/></Relationships>
</file>

<file path=ppt/slides/_rels/slide30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306.xml"/><Relationship Id="rId1" Type="http://schemas.openxmlformats.org/officeDocument/2006/relationships/slideLayout" Target="../slideLayouts/slideLayout8.xml"/></Relationships>
</file>

<file path=ppt/slides/_rels/slide307.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07.xml"/><Relationship Id="rId1" Type="http://schemas.openxmlformats.org/officeDocument/2006/relationships/slideLayout" Target="../slideLayouts/slideLayout8.xml"/></Relationships>
</file>

<file path=ppt/slides/_rels/slide308.xml.rels><?xml version="1.0" encoding="UTF-8" standalone="yes"?>
<Relationships xmlns="http://schemas.openxmlformats.org/package/2006/relationships"><Relationship Id="rId2" Type="http://schemas.openxmlformats.org/officeDocument/2006/relationships/notesSlide" Target="../notesSlides/notesSlide308.xml"/><Relationship Id="rId1" Type="http://schemas.openxmlformats.org/officeDocument/2006/relationships/slideLayout" Target="../slideLayouts/slideLayout8.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30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310.xml"/><Relationship Id="rId1" Type="http://schemas.openxmlformats.org/officeDocument/2006/relationships/slideLayout" Target="../slideLayouts/slideLayout1.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311.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2" Type="http://schemas.openxmlformats.org/officeDocument/2006/relationships/notesSlide" Target="../notesSlides/notesSlide312.xml"/><Relationship Id="rId1" Type="http://schemas.openxmlformats.org/officeDocument/2006/relationships/slideLayout" Target="../slideLayouts/slideLayout8.xml"/></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313.xml"/><Relationship Id="rId1" Type="http://schemas.openxmlformats.org/officeDocument/2006/relationships/slideLayout" Target="../slideLayouts/slideLayout8.xml"/></Relationships>
</file>

<file path=ppt/slides/_rels/slide314.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314.xml"/><Relationship Id="rId1" Type="http://schemas.openxmlformats.org/officeDocument/2006/relationships/slideLayout" Target="../slideLayouts/slideLayout8.xml"/></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315.xml"/><Relationship Id="rId1" Type="http://schemas.openxmlformats.org/officeDocument/2006/relationships/slideLayout" Target="../slideLayouts/slideLayout8.xml"/></Relationships>
</file>

<file path=ppt/slides/_rels/slide316.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316.xml"/><Relationship Id="rId1" Type="http://schemas.openxmlformats.org/officeDocument/2006/relationships/slideLayout" Target="../slideLayouts/slideLayout8.xml"/></Relationships>
</file>

<file path=ppt/slides/_rels/slide317.xml.rels><?xml version="1.0" encoding="UTF-8" standalone="yes"?>
<Relationships xmlns="http://schemas.openxmlformats.org/package/2006/relationships"><Relationship Id="rId2" Type="http://schemas.openxmlformats.org/officeDocument/2006/relationships/notesSlide" Target="../notesSlides/notesSlide317.xml"/><Relationship Id="rId1" Type="http://schemas.openxmlformats.org/officeDocument/2006/relationships/slideLayout" Target="../slideLayouts/slideLayout8.xml"/></Relationships>
</file>

<file path=ppt/slides/_rels/slide318.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318.xml"/><Relationship Id="rId1" Type="http://schemas.openxmlformats.org/officeDocument/2006/relationships/slideLayout" Target="../slideLayouts/slideLayout8.xml"/><Relationship Id="rId4" Type="http://schemas.openxmlformats.org/officeDocument/2006/relationships/image" Target="../media/image266.png"/></Relationships>
</file>

<file path=ppt/slides/_rels/slide31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319.xml"/><Relationship Id="rId1" Type="http://schemas.openxmlformats.org/officeDocument/2006/relationships/slideLayout" Target="../slideLayouts/slideLayout8.xml"/><Relationship Id="rId4" Type="http://schemas.openxmlformats.org/officeDocument/2006/relationships/image" Target="../media/image268.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20.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320.xml"/><Relationship Id="rId1" Type="http://schemas.openxmlformats.org/officeDocument/2006/relationships/slideLayout" Target="../slideLayouts/slideLayout8.xml"/></Relationships>
</file>

<file path=ppt/slides/_rels/slide32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321.xml"/><Relationship Id="rId1" Type="http://schemas.openxmlformats.org/officeDocument/2006/relationships/slideLayout" Target="../slideLayouts/slideLayout8.xml"/><Relationship Id="rId4" Type="http://schemas.openxmlformats.org/officeDocument/2006/relationships/image" Target="../media/image271.png"/></Relationships>
</file>

<file path=ppt/slides/_rels/slide322.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322.xml"/><Relationship Id="rId1" Type="http://schemas.openxmlformats.org/officeDocument/2006/relationships/slideLayout" Target="../slideLayouts/slideLayout8.xml"/><Relationship Id="rId4" Type="http://schemas.openxmlformats.org/officeDocument/2006/relationships/image" Target="../media/image273.png"/></Relationships>
</file>

<file path=ppt/slides/_rels/slide32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323.xml"/><Relationship Id="rId1" Type="http://schemas.openxmlformats.org/officeDocument/2006/relationships/slideLayout" Target="../slideLayouts/slideLayout8.xml"/><Relationship Id="rId4" Type="http://schemas.openxmlformats.org/officeDocument/2006/relationships/image" Target="../media/image275.png"/></Relationships>
</file>

<file path=ppt/slides/_rels/slide324.xml.rels><?xml version="1.0" encoding="UTF-8" standalone="yes"?>
<Relationships xmlns="http://schemas.openxmlformats.org/package/2006/relationships"><Relationship Id="rId2" Type="http://schemas.openxmlformats.org/officeDocument/2006/relationships/notesSlide" Target="../notesSlides/notesSlide324.xml"/><Relationship Id="rId1" Type="http://schemas.openxmlformats.org/officeDocument/2006/relationships/slideLayout" Target="../slideLayouts/slideLayout8.xml"/></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325.xml"/><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326.xml"/><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327.xml"/><Relationship Id="rId1" Type="http://schemas.openxmlformats.org/officeDocument/2006/relationships/slideLayout" Target="../slideLayouts/slideLayout1.xml"/></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328.xml"/><Relationship Id="rId1" Type="http://schemas.openxmlformats.org/officeDocument/2006/relationships/slideLayout" Target="../slideLayouts/slideLayout8.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3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30.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330.xml"/><Relationship Id="rId1" Type="http://schemas.openxmlformats.org/officeDocument/2006/relationships/slideLayout" Target="../slideLayouts/slideLayout8.xml"/><Relationship Id="rId4" Type="http://schemas.openxmlformats.org/officeDocument/2006/relationships/image" Target="../media/image277.png"/></Relationships>
</file>

<file path=ppt/slides/_rels/slide331.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331.xml"/><Relationship Id="rId1" Type="http://schemas.openxmlformats.org/officeDocument/2006/relationships/slideLayout" Target="../slideLayouts/slideLayout8.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332.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332.xml"/><Relationship Id="rId1" Type="http://schemas.openxmlformats.org/officeDocument/2006/relationships/slideLayout" Target="../slideLayouts/slideLayout8.xml"/></Relationships>
</file>

<file path=ppt/slides/_rels/slide333.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333.xml"/><Relationship Id="rId1" Type="http://schemas.openxmlformats.org/officeDocument/2006/relationships/slideLayout" Target="../slideLayouts/slideLayout8.xml"/><Relationship Id="rId5" Type="http://schemas.openxmlformats.org/officeDocument/2006/relationships/image" Target="../media/image285.png"/><Relationship Id="rId4" Type="http://schemas.openxmlformats.org/officeDocument/2006/relationships/image" Target="../media/image284.png"/></Relationships>
</file>

<file path=ppt/slides/_rels/slide334.xml.rels><?xml version="1.0" encoding="UTF-8" standalone="yes"?>
<Relationships xmlns="http://schemas.openxmlformats.org/package/2006/relationships"><Relationship Id="rId2" Type="http://schemas.openxmlformats.org/officeDocument/2006/relationships/notesSlide" Target="../notesSlides/notesSlide334.xml"/><Relationship Id="rId1" Type="http://schemas.openxmlformats.org/officeDocument/2006/relationships/slideLayout" Target="../slideLayouts/slideLayout8.xml"/></Relationships>
</file>

<file path=ppt/slides/_rels/slide33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335.xml"/><Relationship Id="rId1" Type="http://schemas.openxmlformats.org/officeDocument/2006/relationships/slideLayout" Target="../slideLayouts/slideLayout8.xml"/><Relationship Id="rId4" Type="http://schemas.openxmlformats.org/officeDocument/2006/relationships/image" Target="../media/image287.png"/></Relationships>
</file>

<file path=ppt/slides/_rels/slide336.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336.xml"/><Relationship Id="rId1" Type="http://schemas.openxmlformats.org/officeDocument/2006/relationships/slideLayout" Target="../slideLayouts/slideLayout8.xml"/></Relationships>
</file>

<file path=ppt/slides/_rels/slide337.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337.xml"/><Relationship Id="rId1" Type="http://schemas.openxmlformats.org/officeDocument/2006/relationships/slideLayout" Target="../slideLayouts/slideLayout8.xml"/></Relationships>
</file>

<file path=ppt/slides/_rels/slide33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38.xml"/><Relationship Id="rId1" Type="http://schemas.openxmlformats.org/officeDocument/2006/relationships/slideLayout" Target="../slideLayouts/slideLayout8.xml"/><Relationship Id="rId4" Type="http://schemas.openxmlformats.org/officeDocument/2006/relationships/image" Target="../media/image291.png"/></Relationships>
</file>

<file path=ppt/slides/_rels/slide33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33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40.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340.xml"/><Relationship Id="rId1" Type="http://schemas.openxmlformats.org/officeDocument/2006/relationships/slideLayout" Target="../slideLayouts/slideLayout8.xml"/><Relationship Id="rId4" Type="http://schemas.openxmlformats.org/officeDocument/2006/relationships/image" Target="../media/image294.png"/></Relationships>
</file>

<file path=ppt/slides/_rels/slide341.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341.xml"/><Relationship Id="rId1" Type="http://schemas.openxmlformats.org/officeDocument/2006/relationships/slideLayout" Target="../slideLayouts/slideLayout8.xml"/><Relationship Id="rId4" Type="http://schemas.openxmlformats.org/officeDocument/2006/relationships/image" Target="../media/image296.png"/></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42.xml"/><Relationship Id="rId1" Type="http://schemas.openxmlformats.org/officeDocument/2006/relationships/slideLayout" Target="../slideLayouts/slideLayout8.xml"/></Relationships>
</file>

<file path=ppt/slides/_rels/slide343.xml.rels><?xml version="1.0" encoding="UTF-8" standalone="yes"?>
<Relationships xmlns="http://schemas.openxmlformats.org/package/2006/relationships"><Relationship Id="rId2" Type="http://schemas.openxmlformats.org/officeDocument/2006/relationships/notesSlide" Target="../notesSlides/notesSlide343.xml"/><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2" Type="http://schemas.openxmlformats.org/officeDocument/2006/relationships/notesSlide" Target="../notesSlides/notesSlide344.xml"/><Relationship Id="rId1" Type="http://schemas.openxmlformats.org/officeDocument/2006/relationships/slideLayout" Target="../slideLayouts/slideLayout15.xml"/></Relationships>
</file>

<file path=ppt/slides/_rels/slide345.xml.rels><?xml version="1.0" encoding="UTF-8" standalone="yes"?>
<Relationships xmlns="http://schemas.openxmlformats.org/package/2006/relationships"><Relationship Id="rId2" Type="http://schemas.openxmlformats.org/officeDocument/2006/relationships/notesSlide" Target="../notesSlides/notesSlide345.xml"/><Relationship Id="rId1" Type="http://schemas.openxmlformats.org/officeDocument/2006/relationships/slideLayout" Target="../slideLayouts/slideLayout16.xml"/></Relationships>
</file>

<file path=ppt/slides/_rels/slide346.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346.xml"/><Relationship Id="rId1" Type="http://schemas.openxmlformats.org/officeDocument/2006/relationships/slideLayout" Target="../slideLayouts/slideLayout16.xml"/></Relationships>
</file>

<file path=ppt/slides/_rels/slide347.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347.xml"/><Relationship Id="rId1" Type="http://schemas.openxmlformats.org/officeDocument/2006/relationships/slideLayout" Target="../slideLayouts/slideLayout16.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348.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48.xml"/><Relationship Id="rId1" Type="http://schemas.openxmlformats.org/officeDocument/2006/relationships/slideLayout" Target="../slideLayouts/slideLayout1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49.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5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350.xml"/><Relationship Id="rId1" Type="http://schemas.openxmlformats.org/officeDocument/2006/relationships/slideLayout" Target="../slideLayouts/slideLayout16.xml"/></Relationships>
</file>

<file path=ppt/slides/_rels/slide351.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51.xml"/><Relationship Id="rId1" Type="http://schemas.openxmlformats.org/officeDocument/2006/relationships/slideLayout" Target="../slideLayouts/slideLayout16.xml"/><Relationship Id="rId4" Type="http://schemas.openxmlformats.org/officeDocument/2006/relationships/image" Target="../media/image304.png"/></Relationships>
</file>

<file path=ppt/slides/_rels/slide352.xml.rels><?xml version="1.0" encoding="UTF-8" standalone="yes"?>
<Relationships xmlns="http://schemas.openxmlformats.org/package/2006/relationships"><Relationship Id="rId3" Type="http://schemas.openxmlformats.org/officeDocument/2006/relationships/image" Target="../media/image305.png"/><Relationship Id="rId2" Type="http://schemas.openxmlformats.org/officeDocument/2006/relationships/notesSlide" Target="../notesSlides/notesSlide352.xml"/><Relationship Id="rId1" Type="http://schemas.openxmlformats.org/officeDocument/2006/relationships/slideLayout" Target="../slideLayouts/slideLayout16.xml"/></Relationships>
</file>

<file path=ppt/slides/_rels/slide353.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353.xml"/><Relationship Id="rId1" Type="http://schemas.openxmlformats.org/officeDocument/2006/relationships/slideLayout" Target="../slideLayouts/slideLayout16.xml"/></Relationships>
</file>

<file path=ppt/slides/_rels/slide354.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354.xml"/><Relationship Id="rId1" Type="http://schemas.openxmlformats.org/officeDocument/2006/relationships/slideLayout" Target="../slideLayouts/slideLayout16.xml"/></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55.xml"/><Relationship Id="rId1" Type="http://schemas.openxmlformats.org/officeDocument/2006/relationships/slideLayout" Target="../slideLayouts/slideLayout15.xml"/></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56.xml"/><Relationship Id="rId1" Type="http://schemas.openxmlformats.org/officeDocument/2006/relationships/slideLayout" Target="../slideLayouts/slideLayout16.xml"/></Relationships>
</file>

<file path=ppt/slides/_rels/slide35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357.xml"/><Relationship Id="rId1" Type="http://schemas.openxmlformats.org/officeDocument/2006/relationships/slideLayout" Target="../slideLayouts/slideLayout16.xml"/><Relationship Id="rId4" Type="http://schemas.openxmlformats.org/officeDocument/2006/relationships/hyperlink" Target="https://code.visualstudio.com/download" TargetMode="External"/></Relationships>
</file>

<file path=ppt/slides/_rels/slide358.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358.xml"/><Relationship Id="rId1" Type="http://schemas.openxmlformats.org/officeDocument/2006/relationships/slideLayout" Target="../slideLayouts/slideLayout16.xml"/><Relationship Id="rId4" Type="http://schemas.openxmlformats.org/officeDocument/2006/relationships/image" Target="../media/image308.png"/></Relationships>
</file>

<file path=ppt/slides/_rels/slide359.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359.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60.xml"/><Relationship Id="rId1" Type="http://schemas.openxmlformats.org/officeDocument/2006/relationships/slideLayout" Target="../slideLayouts/slideLayout16.xml"/></Relationships>
</file>

<file path=ppt/slides/_rels/slide36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61.xml"/><Relationship Id="rId1" Type="http://schemas.openxmlformats.org/officeDocument/2006/relationships/slideLayout" Target="../slideLayouts/slideLayout16.xml"/></Relationships>
</file>

<file path=ppt/slides/_rels/slide36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62.xml"/><Relationship Id="rId1" Type="http://schemas.openxmlformats.org/officeDocument/2006/relationships/slideLayout" Target="../slideLayouts/slideLayout16.xml"/></Relationships>
</file>

<file path=ppt/slides/_rels/slide363.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notesSlide" Target="../notesSlides/notesSlide363.xml"/><Relationship Id="rId1" Type="http://schemas.openxmlformats.org/officeDocument/2006/relationships/slideLayout" Target="../slideLayouts/slideLayout16.xml"/></Relationships>
</file>

<file path=ppt/slides/_rels/slide36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notesSlide" Target="../notesSlides/notesSlide364.xml"/><Relationship Id="rId1" Type="http://schemas.openxmlformats.org/officeDocument/2006/relationships/slideLayout" Target="../slideLayouts/slideLayout16.xml"/></Relationships>
</file>

<file path=ppt/slides/_rels/slide365.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365.xml"/><Relationship Id="rId1" Type="http://schemas.openxmlformats.org/officeDocument/2006/relationships/slideLayout" Target="../slideLayouts/slideLayout16.xml"/></Relationships>
</file>

<file path=ppt/slides/_rels/slide366.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366.xml"/><Relationship Id="rId1" Type="http://schemas.openxmlformats.org/officeDocument/2006/relationships/slideLayout" Target="../slideLayouts/slideLayout16.xml"/></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67.xml"/><Relationship Id="rId1" Type="http://schemas.openxmlformats.org/officeDocument/2006/relationships/slideLayout" Target="../slideLayouts/slideLayout16.xml"/></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68.xml"/><Relationship Id="rId1" Type="http://schemas.openxmlformats.org/officeDocument/2006/relationships/slideLayout" Target="../slideLayouts/slideLayout15.xml"/></Relationships>
</file>

<file path=ppt/slides/_rels/slide369.xml.rels><?xml version="1.0" encoding="UTF-8" standalone="yes"?>
<Relationships xmlns="http://schemas.openxmlformats.org/package/2006/relationships"><Relationship Id="rId2" Type="http://schemas.openxmlformats.org/officeDocument/2006/relationships/notesSlide" Target="../notesSlides/notesSlide369.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70.xml.rels><?xml version="1.0" encoding="UTF-8" standalone="yes"?>
<Relationships xmlns="http://schemas.openxmlformats.org/package/2006/relationships"><Relationship Id="rId2" Type="http://schemas.openxmlformats.org/officeDocument/2006/relationships/notesSlide" Target="../notesSlides/notesSlide370.xml"/><Relationship Id="rId1" Type="http://schemas.openxmlformats.org/officeDocument/2006/relationships/slideLayout" Target="../slideLayouts/slideLayout16.xml"/></Relationships>
</file>

<file path=ppt/slides/_rels/slide371.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371.xml"/><Relationship Id="rId1" Type="http://schemas.openxmlformats.org/officeDocument/2006/relationships/slideLayout" Target="../slideLayouts/slideLayout16.xml"/></Relationships>
</file>

<file path=ppt/slides/_rels/slide372.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372.xml"/><Relationship Id="rId1" Type="http://schemas.openxmlformats.org/officeDocument/2006/relationships/slideLayout" Target="../slideLayouts/slideLayout16.xml"/></Relationships>
</file>

<file path=ppt/slides/_rels/slide373.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notesSlide" Target="../notesSlides/notesSlide373.xml"/><Relationship Id="rId1" Type="http://schemas.openxmlformats.org/officeDocument/2006/relationships/slideLayout" Target="../slideLayouts/slideLayout16.xml"/></Relationships>
</file>

<file path=ppt/slides/_rels/slide37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notesSlide" Target="../notesSlides/notesSlide374.xml"/><Relationship Id="rId1" Type="http://schemas.openxmlformats.org/officeDocument/2006/relationships/slideLayout" Target="../slideLayouts/slideLayout16.xml"/></Relationships>
</file>

<file path=ppt/slides/_rels/slide37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375.xml"/><Relationship Id="rId1" Type="http://schemas.openxmlformats.org/officeDocument/2006/relationships/slideLayout" Target="../slideLayouts/slideLayout16.xml"/></Relationships>
</file>

<file path=ppt/slides/_rels/slide376.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76.xml"/><Relationship Id="rId1" Type="http://schemas.openxmlformats.org/officeDocument/2006/relationships/slideLayout" Target="../slideLayouts/slideLayout16.xml"/><Relationship Id="rId5" Type="http://schemas.openxmlformats.org/officeDocument/2006/relationships/image" Target="../media/image321.png"/><Relationship Id="rId4" Type="http://schemas.openxmlformats.org/officeDocument/2006/relationships/image" Target="../media/image316.png"/></Relationships>
</file>

<file path=ppt/slides/_rels/slide37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77.xml"/><Relationship Id="rId1" Type="http://schemas.openxmlformats.org/officeDocument/2006/relationships/slideLayout" Target="../slideLayouts/slideLayout16.xml"/><Relationship Id="rId5" Type="http://schemas.openxmlformats.org/officeDocument/2006/relationships/image" Target="../media/image322.png"/><Relationship Id="rId4" Type="http://schemas.openxmlformats.org/officeDocument/2006/relationships/image" Target="../media/image316.png"/></Relationships>
</file>

<file path=ppt/slides/_rels/slide378.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378.xml"/><Relationship Id="rId1" Type="http://schemas.openxmlformats.org/officeDocument/2006/relationships/slideLayout" Target="../slideLayouts/slideLayout16.xml"/></Relationships>
</file>

<file path=ppt/slides/_rels/slide379.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notesSlide" Target="../notesSlides/notesSlide379.xml"/><Relationship Id="rId1" Type="http://schemas.openxmlformats.org/officeDocument/2006/relationships/slideLayout" Target="../slideLayouts/slideLayout16.xml"/><Relationship Id="rId5" Type="http://schemas.openxmlformats.org/officeDocument/2006/relationships/image" Target="../media/image316.png"/><Relationship Id="rId4" Type="http://schemas.openxmlformats.org/officeDocument/2006/relationships/image" Target="../media/image3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380.xml"/><Relationship Id="rId1" Type="http://schemas.openxmlformats.org/officeDocument/2006/relationships/slideLayout" Target="../slideLayouts/slideLayout16.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81.xml"/><Relationship Id="rId1" Type="http://schemas.openxmlformats.org/officeDocument/2006/relationships/slideLayout" Target="../slideLayouts/slideLayout16.xml"/></Relationships>
</file>

<file path=ppt/slides/_rels/slide382.xml.rels><?xml version="1.0" encoding="UTF-8" standalone="yes"?>
<Relationships xmlns="http://schemas.openxmlformats.org/package/2006/relationships"><Relationship Id="rId3" Type="http://schemas.openxmlformats.org/officeDocument/2006/relationships/hyperlink" Target="https://www.npmjs.com/" TargetMode="External"/><Relationship Id="rId2" Type="http://schemas.openxmlformats.org/officeDocument/2006/relationships/notesSlide" Target="../notesSlides/notesSlide382.xml"/><Relationship Id="rId1" Type="http://schemas.openxmlformats.org/officeDocument/2006/relationships/slideLayout" Target="../slideLayouts/slideLayout16.xml"/><Relationship Id="rId4" Type="http://schemas.openxmlformats.org/officeDocument/2006/relationships/image" Target="../media/image325.png"/></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83.xml"/><Relationship Id="rId1" Type="http://schemas.openxmlformats.org/officeDocument/2006/relationships/slideLayout" Target="../slideLayouts/slideLayout16.xml"/></Relationships>
</file>

<file path=ppt/slides/_rels/slide384.xml.rels><?xml version="1.0" encoding="UTF-8" standalone="yes"?>
<Relationships xmlns="http://schemas.openxmlformats.org/package/2006/relationships"><Relationship Id="rId3" Type="http://schemas.openxmlformats.org/officeDocument/2006/relationships/hyperlink" Target="https://www.npmjs.com/package/react-player" TargetMode="External"/><Relationship Id="rId2" Type="http://schemas.openxmlformats.org/officeDocument/2006/relationships/notesSlide" Target="../notesSlides/notesSlide384.xml"/><Relationship Id="rId1" Type="http://schemas.openxmlformats.org/officeDocument/2006/relationships/slideLayout" Target="../slideLayouts/slideLayout16.xml"/><Relationship Id="rId4" Type="http://schemas.openxmlformats.org/officeDocument/2006/relationships/hyperlink" Target="https://recharts.org/en-US/" TargetMode="External"/></Relationships>
</file>

<file path=ppt/slides/_rels/slide385.xml.rels><?xml version="1.0" encoding="UTF-8" standalone="yes"?>
<Relationships xmlns="http://schemas.openxmlformats.org/package/2006/relationships"><Relationship Id="rId2" Type="http://schemas.openxmlformats.org/officeDocument/2006/relationships/notesSlide" Target="../notesSlides/notesSlide385.xml"/><Relationship Id="rId1" Type="http://schemas.openxmlformats.org/officeDocument/2006/relationships/slideLayout" Target="../slideLayouts/slideLayout16.xml"/></Relationships>
</file>

<file path=ppt/slides/_rels/slide386.xml.rels><?xml version="1.0" encoding="UTF-8" standalone="yes"?>
<Relationships xmlns="http://schemas.openxmlformats.org/package/2006/relationships"><Relationship Id="rId2" Type="http://schemas.openxmlformats.org/officeDocument/2006/relationships/notesSlide" Target="../notesSlides/notesSlide386.xml"/><Relationship Id="rId1" Type="http://schemas.openxmlformats.org/officeDocument/2006/relationships/slideLayout" Target="../slideLayouts/slideLayout16.xml"/></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87.xml"/><Relationship Id="rId1" Type="http://schemas.openxmlformats.org/officeDocument/2006/relationships/slideLayout" Target="../slideLayouts/slideLayout16.xml"/></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88.xml"/><Relationship Id="rId1" Type="http://schemas.openxmlformats.org/officeDocument/2006/relationships/slideLayout" Target="../slideLayouts/slideLayout15.xml"/></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89.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390.xml.rels><?xml version="1.0" encoding="UTF-8" standalone="yes"?>
<Relationships xmlns="http://schemas.openxmlformats.org/package/2006/relationships"><Relationship Id="rId2" Type="http://schemas.openxmlformats.org/officeDocument/2006/relationships/notesSlide" Target="../notesSlides/notesSlide390.xml"/><Relationship Id="rId1" Type="http://schemas.openxmlformats.org/officeDocument/2006/relationships/slideLayout" Target="../slideLayouts/slideLayout16.xml"/></Relationships>
</file>

<file path=ppt/slides/_rels/slide391.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notesSlide" Target="../notesSlides/notesSlide391.xml"/><Relationship Id="rId1" Type="http://schemas.openxmlformats.org/officeDocument/2006/relationships/slideLayout" Target="../slideLayouts/slideLayout16.xml"/></Relationships>
</file>

<file path=ppt/slides/_rels/slide392.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notesSlide" Target="../notesSlides/notesSlide392.xml"/><Relationship Id="rId1" Type="http://schemas.openxmlformats.org/officeDocument/2006/relationships/slideLayout" Target="../slideLayouts/slideLayout16.xml"/></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93.xml"/><Relationship Id="rId1" Type="http://schemas.openxmlformats.org/officeDocument/2006/relationships/slideLayout" Target="../slideLayouts/slideLayout16.xml"/></Relationships>
</file>

<file path=ppt/slides/_rels/slide394.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394.xml"/><Relationship Id="rId1" Type="http://schemas.openxmlformats.org/officeDocument/2006/relationships/slideLayout" Target="../slideLayouts/slideLayout16.xml"/></Relationships>
</file>

<file path=ppt/slides/_rels/slide395.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395.xml"/><Relationship Id="rId1" Type="http://schemas.openxmlformats.org/officeDocument/2006/relationships/slideLayout" Target="../slideLayouts/slideLayout16.xml"/></Relationships>
</file>

<file path=ppt/slides/_rels/slide396.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96.xml"/><Relationship Id="rId1" Type="http://schemas.openxmlformats.org/officeDocument/2006/relationships/slideLayout" Target="../slideLayouts/slideLayout16.xml"/></Relationships>
</file>

<file path=ppt/slides/_rels/slide397.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397.xml"/><Relationship Id="rId1" Type="http://schemas.openxmlformats.org/officeDocument/2006/relationships/slideLayout" Target="../slideLayouts/slideLayout16.xml"/><Relationship Id="rId4" Type="http://schemas.openxmlformats.org/officeDocument/2006/relationships/image" Target="../media/image332.png"/></Relationships>
</file>

<file path=ppt/slides/_rels/slide398.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398.xml"/><Relationship Id="rId1" Type="http://schemas.openxmlformats.org/officeDocument/2006/relationships/slideLayout" Target="../slideLayouts/slideLayout16.xml"/><Relationship Id="rId4" Type="http://schemas.openxmlformats.org/officeDocument/2006/relationships/image" Target="../media/image334.png"/></Relationships>
</file>

<file path=ppt/slides/_rels/slide399.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39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00.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400.xml"/><Relationship Id="rId1" Type="http://schemas.openxmlformats.org/officeDocument/2006/relationships/slideLayout" Target="../slideLayouts/slideLayout16.xml"/></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401.xml"/><Relationship Id="rId1" Type="http://schemas.openxmlformats.org/officeDocument/2006/relationships/slideLayout" Target="../slideLayouts/slideLayout16.xml"/></Relationships>
</file>

<file path=ppt/slides/_rels/slide402.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402.xml"/><Relationship Id="rId1" Type="http://schemas.openxmlformats.org/officeDocument/2006/relationships/slideLayout" Target="../slideLayouts/slideLayout16.xml"/><Relationship Id="rId4" Type="http://schemas.openxmlformats.org/officeDocument/2006/relationships/image" Target="../media/image328.png"/></Relationships>
</file>

<file path=ppt/slides/_rels/slide403.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403.xml"/><Relationship Id="rId1" Type="http://schemas.openxmlformats.org/officeDocument/2006/relationships/slideLayout" Target="../slideLayouts/slideLayout16.xml"/></Relationships>
</file>

<file path=ppt/slides/_rels/slide404.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404.xml"/><Relationship Id="rId1" Type="http://schemas.openxmlformats.org/officeDocument/2006/relationships/slideLayout" Target="../slideLayouts/slideLayout16.xml"/></Relationships>
</file>

<file path=ppt/slides/_rels/slide40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05.xml"/><Relationship Id="rId1" Type="http://schemas.openxmlformats.org/officeDocument/2006/relationships/slideLayout" Target="../slideLayouts/slideLayout16.xml"/></Relationships>
</file>

<file path=ppt/slides/_rels/slide406.xml.rels><?xml version="1.0" encoding="UTF-8" standalone="yes"?>
<Relationships xmlns="http://schemas.openxmlformats.org/package/2006/relationships"><Relationship Id="rId2" Type="http://schemas.openxmlformats.org/officeDocument/2006/relationships/notesSlide" Target="../notesSlides/notesSlide406.xml"/><Relationship Id="rId1" Type="http://schemas.openxmlformats.org/officeDocument/2006/relationships/slideLayout" Target="../slideLayouts/slideLayout16.xml"/></Relationships>
</file>

<file path=ppt/slides/_rels/slide407.xml.rels><?xml version="1.0" encoding="UTF-8" standalone="yes"?>
<Relationships xmlns="http://schemas.openxmlformats.org/package/2006/relationships"><Relationship Id="rId2" Type="http://schemas.openxmlformats.org/officeDocument/2006/relationships/notesSlide" Target="../notesSlides/notesSlide40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2.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9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bf04ff11e0_0_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8" name="Google Shape;98;g2bf04ff11e0_0_3"/>
          <p:cNvSpPr/>
          <p:nvPr/>
        </p:nvSpPr>
        <p:spPr>
          <a:xfrm>
            <a:off x="6742525" y="299750"/>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9" name="Google Shape;99;g2bf04ff11e0_0_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100" name="Google Shape;100;g2bf04ff11e0_0_3"/>
          <p:cNvPicPr preferRelativeResize="0"/>
          <p:nvPr/>
        </p:nvPicPr>
        <p:blipFill rotWithShape="1">
          <a:blip r:embed="rId3">
            <a:alphaModFix/>
          </a:blip>
          <a:srcRect/>
          <a:stretch/>
        </p:blipFill>
        <p:spPr>
          <a:xfrm>
            <a:off x="3161700" y="956150"/>
            <a:ext cx="2820603" cy="1046701"/>
          </a:xfrm>
          <a:prstGeom prst="rect">
            <a:avLst/>
          </a:prstGeom>
          <a:noFill/>
          <a:ln>
            <a:noFill/>
          </a:ln>
        </p:spPr>
      </p:pic>
      <p:sp>
        <p:nvSpPr>
          <p:cNvPr id="101" name="Google Shape;101;g2bf04ff11e0_0_3"/>
          <p:cNvSpPr txBox="1"/>
          <p:nvPr/>
        </p:nvSpPr>
        <p:spPr>
          <a:xfrm>
            <a:off x="389400" y="2777250"/>
            <a:ext cx="8365200" cy="1046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2800" b="1" i="0" u="none" strike="noStrike" cap="none">
                <a:solidFill>
                  <a:srgbClr val="000000"/>
                </a:solidFill>
                <a:latin typeface="Montserrat"/>
                <a:ea typeface="Montserrat"/>
                <a:cs typeface="Montserrat"/>
                <a:sym typeface="Montserrat"/>
              </a:rPr>
              <a:t>2-Day Workshop on </a:t>
            </a:r>
            <a:endParaRPr sz="2800" b="1" i="0" u="none" strike="noStrike" cap="none">
              <a:solidFill>
                <a:srgbClr val="00000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2400"/>
              <a:buFont typeface="Arial"/>
              <a:buNone/>
            </a:pPr>
            <a:r>
              <a:rPr lang="en-GB" sz="2800" b="1" i="0" u="none" strike="noStrike" cap="none">
                <a:solidFill>
                  <a:srgbClr val="000000"/>
                </a:solidFill>
                <a:latin typeface="Montserrat"/>
                <a:ea typeface="Montserrat"/>
                <a:cs typeface="Montserrat"/>
                <a:sym typeface="Montserrat"/>
              </a:rPr>
              <a:t>Front-End Development</a:t>
            </a:r>
            <a:endParaRPr sz="1600" b="0" i="0" u="none" strike="noStrike" cap="none">
              <a:solidFill>
                <a:srgbClr val="000000"/>
              </a:solidFill>
              <a:latin typeface="Montserrat"/>
              <a:ea typeface="Montserrat"/>
              <a:cs typeface="Montserrat"/>
              <a:sym typeface="Montserrat"/>
            </a:endParaRPr>
          </a:p>
        </p:txBody>
      </p:sp>
      <p:sp>
        <p:nvSpPr>
          <p:cNvPr id="102" name="Google Shape;102;g2bf04ff11e0_0_3"/>
          <p:cNvSpPr txBox="1"/>
          <p:nvPr/>
        </p:nvSpPr>
        <p:spPr>
          <a:xfrm>
            <a:off x="3072000" y="2366250"/>
            <a:ext cx="3000000" cy="4110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470"/>
              <a:buFont typeface="Arial"/>
              <a:buNone/>
            </a:pPr>
            <a:r>
              <a:rPr lang="en-GB" sz="1470" b="1" i="0" u="none" strike="noStrike" cap="none">
                <a:solidFill>
                  <a:schemeClr val="dk1"/>
                </a:solidFill>
                <a:latin typeface="Montserrat"/>
                <a:ea typeface="Montserrat"/>
                <a:cs typeface="Montserrat"/>
                <a:sym typeface="Montserrat"/>
              </a:rPr>
              <a:t>Presents</a:t>
            </a:r>
            <a:endParaRPr sz="1470" b="1"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2bf04ff11e0_0_532"/>
          <p:cNvSpPr txBox="1"/>
          <p:nvPr/>
        </p:nvSpPr>
        <p:spPr>
          <a:xfrm>
            <a:off x="449275" y="1491250"/>
            <a:ext cx="4801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Let’s Get Started!</a:t>
            </a:r>
            <a:endParaRPr sz="2000" b="0" i="0" u="none" strike="noStrike" cap="none">
              <a:solidFill>
                <a:srgbClr val="000000"/>
              </a:solidFill>
              <a:latin typeface="Montserrat"/>
              <a:ea typeface="Montserrat"/>
              <a:cs typeface="Montserrat"/>
              <a:sym typeface="Montserrat"/>
            </a:endParaRPr>
          </a:p>
        </p:txBody>
      </p:sp>
      <p:sp>
        <p:nvSpPr>
          <p:cNvPr id="154" name="Google Shape;154;g2bf04ff11e0_0_53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5" name="Google Shape;155;g2bf04ff11e0_0_53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6" name="Google Shape;156;g2bf04ff11e0_0_532"/>
          <p:cNvSpPr txBox="1"/>
          <p:nvPr/>
        </p:nvSpPr>
        <p:spPr>
          <a:xfrm>
            <a:off x="389400" y="2182825"/>
            <a:ext cx="8365200" cy="1046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800" b="1" i="0" u="none" strike="noStrike" cap="none">
                <a:solidFill>
                  <a:srgbClr val="000000"/>
                </a:solidFill>
                <a:latin typeface="Montserrat"/>
                <a:ea typeface="Montserrat"/>
                <a:cs typeface="Montserrat"/>
                <a:sym typeface="Montserrat"/>
              </a:rPr>
              <a:t>2-Day Workshop on </a:t>
            </a:r>
            <a:endParaRPr sz="28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800" b="1" i="0" u="none" strike="noStrike" cap="none">
                <a:solidFill>
                  <a:srgbClr val="000000"/>
                </a:solidFill>
                <a:latin typeface="Montserrat"/>
                <a:ea typeface="Montserrat"/>
                <a:cs typeface="Montserrat"/>
                <a:sym typeface="Montserrat"/>
              </a:rPr>
              <a:t>Front-End Development</a:t>
            </a:r>
            <a:endParaRPr sz="16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g2bf04ff201e_0_462"/>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g2bf04ff201e_0_462"/>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969" name="Google Shape;969;g2bf04ff201e_0_462"/>
          <p:cNvSpPr txBox="1">
            <a:spLocks noGrp="1"/>
          </p:cNvSpPr>
          <p:nvPr>
            <p:ph type="title"/>
          </p:nvPr>
        </p:nvSpPr>
        <p:spPr>
          <a:xfrm>
            <a:off x="607349" y="1201750"/>
            <a:ext cx="4572000" cy="24936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What are Selectors?</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Different types of Selectors</a:t>
            </a:r>
            <a:br>
              <a:rPr lang="en-GB" sz="1800" b="0">
                <a:latin typeface="Montserrat"/>
                <a:ea typeface="Montserrat"/>
                <a:cs typeface="Montserrat"/>
                <a:sym typeface="Montserrat"/>
              </a:rPr>
            </a:br>
            <a:r>
              <a:rPr lang="en-GB" sz="1800" b="0">
                <a:latin typeface="Montserrat"/>
                <a:ea typeface="Montserrat"/>
                <a:cs typeface="Montserrat"/>
                <a:sym typeface="Montserrat"/>
              </a:rPr>
              <a:t>Usage of Each Selector with Example</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CSS Combinators</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CSS Pseudo-class</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CSS Pseudo-element</a:t>
            </a:r>
            <a:endParaRPr sz="1800" b="0">
              <a:latin typeface="Montserrat"/>
              <a:ea typeface="Montserrat"/>
              <a:cs typeface="Montserrat"/>
              <a:sym typeface="Montserrat"/>
            </a:endParaRPr>
          </a:p>
        </p:txBody>
      </p:sp>
      <p:cxnSp>
        <p:nvCxnSpPr>
          <p:cNvPr id="970" name="Google Shape;970;g2bf04ff201e_0_462"/>
          <p:cNvCxnSpPr/>
          <p:nvPr/>
        </p:nvCxnSpPr>
        <p:spPr>
          <a:xfrm>
            <a:off x="449275" y="1205125"/>
            <a:ext cx="0" cy="2608200"/>
          </a:xfrm>
          <a:prstGeom prst="straightConnector1">
            <a:avLst/>
          </a:prstGeom>
          <a:noFill/>
          <a:ln w="114300" cap="flat" cmpd="sng">
            <a:solidFill>
              <a:schemeClr val="accent1"/>
            </a:solidFill>
            <a:prstDash val="solid"/>
            <a:round/>
            <a:headEnd type="none" w="sm" len="sm"/>
            <a:tailEnd type="none" w="sm" len="sm"/>
          </a:ln>
        </p:spPr>
      </p:cxnSp>
      <p:sp>
        <p:nvSpPr>
          <p:cNvPr id="971" name="Google Shape;971;g2bf04ff201e_0_46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72" name="Google Shape;972;g2bf04ff201e_0_46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g2bf04ff201e_0_469"/>
          <p:cNvSpPr txBox="1">
            <a:spLocks noGrp="1"/>
          </p:cNvSpPr>
          <p:nvPr>
            <p:ph type="title"/>
          </p:nvPr>
        </p:nvSpPr>
        <p:spPr>
          <a:xfrm>
            <a:off x="449273" y="1550763"/>
            <a:ext cx="60540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CSS Selectors are used to “find” the HTML element you want to style.</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You can select multiple HTML elements by different ways using selectors.</a:t>
            </a:r>
            <a:endParaRPr sz="1600" b="0">
              <a:latin typeface="Montserrat"/>
              <a:ea typeface="Montserrat"/>
              <a:cs typeface="Montserrat"/>
              <a:sym typeface="Montserrat"/>
            </a:endParaRPr>
          </a:p>
        </p:txBody>
      </p:sp>
      <p:sp>
        <p:nvSpPr>
          <p:cNvPr id="978" name="Google Shape;978;g2bf04ff201e_0_469"/>
          <p:cNvSpPr txBox="1">
            <a:spLocks noGrp="1"/>
          </p:cNvSpPr>
          <p:nvPr>
            <p:ph type="title"/>
          </p:nvPr>
        </p:nvSpPr>
        <p:spPr>
          <a:xfrm>
            <a:off x="449275" y="1042450"/>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What are Selectors?</a:t>
            </a:r>
            <a:endParaRPr sz="2100" b="1">
              <a:latin typeface="Montserrat"/>
              <a:ea typeface="Montserrat"/>
              <a:cs typeface="Montserrat"/>
              <a:sym typeface="Montserrat"/>
            </a:endParaRPr>
          </a:p>
        </p:txBody>
      </p:sp>
      <p:sp>
        <p:nvSpPr>
          <p:cNvPr id="979" name="Google Shape;979;g2bf04ff201e_0_46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80" name="Google Shape;980;g2bf04ff201e_0_46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g2bf04ff201e_0_474"/>
          <p:cNvSpPr txBox="1">
            <a:spLocks noGrp="1"/>
          </p:cNvSpPr>
          <p:nvPr>
            <p:ph type="title"/>
          </p:nvPr>
        </p:nvSpPr>
        <p:spPr>
          <a:xfrm>
            <a:off x="449275" y="1550775"/>
            <a:ext cx="6696000" cy="17238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Simple Selectors (Select based on name, id, class)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Combinator Selectors (Select based on specific relationship)</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Pseudo-class Selectors (Select based on certain state)</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Pseudo-element Selectors (Select and style a part of element)</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Attribute Selectors (Select based on attribute or attribute value)</a:t>
            </a:r>
            <a:endParaRPr sz="1600" b="0">
              <a:latin typeface="Montserrat"/>
              <a:ea typeface="Montserrat"/>
              <a:cs typeface="Montserrat"/>
              <a:sym typeface="Montserrat"/>
            </a:endParaRPr>
          </a:p>
        </p:txBody>
      </p:sp>
      <p:sp>
        <p:nvSpPr>
          <p:cNvPr id="986" name="Google Shape;986;g2bf04ff201e_0_474"/>
          <p:cNvSpPr txBox="1">
            <a:spLocks noGrp="1"/>
          </p:cNvSpPr>
          <p:nvPr>
            <p:ph type="title"/>
          </p:nvPr>
        </p:nvSpPr>
        <p:spPr>
          <a:xfrm>
            <a:off x="449275" y="1042450"/>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Types of Selectors</a:t>
            </a:r>
            <a:endParaRPr sz="2100" b="1">
              <a:latin typeface="Montserrat"/>
              <a:ea typeface="Montserrat"/>
              <a:cs typeface="Montserrat"/>
              <a:sym typeface="Montserrat"/>
            </a:endParaRPr>
          </a:p>
        </p:txBody>
      </p:sp>
      <p:sp>
        <p:nvSpPr>
          <p:cNvPr id="987" name="Google Shape;987;g2bf04ff201e_0_47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88" name="Google Shape;988;g2bf04ff201e_0_47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g2bf04ff201e_0_479"/>
          <p:cNvSpPr txBox="1">
            <a:spLocks noGrp="1"/>
          </p:cNvSpPr>
          <p:nvPr>
            <p:ph type="ctrTitle"/>
          </p:nvPr>
        </p:nvSpPr>
        <p:spPr>
          <a:xfrm>
            <a:off x="449266" y="1717491"/>
            <a:ext cx="2442000" cy="17085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CSS element Selector</a:t>
            </a:r>
            <a:endParaRPr/>
          </a:p>
        </p:txBody>
      </p:sp>
      <p:cxnSp>
        <p:nvCxnSpPr>
          <p:cNvPr id="994" name="Google Shape;994;g2bf04ff201e_0_479"/>
          <p:cNvCxnSpPr/>
          <p:nvPr/>
        </p:nvCxnSpPr>
        <p:spPr>
          <a:xfrm>
            <a:off x="3373536" y="1717505"/>
            <a:ext cx="0" cy="3213900"/>
          </a:xfrm>
          <a:prstGeom prst="straightConnector1">
            <a:avLst/>
          </a:prstGeom>
          <a:noFill/>
          <a:ln w="38100" cap="flat" cmpd="sng">
            <a:solidFill>
              <a:schemeClr val="accent1"/>
            </a:solidFill>
            <a:prstDash val="solid"/>
            <a:round/>
            <a:headEnd type="none" w="sm" len="sm"/>
            <a:tailEnd type="none" w="sm" len="sm"/>
          </a:ln>
        </p:spPr>
      </p:cxnSp>
      <p:sp>
        <p:nvSpPr>
          <p:cNvPr id="995" name="Google Shape;995;g2bf04ff201e_0_479"/>
          <p:cNvSpPr txBox="1"/>
          <p:nvPr/>
        </p:nvSpPr>
        <p:spPr>
          <a:xfrm>
            <a:off x="3841925" y="1717500"/>
            <a:ext cx="3517500" cy="5772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a:t>
            </a:r>
            <a:r>
              <a:rPr lang="en-GB" sz="1500" b="0" i="0" u="none" strike="noStrike" cap="none">
                <a:solidFill>
                  <a:schemeClr val="dk1"/>
                </a:solidFill>
                <a:latin typeface="Montserrat"/>
                <a:ea typeface="Montserrat"/>
                <a:cs typeface="Montserrat"/>
                <a:sym typeface="Montserrat"/>
              </a:rPr>
              <a:t>Select based on HTML element name.</a:t>
            </a:r>
            <a:endParaRPr sz="1400" b="0" i="0" u="none" strike="noStrike" cap="none">
              <a:solidFill>
                <a:srgbClr val="000000"/>
              </a:solidFill>
              <a:latin typeface="Montserrat"/>
              <a:ea typeface="Montserrat"/>
              <a:cs typeface="Montserrat"/>
              <a:sym typeface="Montserrat"/>
            </a:endParaRPr>
          </a:p>
        </p:txBody>
      </p:sp>
      <p:pic>
        <p:nvPicPr>
          <p:cNvPr id="996" name="Google Shape;996;g2bf04ff201e_0_479"/>
          <p:cNvPicPr preferRelativeResize="0"/>
          <p:nvPr/>
        </p:nvPicPr>
        <p:blipFill rotWithShape="1">
          <a:blip r:embed="rId3">
            <a:alphaModFix/>
          </a:blip>
          <a:srcRect/>
          <a:stretch/>
        </p:blipFill>
        <p:spPr>
          <a:xfrm>
            <a:off x="3838280" y="2298558"/>
            <a:ext cx="2505879" cy="1209667"/>
          </a:xfrm>
          <a:prstGeom prst="rect">
            <a:avLst/>
          </a:prstGeom>
          <a:noFill/>
          <a:ln>
            <a:noFill/>
          </a:ln>
        </p:spPr>
      </p:pic>
      <p:sp>
        <p:nvSpPr>
          <p:cNvPr id="997" name="Google Shape;997;g2bf04ff201e_0_47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98" name="Google Shape;998;g2bf04ff201e_0_47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g2bf04ff201e_0_486"/>
          <p:cNvSpPr txBox="1">
            <a:spLocks noGrp="1"/>
          </p:cNvSpPr>
          <p:nvPr>
            <p:ph type="ctrTitle"/>
          </p:nvPr>
        </p:nvSpPr>
        <p:spPr>
          <a:xfrm>
            <a:off x="449266" y="1717498"/>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CSS ID Selector</a:t>
            </a:r>
            <a:endParaRPr/>
          </a:p>
        </p:txBody>
      </p:sp>
      <p:sp>
        <p:nvSpPr>
          <p:cNvPr id="1004" name="Google Shape;1004;g2bf04ff201e_0_486"/>
          <p:cNvSpPr txBox="1"/>
          <p:nvPr/>
        </p:nvSpPr>
        <p:spPr>
          <a:xfrm>
            <a:off x="3841928" y="1717500"/>
            <a:ext cx="3072300" cy="19626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Uses the ID attribute of an HTML element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id of an element should be unique</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use # character to select an element</a:t>
            </a:r>
            <a:r>
              <a:rPr lang="en-GB" sz="1500" b="1" i="0" u="none" strike="noStrike" cap="none">
                <a:solidFill>
                  <a:schemeClr val="dk1"/>
                </a:solidFill>
                <a:latin typeface="Montserrat"/>
                <a:ea typeface="Montserrat"/>
                <a:cs typeface="Montserrat"/>
                <a:sym typeface="Montserrat"/>
              </a:rPr>
              <a:t>.</a:t>
            </a:r>
            <a:endParaRPr sz="1400" b="0" i="0" u="none" strike="noStrike" cap="none">
              <a:solidFill>
                <a:srgbClr val="000000"/>
              </a:solidFill>
              <a:latin typeface="Arial"/>
              <a:ea typeface="Arial"/>
              <a:cs typeface="Arial"/>
              <a:sym typeface="Arial"/>
            </a:endParaRPr>
          </a:p>
        </p:txBody>
      </p:sp>
      <p:pic>
        <p:nvPicPr>
          <p:cNvPr id="1005" name="Google Shape;1005;g2bf04ff201e_0_486"/>
          <p:cNvPicPr preferRelativeResize="0"/>
          <p:nvPr/>
        </p:nvPicPr>
        <p:blipFill rotWithShape="1">
          <a:blip r:embed="rId3">
            <a:alphaModFix/>
          </a:blip>
          <a:srcRect/>
          <a:stretch/>
        </p:blipFill>
        <p:spPr>
          <a:xfrm>
            <a:off x="3841930" y="3699747"/>
            <a:ext cx="2524125" cy="1257300"/>
          </a:xfrm>
          <a:prstGeom prst="rect">
            <a:avLst/>
          </a:prstGeom>
          <a:noFill/>
          <a:ln>
            <a:noFill/>
          </a:ln>
        </p:spPr>
      </p:pic>
      <p:cxnSp>
        <p:nvCxnSpPr>
          <p:cNvPr id="1006" name="Google Shape;1006;g2bf04ff201e_0_486"/>
          <p:cNvCxnSpPr/>
          <p:nvPr/>
        </p:nvCxnSpPr>
        <p:spPr>
          <a:xfrm>
            <a:off x="3373536" y="1717505"/>
            <a:ext cx="0" cy="3213900"/>
          </a:xfrm>
          <a:prstGeom prst="straightConnector1">
            <a:avLst/>
          </a:prstGeom>
          <a:noFill/>
          <a:ln w="38100" cap="flat" cmpd="sng">
            <a:solidFill>
              <a:schemeClr val="accent1"/>
            </a:solidFill>
            <a:prstDash val="solid"/>
            <a:round/>
            <a:headEnd type="none" w="sm" len="sm"/>
            <a:tailEnd type="none" w="sm" len="sm"/>
          </a:ln>
        </p:spPr>
      </p:cxnSp>
      <p:sp>
        <p:nvSpPr>
          <p:cNvPr id="1007" name="Google Shape;1007;g2bf04ff201e_0_48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08" name="Google Shape;1008;g2bf04ff201e_0_48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g2bf04ff201e_0_493"/>
          <p:cNvSpPr txBox="1">
            <a:spLocks noGrp="1"/>
          </p:cNvSpPr>
          <p:nvPr>
            <p:ph type="ctrTitle"/>
          </p:nvPr>
        </p:nvSpPr>
        <p:spPr>
          <a:xfrm>
            <a:off x="449266" y="1717498"/>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CSS Class Selector</a:t>
            </a:r>
            <a:endParaRPr/>
          </a:p>
        </p:txBody>
      </p:sp>
      <p:sp>
        <p:nvSpPr>
          <p:cNvPr id="1014" name="Google Shape;1014;g2bf04ff201e_0_493"/>
          <p:cNvSpPr txBox="1"/>
          <p:nvPr/>
        </p:nvSpPr>
        <p:spPr>
          <a:xfrm>
            <a:off x="3863849" y="1663856"/>
            <a:ext cx="3170371" cy="1384995"/>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dirty="0">
                <a:solidFill>
                  <a:schemeClr val="dk1"/>
                </a:solidFill>
                <a:latin typeface="Montserrat"/>
                <a:ea typeface="Montserrat"/>
                <a:cs typeface="Montserrat"/>
                <a:sym typeface="Montserrat"/>
              </a:rPr>
              <a:t> Select elements with a specified class attribute</a:t>
            </a:r>
            <a:endParaRPr sz="1400" b="0" i="0" u="none" strike="noStrike" cap="none" dirty="0">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dirty="0">
                <a:solidFill>
                  <a:schemeClr val="dk1"/>
                </a:solidFill>
                <a:latin typeface="Montserrat"/>
                <a:ea typeface="Montserrat"/>
                <a:cs typeface="Montserrat"/>
                <a:sym typeface="Montserrat"/>
              </a:rPr>
              <a:t> use . (period) character to select an element.</a:t>
            </a:r>
            <a:endParaRPr sz="1400" b="0" i="0" u="none" strike="noStrike" cap="none" dirty="0">
              <a:solidFill>
                <a:srgbClr val="000000"/>
              </a:solidFill>
              <a:latin typeface="Arial"/>
              <a:ea typeface="Arial"/>
              <a:cs typeface="Arial"/>
              <a:sym typeface="Arial"/>
            </a:endParaRPr>
          </a:p>
        </p:txBody>
      </p:sp>
      <p:pic>
        <p:nvPicPr>
          <p:cNvPr id="1015" name="Google Shape;1015;g2bf04ff201e_0_493"/>
          <p:cNvPicPr preferRelativeResize="0"/>
          <p:nvPr/>
        </p:nvPicPr>
        <p:blipFill rotWithShape="1">
          <a:blip r:embed="rId3">
            <a:alphaModFix/>
          </a:blip>
          <a:srcRect/>
          <a:stretch/>
        </p:blipFill>
        <p:spPr>
          <a:xfrm>
            <a:off x="3841918" y="2955453"/>
            <a:ext cx="1882164" cy="941082"/>
          </a:xfrm>
          <a:prstGeom prst="rect">
            <a:avLst/>
          </a:prstGeom>
          <a:noFill/>
          <a:ln>
            <a:noFill/>
          </a:ln>
        </p:spPr>
      </p:pic>
      <p:pic>
        <p:nvPicPr>
          <p:cNvPr id="1016" name="Google Shape;1016;g2bf04ff201e_0_493"/>
          <p:cNvPicPr preferRelativeResize="0"/>
          <p:nvPr/>
        </p:nvPicPr>
        <p:blipFill rotWithShape="1">
          <a:blip r:embed="rId4">
            <a:alphaModFix/>
          </a:blip>
          <a:srcRect/>
          <a:stretch/>
        </p:blipFill>
        <p:spPr>
          <a:xfrm>
            <a:off x="3841930" y="3939206"/>
            <a:ext cx="2034985" cy="983195"/>
          </a:xfrm>
          <a:prstGeom prst="rect">
            <a:avLst/>
          </a:prstGeom>
          <a:noFill/>
          <a:ln>
            <a:noFill/>
          </a:ln>
        </p:spPr>
      </p:pic>
      <p:cxnSp>
        <p:nvCxnSpPr>
          <p:cNvPr id="1017" name="Google Shape;1017;g2bf04ff201e_0_493"/>
          <p:cNvCxnSpPr/>
          <p:nvPr/>
        </p:nvCxnSpPr>
        <p:spPr>
          <a:xfrm>
            <a:off x="3373536" y="1717505"/>
            <a:ext cx="0" cy="3213900"/>
          </a:xfrm>
          <a:prstGeom prst="straightConnector1">
            <a:avLst/>
          </a:prstGeom>
          <a:noFill/>
          <a:ln w="38100" cap="flat" cmpd="sng">
            <a:solidFill>
              <a:schemeClr val="accent1"/>
            </a:solidFill>
            <a:prstDash val="solid"/>
            <a:round/>
            <a:headEnd type="none" w="sm" len="sm"/>
            <a:tailEnd type="none" w="sm" len="sm"/>
          </a:ln>
        </p:spPr>
      </p:cxnSp>
      <p:sp>
        <p:nvSpPr>
          <p:cNvPr id="1018" name="Google Shape;1018;g2bf04ff201e_0_49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19" name="Google Shape;1019;g2bf04ff201e_0_49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g2bf04ff201e_0_501"/>
          <p:cNvSpPr txBox="1">
            <a:spLocks noGrp="1"/>
          </p:cNvSpPr>
          <p:nvPr>
            <p:ph type="ctrTitle"/>
          </p:nvPr>
        </p:nvSpPr>
        <p:spPr>
          <a:xfrm>
            <a:off x="449266" y="1717678"/>
            <a:ext cx="2442000" cy="17085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CSS Universal Selector</a:t>
            </a:r>
            <a:endParaRPr/>
          </a:p>
        </p:txBody>
      </p:sp>
      <p:sp>
        <p:nvSpPr>
          <p:cNvPr id="1025" name="Google Shape;1025;g2bf04ff201e_0_501"/>
          <p:cNvSpPr txBox="1"/>
          <p:nvPr/>
        </p:nvSpPr>
        <p:spPr>
          <a:xfrm>
            <a:off x="3841925" y="1717675"/>
            <a:ext cx="3321000" cy="5772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Select all elements on the page</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 is the universal selector.</a:t>
            </a:r>
            <a:endParaRPr sz="1400" b="0" i="0" u="none" strike="noStrike" cap="none">
              <a:solidFill>
                <a:srgbClr val="000000"/>
              </a:solidFill>
              <a:latin typeface="Arial"/>
              <a:ea typeface="Arial"/>
              <a:cs typeface="Arial"/>
              <a:sym typeface="Arial"/>
            </a:endParaRPr>
          </a:p>
        </p:txBody>
      </p:sp>
      <p:pic>
        <p:nvPicPr>
          <p:cNvPr id="1026" name="Google Shape;1026;g2bf04ff201e_0_501"/>
          <p:cNvPicPr preferRelativeResize="0"/>
          <p:nvPr/>
        </p:nvPicPr>
        <p:blipFill rotWithShape="1">
          <a:blip r:embed="rId3">
            <a:alphaModFix/>
          </a:blip>
          <a:srcRect/>
          <a:stretch/>
        </p:blipFill>
        <p:spPr>
          <a:xfrm>
            <a:off x="3841914" y="2375656"/>
            <a:ext cx="2495550" cy="1247775"/>
          </a:xfrm>
          <a:prstGeom prst="rect">
            <a:avLst/>
          </a:prstGeom>
          <a:noFill/>
          <a:ln>
            <a:noFill/>
          </a:ln>
        </p:spPr>
      </p:pic>
      <p:cxnSp>
        <p:nvCxnSpPr>
          <p:cNvPr id="1027" name="Google Shape;1027;g2bf04ff201e_0_501"/>
          <p:cNvCxnSpPr/>
          <p:nvPr/>
        </p:nvCxnSpPr>
        <p:spPr>
          <a:xfrm>
            <a:off x="3373536" y="1717505"/>
            <a:ext cx="0" cy="3213900"/>
          </a:xfrm>
          <a:prstGeom prst="straightConnector1">
            <a:avLst/>
          </a:prstGeom>
          <a:noFill/>
          <a:ln w="38100" cap="flat" cmpd="sng">
            <a:solidFill>
              <a:schemeClr val="accent1"/>
            </a:solidFill>
            <a:prstDash val="solid"/>
            <a:round/>
            <a:headEnd type="none" w="sm" len="sm"/>
            <a:tailEnd type="none" w="sm" len="sm"/>
          </a:ln>
        </p:spPr>
      </p:cxnSp>
      <p:sp>
        <p:nvSpPr>
          <p:cNvPr id="1028" name="Google Shape;1028;g2bf04ff201e_0_50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29" name="Google Shape;1029;g2bf04ff201e_0_50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2bf04ff201e_0_508"/>
          <p:cNvSpPr txBox="1">
            <a:spLocks noGrp="1"/>
          </p:cNvSpPr>
          <p:nvPr>
            <p:ph type="ctrTitle"/>
          </p:nvPr>
        </p:nvSpPr>
        <p:spPr>
          <a:xfrm>
            <a:off x="449266" y="1717678"/>
            <a:ext cx="2442000" cy="17085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CSS Grouping Selector</a:t>
            </a:r>
            <a:endParaRPr/>
          </a:p>
        </p:txBody>
      </p:sp>
      <p:sp>
        <p:nvSpPr>
          <p:cNvPr id="1035" name="Google Shape;1035;g2bf04ff201e_0_508"/>
          <p:cNvSpPr txBox="1"/>
          <p:nvPr/>
        </p:nvSpPr>
        <p:spPr>
          <a:xfrm>
            <a:off x="3838275" y="1587047"/>
            <a:ext cx="3324600" cy="12699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dirty="0">
                <a:solidFill>
                  <a:schemeClr val="dk1"/>
                </a:solidFill>
                <a:latin typeface="Montserrat"/>
                <a:ea typeface="Montserrat"/>
                <a:cs typeface="Montserrat"/>
                <a:sym typeface="Montserrat"/>
              </a:rPr>
              <a:t> Select All elements with same style definitions</a:t>
            </a:r>
            <a:endParaRPr sz="1400" b="0" i="0" u="none" strike="noStrike" cap="none" dirty="0">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dirty="0">
                <a:solidFill>
                  <a:schemeClr val="dk1"/>
                </a:solidFill>
                <a:latin typeface="Montserrat"/>
                <a:ea typeface="Montserrat"/>
                <a:cs typeface="Montserrat"/>
                <a:sym typeface="Montserrat"/>
              </a:rPr>
              <a:t> To group selectors, separate with comma.</a:t>
            </a:r>
            <a:endParaRPr sz="1400" b="0" i="0" u="none" strike="noStrike" cap="none" dirty="0">
              <a:solidFill>
                <a:srgbClr val="000000"/>
              </a:solidFill>
              <a:latin typeface="Arial"/>
              <a:ea typeface="Arial"/>
              <a:cs typeface="Arial"/>
              <a:sym typeface="Arial"/>
            </a:endParaRPr>
          </a:p>
        </p:txBody>
      </p:sp>
      <p:pic>
        <p:nvPicPr>
          <p:cNvPr id="1036" name="Google Shape;1036;g2bf04ff201e_0_508"/>
          <p:cNvPicPr preferRelativeResize="0"/>
          <p:nvPr/>
        </p:nvPicPr>
        <p:blipFill rotWithShape="1">
          <a:blip r:embed="rId3">
            <a:alphaModFix/>
          </a:blip>
          <a:srcRect/>
          <a:stretch/>
        </p:blipFill>
        <p:spPr>
          <a:xfrm>
            <a:off x="3838280" y="2962081"/>
            <a:ext cx="2466975" cy="1276350"/>
          </a:xfrm>
          <a:prstGeom prst="rect">
            <a:avLst/>
          </a:prstGeom>
          <a:noFill/>
          <a:ln>
            <a:noFill/>
          </a:ln>
        </p:spPr>
      </p:pic>
      <p:cxnSp>
        <p:nvCxnSpPr>
          <p:cNvPr id="1037" name="Google Shape;1037;g2bf04ff201e_0_508"/>
          <p:cNvCxnSpPr/>
          <p:nvPr/>
        </p:nvCxnSpPr>
        <p:spPr>
          <a:xfrm>
            <a:off x="3373536" y="1717505"/>
            <a:ext cx="0" cy="3213900"/>
          </a:xfrm>
          <a:prstGeom prst="straightConnector1">
            <a:avLst/>
          </a:prstGeom>
          <a:noFill/>
          <a:ln w="38100" cap="flat" cmpd="sng">
            <a:solidFill>
              <a:schemeClr val="accent1"/>
            </a:solidFill>
            <a:prstDash val="solid"/>
            <a:round/>
            <a:headEnd type="none" w="sm" len="sm"/>
            <a:tailEnd type="none" w="sm" len="sm"/>
          </a:ln>
        </p:spPr>
      </p:cxnSp>
      <p:sp>
        <p:nvSpPr>
          <p:cNvPr id="1038" name="Google Shape;1038;g2bf04ff201e_0_50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39" name="Google Shape;1039;g2bf04ff201e_0_50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2bf04ff201e_0_515"/>
          <p:cNvSpPr txBox="1">
            <a:spLocks noGrp="1"/>
          </p:cNvSpPr>
          <p:nvPr>
            <p:ph type="title"/>
          </p:nvPr>
        </p:nvSpPr>
        <p:spPr>
          <a:xfrm>
            <a:off x="449275" y="1550775"/>
            <a:ext cx="6713400" cy="17238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 combination is something that explains the relationship between the selectors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 CSS selector can contain more than one simple selector. We can include a combinator between them.</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4 different Combinators  in CSS -&gt; </a:t>
            </a:r>
            <a:endParaRPr sz="1600" b="0">
              <a:latin typeface="Montserrat"/>
              <a:ea typeface="Montserrat"/>
              <a:cs typeface="Montserrat"/>
              <a:sym typeface="Montserrat"/>
            </a:endParaRPr>
          </a:p>
        </p:txBody>
      </p:sp>
      <p:sp>
        <p:nvSpPr>
          <p:cNvPr id="1045" name="Google Shape;1045;g2bf04ff201e_0_515"/>
          <p:cNvSpPr txBox="1">
            <a:spLocks noGrp="1"/>
          </p:cNvSpPr>
          <p:nvPr>
            <p:ph type="title"/>
          </p:nvPr>
        </p:nvSpPr>
        <p:spPr>
          <a:xfrm>
            <a:off x="449275" y="1042450"/>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CSS Combinators</a:t>
            </a:r>
            <a:endParaRPr sz="2100" b="1">
              <a:latin typeface="Montserrat"/>
              <a:ea typeface="Montserrat"/>
              <a:cs typeface="Montserrat"/>
              <a:sym typeface="Montserrat"/>
            </a:endParaRPr>
          </a:p>
        </p:txBody>
      </p:sp>
      <p:sp>
        <p:nvSpPr>
          <p:cNvPr id="1046" name="Google Shape;1046;g2bf04ff201e_0_515"/>
          <p:cNvSpPr txBox="1"/>
          <p:nvPr/>
        </p:nvSpPr>
        <p:spPr>
          <a:xfrm>
            <a:off x="449275" y="3432200"/>
            <a:ext cx="6661200" cy="1354500"/>
          </a:xfrm>
          <a:prstGeom prst="rect">
            <a:avLst/>
          </a:prstGeom>
          <a:noFill/>
          <a:ln>
            <a:noFill/>
          </a:ln>
        </p:spPr>
        <p:txBody>
          <a:bodyPr spcFirstLastPara="1" wrap="square" lIns="0" tIns="0" rIns="0" bIns="0" anchor="t" anchorCtr="0">
            <a:spAutoFit/>
          </a:bodyPr>
          <a:lstStyle/>
          <a:p>
            <a:pPr marL="292100" marR="0" lvl="0" indent="-292100" algn="l" rtl="0">
              <a:lnSpc>
                <a:spcPct val="150000"/>
              </a:lnSpc>
              <a:spcBef>
                <a:spcPts val="0"/>
              </a:spcBef>
              <a:spcAft>
                <a:spcPts val="0"/>
              </a:spcAft>
              <a:buClr>
                <a:schemeClr val="dk1"/>
              </a:buClr>
              <a:buSzPts val="1600"/>
              <a:buFont typeface="Noto Sans Symbols"/>
              <a:buChar char="▪"/>
            </a:pPr>
            <a:r>
              <a:rPr lang="en-GB" sz="1600" b="0" i="0" u="none" strike="noStrike" cap="none">
                <a:solidFill>
                  <a:schemeClr val="dk1"/>
                </a:solidFill>
                <a:latin typeface="Montserrat"/>
                <a:ea typeface="Montserrat"/>
                <a:cs typeface="Montserrat"/>
                <a:sym typeface="Montserrat"/>
              </a:rPr>
              <a:t>Descendant selector (space)</a:t>
            </a:r>
            <a:endParaRPr sz="1400" b="0" i="0" u="none" strike="noStrike" cap="none">
              <a:solidFill>
                <a:srgbClr val="000000"/>
              </a:solidFill>
              <a:latin typeface="Arial"/>
              <a:ea typeface="Arial"/>
              <a:cs typeface="Arial"/>
              <a:sym typeface="Arial"/>
            </a:endParaRPr>
          </a:p>
          <a:p>
            <a:pPr marL="292100" marR="0" lvl="0" indent="-292100" algn="l" rtl="0">
              <a:lnSpc>
                <a:spcPct val="150000"/>
              </a:lnSpc>
              <a:spcBef>
                <a:spcPts val="0"/>
              </a:spcBef>
              <a:spcAft>
                <a:spcPts val="0"/>
              </a:spcAft>
              <a:buClr>
                <a:schemeClr val="dk1"/>
              </a:buClr>
              <a:buSzPts val="1600"/>
              <a:buFont typeface="Noto Sans Symbols"/>
              <a:buChar char="▪"/>
            </a:pPr>
            <a:r>
              <a:rPr lang="en-GB" sz="1600" b="0" i="0" u="none" strike="noStrike" cap="none">
                <a:solidFill>
                  <a:schemeClr val="dk1"/>
                </a:solidFill>
                <a:latin typeface="Montserrat"/>
                <a:ea typeface="Montserrat"/>
                <a:cs typeface="Montserrat"/>
                <a:sym typeface="Montserrat"/>
              </a:rPr>
              <a:t>Child selector (&gt;)</a:t>
            </a:r>
            <a:endParaRPr sz="1400" b="0" i="0" u="none" strike="noStrike" cap="none">
              <a:solidFill>
                <a:srgbClr val="000000"/>
              </a:solidFill>
              <a:latin typeface="Arial"/>
              <a:ea typeface="Arial"/>
              <a:cs typeface="Arial"/>
              <a:sym typeface="Arial"/>
            </a:endParaRPr>
          </a:p>
          <a:p>
            <a:pPr marL="292100" marR="0" lvl="0" indent="-292100" algn="l" rtl="0">
              <a:lnSpc>
                <a:spcPct val="150000"/>
              </a:lnSpc>
              <a:spcBef>
                <a:spcPts val="0"/>
              </a:spcBef>
              <a:spcAft>
                <a:spcPts val="0"/>
              </a:spcAft>
              <a:buClr>
                <a:schemeClr val="dk1"/>
              </a:buClr>
              <a:buSzPts val="1600"/>
              <a:buFont typeface="Noto Sans Symbols"/>
              <a:buChar char="▪"/>
            </a:pPr>
            <a:r>
              <a:rPr lang="en-GB" sz="1600" b="0" i="0" u="none" strike="noStrike" cap="none">
                <a:solidFill>
                  <a:schemeClr val="dk1"/>
                </a:solidFill>
                <a:latin typeface="Montserrat"/>
                <a:ea typeface="Montserrat"/>
                <a:cs typeface="Montserrat"/>
                <a:sym typeface="Montserrat"/>
              </a:rPr>
              <a:t>Adjacent sibling selector (+)</a:t>
            </a:r>
            <a:endParaRPr sz="1400" b="0" i="0" u="none" strike="noStrike" cap="none">
              <a:solidFill>
                <a:srgbClr val="000000"/>
              </a:solidFill>
              <a:latin typeface="Arial"/>
              <a:ea typeface="Arial"/>
              <a:cs typeface="Arial"/>
              <a:sym typeface="Arial"/>
            </a:endParaRPr>
          </a:p>
          <a:p>
            <a:pPr marL="292100" marR="0" lvl="0" indent="-292100" algn="l" rtl="0">
              <a:lnSpc>
                <a:spcPct val="150000"/>
              </a:lnSpc>
              <a:spcBef>
                <a:spcPts val="0"/>
              </a:spcBef>
              <a:spcAft>
                <a:spcPts val="0"/>
              </a:spcAft>
              <a:buClr>
                <a:schemeClr val="dk1"/>
              </a:buClr>
              <a:buSzPts val="1600"/>
              <a:buFont typeface="Noto Sans Symbols"/>
              <a:buChar char="▪"/>
            </a:pPr>
            <a:r>
              <a:rPr lang="en-GB" sz="1600" b="0" i="0" u="none" strike="noStrike" cap="none">
                <a:solidFill>
                  <a:schemeClr val="dk1"/>
                </a:solidFill>
                <a:latin typeface="Montserrat"/>
                <a:ea typeface="Montserrat"/>
                <a:cs typeface="Montserrat"/>
                <a:sym typeface="Montserrat"/>
              </a:rPr>
              <a:t>General sibling selector (~)</a:t>
            </a:r>
            <a:endParaRPr sz="1400" b="0" i="0" u="none" strike="noStrike" cap="none">
              <a:solidFill>
                <a:srgbClr val="000000"/>
              </a:solidFill>
              <a:latin typeface="Arial"/>
              <a:ea typeface="Arial"/>
              <a:cs typeface="Arial"/>
              <a:sym typeface="Arial"/>
            </a:endParaRPr>
          </a:p>
        </p:txBody>
      </p:sp>
      <p:sp>
        <p:nvSpPr>
          <p:cNvPr id="1047" name="Google Shape;1047;g2bf04ff201e_0_51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48" name="Google Shape;1048;g2bf04ff201e_0_51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g2bf04ff201e_0_521"/>
          <p:cNvSpPr txBox="1">
            <a:spLocks noGrp="1"/>
          </p:cNvSpPr>
          <p:nvPr>
            <p:ph type="title"/>
          </p:nvPr>
        </p:nvSpPr>
        <p:spPr>
          <a:xfrm>
            <a:off x="449273" y="1717488"/>
            <a:ext cx="6054000" cy="6156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Pseudo-class is defined as special state of an element.</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For instance, It can be used to:</a:t>
            </a:r>
            <a:endParaRPr sz="1600" b="0">
              <a:latin typeface="Montserrat"/>
              <a:ea typeface="Montserrat"/>
              <a:cs typeface="Montserrat"/>
              <a:sym typeface="Montserrat"/>
            </a:endParaRPr>
          </a:p>
        </p:txBody>
      </p:sp>
      <p:sp>
        <p:nvSpPr>
          <p:cNvPr id="1054" name="Google Shape;1054;g2bf04ff201e_0_521"/>
          <p:cNvSpPr txBox="1">
            <a:spLocks noGrp="1"/>
          </p:cNvSpPr>
          <p:nvPr>
            <p:ph type="title"/>
          </p:nvPr>
        </p:nvSpPr>
        <p:spPr>
          <a:xfrm>
            <a:off x="449275" y="1042450"/>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CSS Pseudo-class</a:t>
            </a:r>
            <a:endParaRPr sz="2100" b="1">
              <a:latin typeface="Montserrat"/>
              <a:ea typeface="Montserrat"/>
              <a:cs typeface="Montserrat"/>
              <a:sym typeface="Montserrat"/>
            </a:endParaRPr>
          </a:p>
        </p:txBody>
      </p:sp>
      <p:sp>
        <p:nvSpPr>
          <p:cNvPr id="1055" name="Google Shape;1055;g2bf04ff201e_0_521"/>
          <p:cNvSpPr txBox="1"/>
          <p:nvPr/>
        </p:nvSpPr>
        <p:spPr>
          <a:xfrm>
            <a:off x="445541" y="2409014"/>
            <a:ext cx="6737400" cy="985200"/>
          </a:xfrm>
          <a:prstGeom prst="rect">
            <a:avLst/>
          </a:prstGeom>
          <a:noFill/>
          <a:ln>
            <a:noFill/>
          </a:ln>
        </p:spPr>
        <p:txBody>
          <a:bodyPr spcFirstLastPara="1" wrap="square" lIns="0" tIns="0" rIns="0" bIns="0" anchor="t" anchorCtr="0">
            <a:spAutoFit/>
          </a:bodyPr>
          <a:lstStyle/>
          <a:p>
            <a:pPr marL="292100" marR="0" lvl="0" indent="-292100" algn="l" rtl="0">
              <a:lnSpc>
                <a:spcPct val="150000"/>
              </a:lnSpc>
              <a:spcBef>
                <a:spcPts val="0"/>
              </a:spcBef>
              <a:spcAft>
                <a:spcPts val="0"/>
              </a:spcAft>
              <a:buClr>
                <a:schemeClr val="dk1"/>
              </a:buClr>
              <a:buSzPts val="1600"/>
              <a:buFont typeface="Noto Sans Symbols"/>
              <a:buChar char="▪"/>
            </a:pPr>
            <a:r>
              <a:rPr lang="en-GB" sz="1600" b="0" i="0" u="none" strike="noStrike" cap="none">
                <a:solidFill>
                  <a:schemeClr val="dk1"/>
                </a:solidFill>
                <a:latin typeface="Montserrat"/>
                <a:ea typeface="Montserrat"/>
                <a:cs typeface="Montserrat"/>
                <a:sym typeface="Montserrat"/>
              </a:rPr>
              <a:t>Style an element when a user mouses over it</a:t>
            </a:r>
            <a:endParaRPr sz="1400" b="0" i="0" u="none" strike="noStrike" cap="none">
              <a:solidFill>
                <a:srgbClr val="000000"/>
              </a:solidFill>
              <a:latin typeface="Arial"/>
              <a:ea typeface="Arial"/>
              <a:cs typeface="Arial"/>
              <a:sym typeface="Arial"/>
            </a:endParaRPr>
          </a:p>
          <a:p>
            <a:pPr marL="292100" marR="0" lvl="0" indent="-292100" algn="l" rtl="0">
              <a:lnSpc>
                <a:spcPct val="150000"/>
              </a:lnSpc>
              <a:spcBef>
                <a:spcPts val="0"/>
              </a:spcBef>
              <a:spcAft>
                <a:spcPts val="0"/>
              </a:spcAft>
              <a:buClr>
                <a:schemeClr val="dk1"/>
              </a:buClr>
              <a:buSzPts val="1600"/>
              <a:buFont typeface="Noto Sans Symbols"/>
              <a:buChar char="▪"/>
            </a:pPr>
            <a:r>
              <a:rPr lang="en-GB" sz="1600" b="0" i="0" u="none" strike="noStrike" cap="none">
                <a:solidFill>
                  <a:schemeClr val="dk1"/>
                </a:solidFill>
                <a:latin typeface="Montserrat"/>
                <a:ea typeface="Montserrat"/>
                <a:cs typeface="Montserrat"/>
                <a:sym typeface="Montserrat"/>
              </a:rPr>
              <a:t>Style visited and unvisited links differently</a:t>
            </a:r>
            <a:endParaRPr sz="1400" b="0" i="0" u="none" strike="noStrike" cap="none">
              <a:solidFill>
                <a:srgbClr val="000000"/>
              </a:solidFill>
              <a:latin typeface="Arial"/>
              <a:ea typeface="Arial"/>
              <a:cs typeface="Arial"/>
              <a:sym typeface="Arial"/>
            </a:endParaRPr>
          </a:p>
          <a:p>
            <a:pPr marL="292100" marR="0" lvl="0" indent="-292100" algn="l" rtl="0">
              <a:lnSpc>
                <a:spcPct val="150000"/>
              </a:lnSpc>
              <a:spcBef>
                <a:spcPts val="0"/>
              </a:spcBef>
              <a:spcAft>
                <a:spcPts val="0"/>
              </a:spcAft>
              <a:buClr>
                <a:schemeClr val="dk1"/>
              </a:buClr>
              <a:buSzPts val="1600"/>
              <a:buFont typeface="Noto Sans Symbols"/>
              <a:buChar char="▪"/>
            </a:pPr>
            <a:r>
              <a:rPr lang="en-GB" sz="1600" b="0" i="0" u="none" strike="noStrike" cap="none">
                <a:solidFill>
                  <a:schemeClr val="dk1"/>
                </a:solidFill>
                <a:latin typeface="Montserrat"/>
                <a:ea typeface="Montserrat"/>
                <a:cs typeface="Montserrat"/>
                <a:sym typeface="Montserrat"/>
              </a:rPr>
              <a:t>Style an element when it gets focus</a:t>
            </a:r>
            <a:endParaRPr sz="1400" b="0" i="0" u="none" strike="noStrike" cap="none">
              <a:solidFill>
                <a:srgbClr val="000000"/>
              </a:solidFill>
              <a:latin typeface="Arial"/>
              <a:ea typeface="Arial"/>
              <a:cs typeface="Arial"/>
              <a:sym typeface="Arial"/>
            </a:endParaRPr>
          </a:p>
        </p:txBody>
      </p:sp>
      <p:pic>
        <p:nvPicPr>
          <p:cNvPr id="1056" name="Google Shape;1056;g2bf04ff201e_0_521"/>
          <p:cNvPicPr preferRelativeResize="0"/>
          <p:nvPr/>
        </p:nvPicPr>
        <p:blipFill rotWithShape="1">
          <a:blip r:embed="rId3">
            <a:alphaModFix/>
          </a:blip>
          <a:srcRect/>
          <a:stretch/>
        </p:blipFill>
        <p:spPr>
          <a:xfrm>
            <a:off x="445558" y="3425999"/>
            <a:ext cx="2905125" cy="962025"/>
          </a:xfrm>
          <a:prstGeom prst="rect">
            <a:avLst/>
          </a:prstGeom>
          <a:noFill/>
          <a:ln>
            <a:noFill/>
          </a:ln>
        </p:spPr>
      </p:pic>
      <p:sp>
        <p:nvSpPr>
          <p:cNvPr id="1057" name="Google Shape;1057;g2bf04ff201e_0_52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58" name="Google Shape;1058;g2bf04ff201e_0_52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4"/>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4"/>
          <p:cNvSpPr txBox="1">
            <a:spLocks noGrp="1"/>
          </p:cNvSpPr>
          <p:nvPr>
            <p:ph type="title"/>
          </p:nvPr>
        </p:nvSpPr>
        <p:spPr>
          <a:xfrm>
            <a:off x="1908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2-Day Plan</a:t>
            </a:r>
            <a:endParaRPr sz="2970" b="1">
              <a:latin typeface="Montserrat"/>
              <a:ea typeface="Montserrat"/>
              <a:cs typeface="Montserrat"/>
              <a:sym typeface="Montserrat"/>
            </a:endParaRPr>
          </a:p>
        </p:txBody>
      </p:sp>
      <p:sp>
        <p:nvSpPr>
          <p:cNvPr id="163" name="Google Shape;163;p4"/>
          <p:cNvSpPr txBox="1">
            <a:spLocks noGrp="1"/>
          </p:cNvSpPr>
          <p:nvPr>
            <p:ph type="title"/>
          </p:nvPr>
        </p:nvSpPr>
        <p:spPr>
          <a:xfrm>
            <a:off x="627775" y="2183750"/>
            <a:ext cx="2506500" cy="708300"/>
          </a:xfrm>
          <a:prstGeom prst="rect">
            <a:avLst/>
          </a:prstGeom>
          <a:noFill/>
          <a:ln>
            <a:noFill/>
          </a:ln>
        </p:spPr>
        <p:txBody>
          <a:bodyPr spcFirstLastPara="1" wrap="square" lIns="0" tIns="0" rIns="0" bIns="0" anchor="t" anchorCtr="0">
            <a:spAutoFit/>
          </a:bodyPr>
          <a:lstStyle/>
          <a:p>
            <a:pPr marL="0" lvl="0" indent="0" algn="ctr" rtl="0">
              <a:lnSpc>
                <a:spcPct val="160000"/>
              </a:lnSpc>
              <a:spcBef>
                <a:spcPts val="0"/>
              </a:spcBef>
              <a:spcAft>
                <a:spcPts val="0"/>
              </a:spcAft>
              <a:buSzPts val="2300"/>
              <a:buNone/>
            </a:pPr>
            <a:r>
              <a:rPr lang="en-GB" sz="1770">
                <a:latin typeface="Montserrat"/>
                <a:ea typeface="Montserrat"/>
                <a:cs typeface="Montserrat"/>
                <a:sym typeface="Montserrat"/>
              </a:rPr>
              <a:t>Workshop Plan Link:</a:t>
            </a:r>
            <a:endParaRPr sz="1770">
              <a:latin typeface="Montserrat"/>
              <a:ea typeface="Montserrat"/>
              <a:cs typeface="Montserrat"/>
              <a:sym typeface="Montserrat"/>
            </a:endParaRPr>
          </a:p>
          <a:p>
            <a:pPr marL="0" lvl="0" indent="0" algn="ctr" rtl="0">
              <a:lnSpc>
                <a:spcPct val="160000"/>
              </a:lnSpc>
              <a:spcBef>
                <a:spcPts val="0"/>
              </a:spcBef>
              <a:spcAft>
                <a:spcPts val="0"/>
              </a:spcAft>
              <a:buSzPts val="2300"/>
              <a:buNone/>
            </a:pPr>
            <a:r>
              <a:rPr lang="en-GB" sz="1770" u="sng">
                <a:solidFill>
                  <a:schemeClr val="hlink"/>
                </a:solidFill>
                <a:latin typeface="Montserrat"/>
                <a:ea typeface="Montserrat"/>
                <a:cs typeface="Montserrat"/>
                <a:sym typeface="Montserrat"/>
                <a:hlinkClick r:id="rId3"/>
              </a:rPr>
              <a:t>Click Here</a:t>
            </a:r>
            <a:endParaRPr sz="1770">
              <a:latin typeface="Montserrat"/>
              <a:ea typeface="Montserrat"/>
              <a:cs typeface="Montserrat"/>
              <a:sym typeface="Montserrat"/>
            </a:endParaRPr>
          </a:p>
        </p:txBody>
      </p:sp>
      <p:cxnSp>
        <p:nvCxnSpPr>
          <p:cNvPr id="164" name="Google Shape;164;p4"/>
          <p:cNvCxnSpPr/>
          <p:nvPr/>
        </p:nvCxnSpPr>
        <p:spPr>
          <a:xfrm>
            <a:off x="449275" y="1845138"/>
            <a:ext cx="6900" cy="1258800"/>
          </a:xfrm>
          <a:prstGeom prst="straightConnector1">
            <a:avLst/>
          </a:prstGeom>
          <a:noFill/>
          <a:ln w="114300" cap="flat" cmpd="sng">
            <a:solidFill>
              <a:schemeClr val="accent1"/>
            </a:solidFill>
            <a:prstDash val="solid"/>
            <a:round/>
            <a:headEnd type="none" w="sm" len="sm"/>
            <a:tailEnd type="none" w="sm" len="sm"/>
          </a:ln>
        </p:spPr>
      </p:cxnSp>
      <p:sp>
        <p:nvSpPr>
          <p:cNvPr id="165" name="Google Shape;165;p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6" name="Google Shape;166;p4"/>
          <p:cNvSpPr/>
          <p:nvPr/>
        </p:nvSpPr>
        <p:spPr>
          <a:xfrm>
            <a:off x="6546675" y="2930125"/>
            <a:ext cx="23439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g2bf04ff201e_0_528"/>
          <p:cNvSpPr txBox="1">
            <a:spLocks noGrp="1"/>
          </p:cNvSpPr>
          <p:nvPr>
            <p:ph type="ctrTitle"/>
          </p:nvPr>
        </p:nvSpPr>
        <p:spPr>
          <a:xfrm>
            <a:off x="449283" y="1717504"/>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Pseudo classes</a:t>
            </a:r>
            <a:endParaRPr/>
          </a:p>
        </p:txBody>
      </p:sp>
      <p:sp>
        <p:nvSpPr>
          <p:cNvPr id="1064" name="Google Shape;1064;g2bf04ff201e_0_528"/>
          <p:cNvSpPr txBox="1"/>
          <p:nvPr/>
        </p:nvSpPr>
        <p:spPr>
          <a:xfrm>
            <a:off x="3846676" y="1717500"/>
            <a:ext cx="3316200" cy="23088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Anchor Pseudo classes</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Pseudo classes with HTML classes</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hover div</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:first-child </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:lang</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:focus</a:t>
            </a:r>
            <a:endParaRPr sz="1400" b="0" i="0" u="none" strike="noStrike" cap="none">
              <a:solidFill>
                <a:srgbClr val="000000"/>
              </a:solidFill>
              <a:latin typeface="Arial"/>
              <a:ea typeface="Arial"/>
              <a:cs typeface="Arial"/>
              <a:sym typeface="Arial"/>
            </a:endParaRPr>
          </a:p>
        </p:txBody>
      </p:sp>
      <p:cxnSp>
        <p:nvCxnSpPr>
          <p:cNvPr id="1065" name="Google Shape;1065;g2bf04ff201e_0_528"/>
          <p:cNvCxnSpPr/>
          <p:nvPr/>
        </p:nvCxnSpPr>
        <p:spPr>
          <a:xfrm>
            <a:off x="3373536" y="1717505"/>
            <a:ext cx="0" cy="3213900"/>
          </a:xfrm>
          <a:prstGeom prst="straightConnector1">
            <a:avLst/>
          </a:prstGeom>
          <a:noFill/>
          <a:ln w="38100" cap="flat" cmpd="sng">
            <a:solidFill>
              <a:schemeClr val="accent1"/>
            </a:solidFill>
            <a:prstDash val="solid"/>
            <a:round/>
            <a:headEnd type="none" w="sm" len="sm"/>
            <a:tailEnd type="none" w="sm" len="sm"/>
          </a:ln>
        </p:spPr>
      </p:cxnSp>
      <p:sp>
        <p:nvSpPr>
          <p:cNvPr id="1066" name="Google Shape;1066;g2bf04ff201e_0_52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67" name="Google Shape;1067;g2bf04ff201e_0_52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71"/>
        <p:cNvGrpSpPr/>
        <p:nvPr/>
      </p:nvGrpSpPr>
      <p:grpSpPr>
        <a:xfrm>
          <a:off x="0" y="0"/>
          <a:ext cx="0" cy="0"/>
          <a:chOff x="0" y="0"/>
          <a:chExt cx="0" cy="0"/>
        </a:xfrm>
      </p:grpSpPr>
      <p:sp>
        <p:nvSpPr>
          <p:cNvPr id="1072" name="Google Shape;1072;g2bf04ff201e_0_534"/>
          <p:cNvSpPr txBox="1">
            <a:spLocks noGrp="1"/>
          </p:cNvSpPr>
          <p:nvPr>
            <p:ph type="title"/>
          </p:nvPr>
        </p:nvSpPr>
        <p:spPr>
          <a:xfrm>
            <a:off x="449275" y="1550775"/>
            <a:ext cx="6448200" cy="6156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Pseudo-element is used to style specified parts of an element</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For instance, It can be used to:</a:t>
            </a:r>
            <a:endParaRPr sz="1600" b="0">
              <a:latin typeface="Montserrat"/>
              <a:ea typeface="Montserrat"/>
              <a:cs typeface="Montserrat"/>
              <a:sym typeface="Montserrat"/>
            </a:endParaRPr>
          </a:p>
        </p:txBody>
      </p:sp>
      <p:sp>
        <p:nvSpPr>
          <p:cNvPr id="1073" name="Google Shape;1073;g2bf04ff201e_0_534"/>
          <p:cNvSpPr txBox="1">
            <a:spLocks noGrp="1"/>
          </p:cNvSpPr>
          <p:nvPr>
            <p:ph type="title"/>
          </p:nvPr>
        </p:nvSpPr>
        <p:spPr>
          <a:xfrm>
            <a:off x="449275" y="1042450"/>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CSS Pseudo-element</a:t>
            </a:r>
            <a:endParaRPr sz="2100" b="1">
              <a:latin typeface="Montserrat"/>
              <a:ea typeface="Montserrat"/>
              <a:cs typeface="Montserrat"/>
              <a:sym typeface="Montserrat"/>
            </a:endParaRPr>
          </a:p>
        </p:txBody>
      </p:sp>
      <p:sp>
        <p:nvSpPr>
          <p:cNvPr id="1074" name="Google Shape;1074;g2bf04ff201e_0_534"/>
          <p:cNvSpPr txBox="1"/>
          <p:nvPr/>
        </p:nvSpPr>
        <p:spPr>
          <a:xfrm>
            <a:off x="449277" y="2209340"/>
            <a:ext cx="6737400" cy="615600"/>
          </a:xfrm>
          <a:prstGeom prst="rect">
            <a:avLst/>
          </a:prstGeom>
          <a:noFill/>
          <a:ln>
            <a:noFill/>
          </a:ln>
        </p:spPr>
        <p:txBody>
          <a:bodyPr spcFirstLastPara="1" wrap="square" lIns="0" tIns="0" rIns="0" bIns="0" anchor="t" anchorCtr="0">
            <a:spAutoFit/>
          </a:bodyPr>
          <a:lstStyle/>
          <a:p>
            <a:pPr marL="292100" marR="0" lvl="0" indent="-292100" algn="l" rtl="0">
              <a:lnSpc>
                <a:spcPct val="150000"/>
              </a:lnSpc>
              <a:spcBef>
                <a:spcPts val="0"/>
              </a:spcBef>
              <a:spcAft>
                <a:spcPts val="0"/>
              </a:spcAft>
              <a:buClr>
                <a:schemeClr val="dk1"/>
              </a:buClr>
              <a:buSzPts val="1600"/>
              <a:buFont typeface="Noto Sans Symbols"/>
              <a:buChar char="▪"/>
            </a:pPr>
            <a:r>
              <a:rPr lang="en-GB" sz="1600" b="0" i="0" u="none" strike="noStrike" cap="none">
                <a:solidFill>
                  <a:schemeClr val="dk1"/>
                </a:solidFill>
                <a:latin typeface="Montserrat"/>
                <a:ea typeface="Montserrat"/>
                <a:cs typeface="Montserrat"/>
                <a:sym typeface="Montserrat"/>
              </a:rPr>
              <a:t>Style first letter, or line, of an element.</a:t>
            </a:r>
            <a:endParaRPr sz="1400" b="0" i="0" u="none" strike="noStrike" cap="none">
              <a:solidFill>
                <a:srgbClr val="000000"/>
              </a:solidFill>
              <a:latin typeface="Arial"/>
              <a:ea typeface="Arial"/>
              <a:cs typeface="Arial"/>
              <a:sym typeface="Arial"/>
            </a:endParaRPr>
          </a:p>
          <a:p>
            <a:pPr marL="292100" marR="0" lvl="0" indent="-292100" algn="l" rtl="0">
              <a:lnSpc>
                <a:spcPct val="150000"/>
              </a:lnSpc>
              <a:spcBef>
                <a:spcPts val="0"/>
              </a:spcBef>
              <a:spcAft>
                <a:spcPts val="0"/>
              </a:spcAft>
              <a:buClr>
                <a:schemeClr val="dk1"/>
              </a:buClr>
              <a:buSzPts val="1600"/>
              <a:buFont typeface="Noto Sans Symbols"/>
              <a:buChar char="▪"/>
            </a:pPr>
            <a:r>
              <a:rPr lang="en-GB" sz="1600" b="0" i="0" u="none" strike="noStrike" cap="none">
                <a:solidFill>
                  <a:schemeClr val="dk1"/>
                </a:solidFill>
                <a:latin typeface="Montserrat"/>
                <a:ea typeface="Montserrat"/>
                <a:cs typeface="Montserrat"/>
                <a:sym typeface="Montserrat"/>
              </a:rPr>
              <a:t>Insert content before, or after, the content of an element.</a:t>
            </a:r>
            <a:endParaRPr sz="1400" b="0" i="0" u="none" strike="noStrike" cap="none">
              <a:solidFill>
                <a:srgbClr val="000000"/>
              </a:solidFill>
              <a:latin typeface="Arial"/>
              <a:ea typeface="Arial"/>
              <a:cs typeface="Arial"/>
              <a:sym typeface="Arial"/>
            </a:endParaRPr>
          </a:p>
        </p:txBody>
      </p:sp>
      <p:pic>
        <p:nvPicPr>
          <p:cNvPr id="1075" name="Google Shape;1075;g2bf04ff201e_0_534"/>
          <p:cNvPicPr preferRelativeResize="0"/>
          <p:nvPr/>
        </p:nvPicPr>
        <p:blipFill rotWithShape="1">
          <a:blip r:embed="rId3">
            <a:alphaModFix/>
          </a:blip>
          <a:srcRect/>
          <a:stretch/>
        </p:blipFill>
        <p:spPr>
          <a:xfrm>
            <a:off x="449282" y="2867925"/>
            <a:ext cx="3295650" cy="971550"/>
          </a:xfrm>
          <a:prstGeom prst="rect">
            <a:avLst/>
          </a:prstGeom>
          <a:noFill/>
          <a:ln>
            <a:noFill/>
          </a:ln>
        </p:spPr>
      </p:pic>
      <p:sp>
        <p:nvSpPr>
          <p:cNvPr id="1076" name="Google Shape;1076;g2bf04ff201e_0_53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77" name="Google Shape;1077;g2bf04ff201e_0_53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g2bf04ff201e_0_541"/>
          <p:cNvSpPr txBox="1">
            <a:spLocks noGrp="1"/>
          </p:cNvSpPr>
          <p:nvPr>
            <p:ph type="ctrTitle"/>
          </p:nvPr>
        </p:nvSpPr>
        <p:spPr>
          <a:xfrm>
            <a:off x="449283" y="1717502"/>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Pseudo Elements</a:t>
            </a:r>
            <a:endParaRPr/>
          </a:p>
        </p:txBody>
      </p:sp>
      <p:sp>
        <p:nvSpPr>
          <p:cNvPr id="1083" name="Google Shape;1083;g2bf04ff201e_0_541"/>
          <p:cNvSpPr txBox="1"/>
          <p:nvPr/>
        </p:nvSpPr>
        <p:spPr>
          <a:xfrm>
            <a:off x="3841924" y="1717500"/>
            <a:ext cx="3321000" cy="30015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::first-line</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::first-letter</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Pseudo elements with HTML classes</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Multiple Pseudo elements </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::before</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::after </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::marker</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::selection</a:t>
            </a:r>
            <a:endParaRPr sz="1400" b="0" i="0" u="none" strike="noStrike" cap="none">
              <a:solidFill>
                <a:srgbClr val="000000"/>
              </a:solidFill>
              <a:latin typeface="Arial"/>
              <a:ea typeface="Arial"/>
              <a:cs typeface="Arial"/>
              <a:sym typeface="Arial"/>
            </a:endParaRPr>
          </a:p>
        </p:txBody>
      </p:sp>
      <p:cxnSp>
        <p:nvCxnSpPr>
          <p:cNvPr id="1084" name="Google Shape;1084;g2bf04ff201e_0_541"/>
          <p:cNvCxnSpPr/>
          <p:nvPr/>
        </p:nvCxnSpPr>
        <p:spPr>
          <a:xfrm>
            <a:off x="3373536" y="1717505"/>
            <a:ext cx="0" cy="3213900"/>
          </a:xfrm>
          <a:prstGeom prst="straightConnector1">
            <a:avLst/>
          </a:prstGeom>
          <a:noFill/>
          <a:ln w="38100" cap="flat" cmpd="sng">
            <a:solidFill>
              <a:schemeClr val="accent1"/>
            </a:solidFill>
            <a:prstDash val="solid"/>
            <a:round/>
            <a:headEnd type="none" w="sm" len="sm"/>
            <a:tailEnd type="none" w="sm" len="sm"/>
          </a:ln>
        </p:spPr>
      </p:cxnSp>
      <p:sp>
        <p:nvSpPr>
          <p:cNvPr id="1085" name="Google Shape;1085;g2bf04ff201e_0_54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86" name="Google Shape;1086;g2bf04ff201e_0_54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g2bf04ff201e_0_547"/>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g2bf04ff201e_0_547"/>
          <p:cNvSpPr txBox="1">
            <a:spLocks noGrp="1"/>
          </p:cNvSpPr>
          <p:nvPr>
            <p:ph type="title"/>
          </p:nvPr>
        </p:nvSpPr>
        <p:spPr>
          <a:xfrm>
            <a:off x="373375" y="408979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1093" name="Google Shape;1093;g2bf04ff201e_0_547"/>
          <p:cNvSpPr txBox="1">
            <a:spLocks noGrp="1"/>
          </p:cNvSpPr>
          <p:nvPr>
            <p:ph type="title"/>
          </p:nvPr>
        </p:nvSpPr>
        <p:spPr>
          <a:xfrm>
            <a:off x="629999" y="1198375"/>
            <a:ext cx="4524300" cy="24936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What are Selectors?</a:t>
            </a:r>
            <a:br>
              <a:rPr lang="en-GB" sz="1800" b="0">
                <a:latin typeface="Montserrat"/>
                <a:ea typeface="Montserrat"/>
                <a:cs typeface="Montserrat"/>
                <a:sym typeface="Montserrat"/>
              </a:rPr>
            </a:br>
            <a:r>
              <a:rPr lang="en-GB" sz="1800" b="0">
                <a:latin typeface="Montserrat"/>
                <a:ea typeface="Montserrat"/>
                <a:cs typeface="Montserrat"/>
                <a:sym typeface="Montserrat"/>
              </a:rPr>
              <a:t>Different types of Selectors</a:t>
            </a:r>
            <a:br>
              <a:rPr lang="en-GB" sz="1800" b="0">
                <a:latin typeface="Montserrat"/>
                <a:ea typeface="Montserrat"/>
                <a:cs typeface="Montserrat"/>
                <a:sym typeface="Montserrat"/>
              </a:rPr>
            </a:br>
            <a:r>
              <a:rPr lang="en-GB" sz="1800" b="0">
                <a:latin typeface="Montserrat"/>
                <a:ea typeface="Montserrat"/>
                <a:cs typeface="Montserrat"/>
                <a:sym typeface="Montserrat"/>
              </a:rPr>
              <a:t>Usage of Each Selector with Example</a:t>
            </a:r>
            <a:br>
              <a:rPr lang="en-GB" sz="1800" b="0">
                <a:latin typeface="Montserrat"/>
                <a:ea typeface="Montserrat"/>
                <a:cs typeface="Montserrat"/>
                <a:sym typeface="Montserrat"/>
              </a:rPr>
            </a:br>
            <a:r>
              <a:rPr lang="en-GB" sz="1800" b="0">
                <a:latin typeface="Montserrat"/>
                <a:ea typeface="Montserrat"/>
                <a:cs typeface="Montserrat"/>
                <a:sym typeface="Montserrat"/>
              </a:rPr>
              <a:t>CSS Combinators</a:t>
            </a:r>
            <a:br>
              <a:rPr lang="en-GB" sz="1800" b="0">
                <a:latin typeface="Montserrat"/>
                <a:ea typeface="Montserrat"/>
                <a:cs typeface="Montserrat"/>
                <a:sym typeface="Montserrat"/>
              </a:rPr>
            </a:br>
            <a:r>
              <a:rPr lang="en-GB" sz="1800" b="0">
                <a:latin typeface="Montserrat"/>
                <a:ea typeface="Montserrat"/>
                <a:cs typeface="Montserrat"/>
                <a:sym typeface="Montserrat"/>
              </a:rPr>
              <a:t>CSS Pseudo-class</a:t>
            </a:r>
            <a:br>
              <a:rPr lang="en-GB" sz="1800" b="0">
                <a:latin typeface="Montserrat"/>
                <a:ea typeface="Montserrat"/>
                <a:cs typeface="Montserrat"/>
                <a:sym typeface="Montserrat"/>
              </a:rPr>
            </a:br>
            <a:r>
              <a:rPr lang="en-GB" sz="1800" b="0">
                <a:latin typeface="Montserrat"/>
                <a:ea typeface="Montserrat"/>
                <a:cs typeface="Montserrat"/>
                <a:sym typeface="Montserrat"/>
              </a:rPr>
              <a:t>CSS Pseudo-element</a:t>
            </a:r>
            <a:endParaRPr/>
          </a:p>
        </p:txBody>
      </p:sp>
      <p:cxnSp>
        <p:nvCxnSpPr>
          <p:cNvPr id="1094" name="Google Shape;1094;g2bf04ff201e_0_547"/>
          <p:cNvCxnSpPr/>
          <p:nvPr/>
        </p:nvCxnSpPr>
        <p:spPr>
          <a:xfrm>
            <a:off x="449275" y="1201750"/>
            <a:ext cx="0" cy="2608200"/>
          </a:xfrm>
          <a:prstGeom prst="straightConnector1">
            <a:avLst/>
          </a:prstGeom>
          <a:noFill/>
          <a:ln w="114300" cap="flat" cmpd="sng">
            <a:solidFill>
              <a:schemeClr val="accent1"/>
            </a:solidFill>
            <a:prstDash val="solid"/>
            <a:round/>
            <a:headEnd type="none" w="sm" len="sm"/>
            <a:tailEnd type="none" w="sm" len="sm"/>
          </a:ln>
        </p:spPr>
      </p:cxnSp>
      <p:sp>
        <p:nvSpPr>
          <p:cNvPr id="1095" name="Google Shape;1095;g2bf04ff201e_0_54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096" name="Google Shape;1096;g2bf04ff201e_0_54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2bf94e6429c_4_19"/>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https://forms.gle/nKTa4QLVtrNR6BnY8</a:t>
            </a:r>
            <a:endParaRPr sz="2000" b="0" i="0" u="none" strike="noStrike" cap="none">
              <a:solidFill>
                <a:srgbClr val="000000"/>
              </a:solidFill>
              <a:latin typeface="Montserrat"/>
              <a:ea typeface="Montserrat"/>
              <a:cs typeface="Montserrat"/>
              <a:sym typeface="Montserrat"/>
            </a:endParaRPr>
          </a:p>
        </p:txBody>
      </p:sp>
      <p:sp>
        <p:nvSpPr>
          <p:cNvPr id="1102" name="Google Shape;1102;g2bf94e6429c_4_1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03" name="Google Shape;1103;g2bf94e6429c_4_1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04" name="Google Shape;1104;g2bf94e6429c_4_1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05" name="Google Shape;1105;g2bf94e6429c_4_1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g2bf04ff201e_0_554"/>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1111" name="Google Shape;1111;g2bf04ff201e_0_55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12" name="Google Shape;1112;g2bf04ff201e_0_55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116"/>
        <p:cNvGrpSpPr/>
        <p:nvPr/>
      </p:nvGrpSpPr>
      <p:grpSpPr>
        <a:xfrm>
          <a:off x="0" y="0"/>
          <a:ext cx="0" cy="0"/>
          <a:chOff x="0" y="0"/>
          <a:chExt cx="0" cy="0"/>
        </a:xfrm>
      </p:grpSpPr>
      <p:sp>
        <p:nvSpPr>
          <p:cNvPr id="1117" name="Google Shape;1117;g2bf04ff201e_0_593"/>
          <p:cNvSpPr txBox="1"/>
          <p:nvPr/>
        </p:nvSpPr>
        <p:spPr>
          <a:xfrm>
            <a:off x="449275" y="1491250"/>
            <a:ext cx="34755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CSS Positioning &amp; Typography - I</a:t>
            </a:r>
            <a:endParaRPr sz="2000" b="0" i="0" u="none" strike="noStrike" cap="none">
              <a:solidFill>
                <a:srgbClr val="000000"/>
              </a:solidFill>
              <a:latin typeface="Montserrat"/>
              <a:ea typeface="Montserrat"/>
              <a:cs typeface="Montserrat"/>
              <a:sym typeface="Montserrat"/>
            </a:endParaRPr>
          </a:p>
        </p:txBody>
      </p:sp>
      <p:sp>
        <p:nvSpPr>
          <p:cNvPr id="1118" name="Google Shape;1118;g2bf04ff201e_0_59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19" name="Google Shape;1119;g2bf04ff201e_0_59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g2bf04ff201e_0_598"/>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g2bf04ff201e_0_598"/>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1126" name="Google Shape;1126;g2bf04ff201e_0_598"/>
          <p:cNvSpPr txBox="1">
            <a:spLocks noGrp="1"/>
          </p:cNvSpPr>
          <p:nvPr>
            <p:ph type="title"/>
          </p:nvPr>
        </p:nvSpPr>
        <p:spPr>
          <a:xfrm>
            <a:off x="745598" y="1201750"/>
            <a:ext cx="62424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CSS Units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Absolute Lengths</a:t>
            </a:r>
            <a:br>
              <a:rPr lang="en-GB" sz="1770" b="0">
                <a:latin typeface="Montserrat"/>
                <a:ea typeface="Montserrat"/>
                <a:cs typeface="Montserrat"/>
                <a:sym typeface="Montserrat"/>
              </a:rPr>
            </a:br>
            <a:r>
              <a:rPr lang="en-GB" sz="1770" b="0">
                <a:latin typeface="Montserrat"/>
                <a:ea typeface="Montserrat"/>
                <a:cs typeface="Montserrat"/>
                <a:sym typeface="Montserrat"/>
              </a:rPr>
              <a:t>Relative Lengths</a:t>
            </a:r>
            <a:br>
              <a:rPr lang="en-GB" sz="1770" b="0">
                <a:latin typeface="Montserrat"/>
                <a:ea typeface="Montserrat"/>
                <a:cs typeface="Montserrat"/>
                <a:sym typeface="Montserrat"/>
              </a:rPr>
            </a:br>
            <a:r>
              <a:rPr lang="en-GB" sz="1770" b="0">
                <a:latin typeface="Montserrat"/>
                <a:ea typeface="Montserrat"/>
                <a:cs typeface="Montserrat"/>
                <a:sym typeface="Montserrat"/>
              </a:rPr>
              <a:t>Important Tips for CSS Units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Styling Text with CSS -Word-wrap and overflow-wrap</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Boxes Position in View Port</a:t>
            </a:r>
            <a:endParaRPr sz="1770" b="0">
              <a:latin typeface="Montserrat"/>
              <a:ea typeface="Montserrat"/>
              <a:cs typeface="Montserrat"/>
              <a:sym typeface="Montserrat"/>
            </a:endParaRPr>
          </a:p>
        </p:txBody>
      </p:sp>
      <p:cxnSp>
        <p:nvCxnSpPr>
          <p:cNvPr id="1127" name="Google Shape;1127;g2bf04ff201e_0_598"/>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1128" name="Google Shape;1128;g2bf04ff201e_0_59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29" name="Google Shape;1129;g2bf04ff201e_0_59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g2bf04ff201e_0_605"/>
          <p:cNvSpPr txBox="1">
            <a:spLocks noGrp="1"/>
          </p:cNvSpPr>
          <p:nvPr>
            <p:ph type="title"/>
          </p:nvPr>
        </p:nvSpPr>
        <p:spPr>
          <a:xfrm>
            <a:off x="407913" y="1661250"/>
            <a:ext cx="6737400" cy="1691700"/>
          </a:xfrm>
          <a:prstGeom prst="rect">
            <a:avLst/>
          </a:prstGeom>
          <a:noFill/>
          <a:ln>
            <a:noFill/>
          </a:ln>
        </p:spPr>
        <p:txBody>
          <a:bodyPr spcFirstLastPara="1" wrap="square" lIns="0" tIns="0" rIns="0" bIns="0" anchor="t" anchorCtr="0">
            <a:spAutoFit/>
          </a:bodyPr>
          <a:lstStyle/>
          <a:p>
            <a:pPr marL="86399" lvl="0" indent="-99695" algn="just"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CSS has several different units for expressing a length.</a:t>
            </a:r>
            <a:endParaRPr sz="1570" b="0">
              <a:latin typeface="Montserrat"/>
              <a:ea typeface="Montserrat"/>
              <a:cs typeface="Montserrat"/>
              <a:sym typeface="Montserrat"/>
            </a:endParaRPr>
          </a:p>
          <a:p>
            <a:pPr marL="86399" lvl="0" indent="-99695" algn="just"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Many CSS properties take length values, such as width, margin, padding, font-size etc.</a:t>
            </a:r>
            <a:endParaRPr sz="1570" b="0">
              <a:latin typeface="Montserrat"/>
              <a:ea typeface="Montserrat"/>
              <a:cs typeface="Montserrat"/>
              <a:sym typeface="Montserrat"/>
            </a:endParaRPr>
          </a:p>
          <a:p>
            <a:pPr marL="86399" lvl="0" indent="-99695" algn="just"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Length is a number followed by length unit such as 10px, 2em.</a:t>
            </a:r>
            <a:endParaRPr sz="1570" b="0">
              <a:latin typeface="Montserrat"/>
              <a:ea typeface="Montserrat"/>
              <a:cs typeface="Montserrat"/>
              <a:sym typeface="Montserrat"/>
            </a:endParaRPr>
          </a:p>
          <a:p>
            <a:pPr marL="86399" lvl="0" indent="-99695" algn="just"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 white space cannot appear between the number and the unit.</a:t>
            </a:r>
            <a:endParaRPr sz="1570" b="0">
              <a:latin typeface="Montserrat"/>
              <a:ea typeface="Montserrat"/>
              <a:cs typeface="Montserrat"/>
              <a:sym typeface="Montserrat"/>
            </a:endParaRPr>
          </a:p>
        </p:txBody>
      </p:sp>
      <p:sp>
        <p:nvSpPr>
          <p:cNvPr id="1135" name="Google Shape;1135;g2bf04ff201e_0_605"/>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CSS Units</a:t>
            </a:r>
            <a:endParaRPr sz="2070" b="1">
              <a:latin typeface="Montserrat"/>
              <a:ea typeface="Montserrat"/>
              <a:cs typeface="Montserrat"/>
              <a:sym typeface="Montserrat"/>
            </a:endParaRPr>
          </a:p>
        </p:txBody>
      </p:sp>
      <p:sp>
        <p:nvSpPr>
          <p:cNvPr id="1136" name="Google Shape;1136;g2bf04ff201e_0_605"/>
          <p:cNvSpPr txBox="1"/>
          <p:nvPr/>
        </p:nvSpPr>
        <p:spPr>
          <a:xfrm>
            <a:off x="407913" y="3473285"/>
            <a:ext cx="6737400" cy="6042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If the value is 0, the unit can be omitted.</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For some CSS properties, negative lengths are allowed.</a:t>
            </a:r>
            <a:endParaRPr sz="1400" b="0" i="0" u="none" strike="noStrike" cap="none">
              <a:solidFill>
                <a:srgbClr val="000000"/>
              </a:solidFill>
              <a:latin typeface="Arial"/>
              <a:ea typeface="Arial"/>
              <a:cs typeface="Arial"/>
              <a:sym typeface="Arial"/>
            </a:endParaRPr>
          </a:p>
        </p:txBody>
      </p:sp>
      <p:sp>
        <p:nvSpPr>
          <p:cNvPr id="1137" name="Google Shape;1137;g2bf04ff201e_0_6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38" name="Google Shape;1138;g2bf04ff201e_0_6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g2bf04ff201e_0_611"/>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CSS Units</a:t>
            </a:r>
            <a:endParaRPr sz="2070" b="1">
              <a:latin typeface="Montserrat"/>
              <a:ea typeface="Montserrat"/>
              <a:cs typeface="Montserrat"/>
              <a:sym typeface="Montserrat"/>
            </a:endParaRPr>
          </a:p>
        </p:txBody>
      </p:sp>
      <p:pic>
        <p:nvPicPr>
          <p:cNvPr id="1144" name="Google Shape;1144;g2bf04ff201e_0_611"/>
          <p:cNvPicPr preferRelativeResize="0"/>
          <p:nvPr/>
        </p:nvPicPr>
        <p:blipFill rotWithShape="1">
          <a:blip r:embed="rId3">
            <a:alphaModFix/>
          </a:blip>
          <a:srcRect/>
          <a:stretch/>
        </p:blipFill>
        <p:spPr>
          <a:xfrm>
            <a:off x="1579557" y="2810312"/>
            <a:ext cx="3067593" cy="1551963"/>
          </a:xfrm>
          <a:prstGeom prst="rect">
            <a:avLst/>
          </a:prstGeom>
          <a:noFill/>
          <a:ln>
            <a:noFill/>
          </a:ln>
        </p:spPr>
      </p:pic>
      <p:sp>
        <p:nvSpPr>
          <p:cNvPr id="1145" name="Google Shape;1145;g2bf04ff201e_0_611"/>
          <p:cNvSpPr txBox="1"/>
          <p:nvPr/>
        </p:nvSpPr>
        <p:spPr>
          <a:xfrm>
            <a:off x="510749" y="1485094"/>
            <a:ext cx="67374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Here, we have specified the font size of heading 1 as 60px where px is length unit and 60 is length value.</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Similarly, we did for Paragraph tag with line height</a:t>
            </a:r>
            <a:endParaRPr sz="1400" b="0" i="0" u="none" strike="noStrike" cap="none">
              <a:solidFill>
                <a:srgbClr val="000000"/>
              </a:solidFill>
              <a:latin typeface="Arial"/>
              <a:ea typeface="Arial"/>
              <a:cs typeface="Arial"/>
              <a:sym typeface="Arial"/>
            </a:endParaRPr>
          </a:p>
        </p:txBody>
      </p:sp>
      <p:sp>
        <p:nvSpPr>
          <p:cNvPr id="1146" name="Google Shape;1146;g2bf04ff201e_0_61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47" name="Google Shape;1147;g2bf04ff201e_0_61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
          <p:cNvSpPr txBox="1"/>
          <p:nvPr/>
        </p:nvSpPr>
        <p:spPr>
          <a:xfrm>
            <a:off x="449275" y="1491250"/>
            <a:ext cx="38187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Introduction to Full Stack Development</a:t>
            </a:r>
            <a:endParaRPr sz="2000" b="0" i="0" u="none" strike="noStrike" cap="none">
              <a:solidFill>
                <a:srgbClr val="000000"/>
              </a:solidFill>
              <a:latin typeface="Montserrat"/>
              <a:ea typeface="Montserrat"/>
              <a:cs typeface="Montserrat"/>
              <a:sym typeface="Montserrat"/>
            </a:endParaRPr>
          </a:p>
        </p:txBody>
      </p:sp>
      <p:sp>
        <p:nvSpPr>
          <p:cNvPr id="172" name="Google Shape;172;p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3" name="Google Shape;173;p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sp>
        <p:nvSpPr>
          <p:cNvPr id="1152" name="Google Shape;1152;g2bf04ff201e_0_617"/>
          <p:cNvSpPr txBox="1">
            <a:spLocks noGrp="1"/>
          </p:cNvSpPr>
          <p:nvPr>
            <p:ph type="title"/>
          </p:nvPr>
        </p:nvSpPr>
        <p:spPr>
          <a:xfrm>
            <a:off x="407913" y="1661250"/>
            <a:ext cx="6737400" cy="2779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absolute lengths units are fixed, and a length expressed in any of these will appear as exactly that size.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They are not recommended for use on screen.</a:t>
            </a:r>
            <a:endParaRPr sz="1570" b="0">
              <a:latin typeface="Montserrat"/>
              <a:ea typeface="Montserrat"/>
              <a:cs typeface="Montserrat"/>
              <a:sym typeface="Montserrat"/>
            </a:endParaRPr>
          </a:p>
          <a:p>
            <a:pPr marL="86399" lvl="0" indent="-99695" algn="just"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However, they can be used if output medium is known, such as for print layout.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Few Examples are: </a:t>
            </a:r>
            <a:br>
              <a:rPr lang="en-GB" sz="1570" b="0">
                <a:latin typeface="Montserrat"/>
                <a:ea typeface="Montserrat"/>
                <a:cs typeface="Montserrat"/>
                <a:sym typeface="Montserrat"/>
              </a:rPr>
            </a:br>
            <a:r>
              <a:rPr lang="en-GB" sz="1570" b="0">
                <a:latin typeface="Montserrat"/>
                <a:ea typeface="Montserrat"/>
                <a:cs typeface="Montserrat"/>
                <a:sym typeface="Montserrat"/>
              </a:rPr>
              <a:t>cm (centimeters), mm(millimeters), px(pixels), in(inches), </a:t>
            </a:r>
            <a:br>
              <a:rPr lang="en-GB" sz="1570" b="0">
                <a:latin typeface="Montserrat"/>
                <a:ea typeface="Montserrat"/>
                <a:cs typeface="Montserrat"/>
                <a:sym typeface="Montserrat"/>
              </a:rPr>
            </a:br>
            <a:r>
              <a:rPr lang="en-GB" sz="1570" b="0">
                <a:latin typeface="Montserrat"/>
                <a:ea typeface="Montserrat"/>
                <a:cs typeface="Montserrat"/>
                <a:sym typeface="Montserrat"/>
              </a:rPr>
              <a:t>pt (points)</a:t>
            </a:r>
            <a:endParaRPr sz="1570" b="0">
              <a:latin typeface="Montserrat"/>
              <a:ea typeface="Montserrat"/>
              <a:cs typeface="Montserrat"/>
              <a:sym typeface="Montserrat"/>
            </a:endParaRPr>
          </a:p>
        </p:txBody>
      </p:sp>
      <p:sp>
        <p:nvSpPr>
          <p:cNvPr id="1153" name="Google Shape;1153;g2bf04ff201e_0_617"/>
          <p:cNvSpPr txBox="1">
            <a:spLocks noGrp="1"/>
          </p:cNvSpPr>
          <p:nvPr>
            <p:ph type="title"/>
          </p:nvPr>
        </p:nvSpPr>
        <p:spPr>
          <a:xfrm>
            <a:off x="495300" y="1042450"/>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Absolute Lengths</a:t>
            </a:r>
            <a:endParaRPr sz="2070" b="1">
              <a:latin typeface="Montserrat"/>
              <a:ea typeface="Montserrat"/>
              <a:cs typeface="Montserrat"/>
              <a:sym typeface="Montserrat"/>
            </a:endParaRPr>
          </a:p>
        </p:txBody>
      </p:sp>
      <p:sp>
        <p:nvSpPr>
          <p:cNvPr id="1154" name="Google Shape;1154;g2bf04ff201e_0_61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55" name="Google Shape;1155;g2bf04ff201e_0_61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g2bf04ff201e_0_622"/>
          <p:cNvSpPr txBox="1">
            <a:spLocks noGrp="1"/>
          </p:cNvSpPr>
          <p:nvPr>
            <p:ph type="title"/>
          </p:nvPr>
        </p:nvSpPr>
        <p:spPr>
          <a:xfrm>
            <a:off x="407913" y="1661250"/>
            <a:ext cx="6737400" cy="2779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Relative length units specify a length relative to another length property.</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These units scale better between different rendering mediums.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Few Examples are: </a:t>
            </a:r>
            <a:br>
              <a:rPr lang="en-GB" sz="1570" b="0">
                <a:latin typeface="Montserrat"/>
                <a:ea typeface="Montserrat"/>
                <a:cs typeface="Montserrat"/>
                <a:sym typeface="Montserrat"/>
              </a:rPr>
            </a:br>
            <a:r>
              <a:rPr lang="en-GB" sz="1570" b="0">
                <a:latin typeface="Montserrat"/>
                <a:ea typeface="Montserrat"/>
                <a:cs typeface="Montserrat"/>
                <a:sym typeface="Montserrat"/>
              </a:rPr>
              <a:t>em – Relative to font-size of the element</a:t>
            </a:r>
            <a:br>
              <a:rPr lang="en-GB" sz="1570" b="0">
                <a:latin typeface="Montserrat"/>
                <a:ea typeface="Montserrat"/>
                <a:cs typeface="Montserrat"/>
                <a:sym typeface="Montserrat"/>
              </a:rPr>
            </a:br>
            <a:r>
              <a:rPr lang="en-GB" sz="1570" b="0">
                <a:latin typeface="Montserrat"/>
                <a:ea typeface="Montserrat"/>
                <a:cs typeface="Montserrat"/>
                <a:sym typeface="Montserrat"/>
              </a:rPr>
              <a:t>rem – Relative to font-size of root element</a:t>
            </a:r>
            <a:br>
              <a:rPr lang="en-GB" sz="1570" b="0">
                <a:latin typeface="Montserrat"/>
                <a:ea typeface="Montserrat"/>
                <a:cs typeface="Montserrat"/>
                <a:sym typeface="Montserrat"/>
              </a:rPr>
            </a:br>
            <a:r>
              <a:rPr lang="en-GB" sz="1570" b="0">
                <a:latin typeface="Montserrat"/>
                <a:ea typeface="Montserrat"/>
                <a:cs typeface="Montserrat"/>
                <a:sym typeface="Montserrat"/>
              </a:rPr>
              <a:t>vh/vw – Relative to 1% of height/width of the viewport</a:t>
            </a:r>
            <a:br>
              <a:rPr lang="en-GB" sz="1570" b="0">
                <a:latin typeface="Montserrat"/>
                <a:ea typeface="Montserrat"/>
                <a:cs typeface="Montserrat"/>
                <a:sym typeface="Montserrat"/>
              </a:rPr>
            </a:br>
            <a:r>
              <a:rPr lang="en-GB" sz="1570" b="0">
                <a:latin typeface="Montserrat"/>
                <a:ea typeface="Montserrat"/>
                <a:cs typeface="Montserrat"/>
                <a:sym typeface="Montserrat"/>
              </a:rPr>
              <a:t>% - Relative to parent element</a:t>
            </a:r>
            <a:endParaRPr sz="1570" b="0">
              <a:latin typeface="Montserrat"/>
              <a:ea typeface="Montserrat"/>
              <a:cs typeface="Montserrat"/>
              <a:sym typeface="Montserrat"/>
            </a:endParaRPr>
          </a:p>
        </p:txBody>
      </p:sp>
      <p:sp>
        <p:nvSpPr>
          <p:cNvPr id="1161" name="Google Shape;1161;g2bf04ff201e_0_622"/>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Relative Lengths</a:t>
            </a:r>
            <a:endParaRPr sz="2070" b="1">
              <a:latin typeface="Montserrat"/>
              <a:ea typeface="Montserrat"/>
              <a:cs typeface="Montserrat"/>
              <a:sym typeface="Montserrat"/>
            </a:endParaRPr>
          </a:p>
        </p:txBody>
      </p:sp>
      <p:sp>
        <p:nvSpPr>
          <p:cNvPr id="1162" name="Google Shape;1162;g2bf04ff201e_0_62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63" name="Google Shape;1163;g2bf04ff201e_0_62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g2bf04ff201e_0_627"/>
          <p:cNvSpPr txBox="1">
            <a:spLocks noGrp="1"/>
          </p:cNvSpPr>
          <p:nvPr>
            <p:ph type="ctrTitle"/>
          </p:nvPr>
        </p:nvSpPr>
        <p:spPr>
          <a:xfrm>
            <a:off x="731316" y="1881591"/>
            <a:ext cx="2442000" cy="17085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Important Tips for CSS Units</a:t>
            </a:r>
            <a:endParaRPr/>
          </a:p>
        </p:txBody>
      </p:sp>
      <p:cxnSp>
        <p:nvCxnSpPr>
          <p:cNvPr id="1169" name="Google Shape;1169;g2bf04ff201e_0_627"/>
          <p:cNvCxnSpPr/>
          <p:nvPr/>
        </p:nvCxnSpPr>
        <p:spPr>
          <a:xfrm>
            <a:off x="3617773" y="1314805"/>
            <a:ext cx="28200" cy="3254400"/>
          </a:xfrm>
          <a:prstGeom prst="straightConnector1">
            <a:avLst/>
          </a:prstGeom>
          <a:noFill/>
          <a:ln w="9525" cap="flat" cmpd="sng">
            <a:solidFill>
              <a:schemeClr val="accent1"/>
            </a:solidFill>
            <a:prstDash val="solid"/>
            <a:round/>
            <a:headEnd type="none" w="sm" len="sm"/>
            <a:tailEnd type="none" w="sm" len="sm"/>
          </a:ln>
        </p:spPr>
      </p:cxnSp>
      <p:sp>
        <p:nvSpPr>
          <p:cNvPr id="1170" name="Google Shape;1170;g2bf04ff201e_0_627"/>
          <p:cNvSpPr txBox="1"/>
          <p:nvPr/>
        </p:nvSpPr>
        <p:spPr>
          <a:xfrm>
            <a:off x="3813759" y="1495284"/>
            <a:ext cx="3171300" cy="29307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Pixels(px) are relative to viewing device.</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em and rem units are practical in creating perfectly scalable layout.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Viewport = Browser size. If the viewport is 50cm wide, then 1vw = 0.5 cm.</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470"/>
              <a:buFont typeface="Montserrat"/>
              <a:buNone/>
            </a:pPr>
            <a:endParaRPr sz="1400" b="0" i="0" u="none" strike="noStrike" cap="none">
              <a:solidFill>
                <a:srgbClr val="000000"/>
              </a:solidFill>
              <a:latin typeface="Arial"/>
              <a:ea typeface="Arial"/>
              <a:cs typeface="Arial"/>
              <a:sym typeface="Arial"/>
            </a:endParaRPr>
          </a:p>
        </p:txBody>
      </p:sp>
      <p:sp>
        <p:nvSpPr>
          <p:cNvPr id="1171" name="Google Shape;1171;g2bf04ff201e_0_62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72" name="Google Shape;1172;g2bf04ff201e_0_62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76"/>
        <p:cNvGrpSpPr/>
        <p:nvPr/>
      </p:nvGrpSpPr>
      <p:grpSpPr>
        <a:xfrm>
          <a:off x="0" y="0"/>
          <a:ext cx="0" cy="0"/>
          <a:chOff x="0" y="0"/>
          <a:chExt cx="0" cy="0"/>
        </a:xfrm>
      </p:grpSpPr>
      <p:sp>
        <p:nvSpPr>
          <p:cNvPr id="1177" name="Google Shape;1177;g2bf04ff201e_0_633"/>
          <p:cNvSpPr txBox="1">
            <a:spLocks noGrp="1"/>
          </p:cNvSpPr>
          <p:nvPr>
            <p:ph type="title"/>
          </p:nvPr>
        </p:nvSpPr>
        <p:spPr>
          <a:xfrm>
            <a:off x="373018" y="1446759"/>
            <a:ext cx="67374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There are lot of CSS properties which can be used to style text values includes font-size, text-color, overflow-wrap, word-wrap etc.</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We can use common and all at once for styling different Props.</a:t>
            </a:r>
            <a:endParaRPr sz="1570" b="0">
              <a:latin typeface="Montserrat"/>
              <a:ea typeface="Montserrat"/>
              <a:cs typeface="Montserrat"/>
              <a:sym typeface="Montserrat"/>
            </a:endParaRPr>
          </a:p>
        </p:txBody>
      </p:sp>
      <p:sp>
        <p:nvSpPr>
          <p:cNvPr id="1178" name="Google Shape;1178;g2bf04ff201e_0_633"/>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Styling Texts with CSS</a:t>
            </a:r>
            <a:endParaRPr sz="2070" b="1">
              <a:latin typeface="Montserrat"/>
              <a:ea typeface="Montserrat"/>
              <a:cs typeface="Montserrat"/>
              <a:sym typeface="Montserrat"/>
            </a:endParaRPr>
          </a:p>
        </p:txBody>
      </p:sp>
      <p:pic>
        <p:nvPicPr>
          <p:cNvPr id="1179" name="Google Shape;1179;g2bf04ff201e_0_633"/>
          <p:cNvPicPr preferRelativeResize="0"/>
          <p:nvPr/>
        </p:nvPicPr>
        <p:blipFill rotWithShape="1">
          <a:blip r:embed="rId3">
            <a:alphaModFix/>
          </a:blip>
          <a:srcRect/>
          <a:stretch/>
        </p:blipFill>
        <p:spPr>
          <a:xfrm>
            <a:off x="472650" y="2853819"/>
            <a:ext cx="2202221" cy="666313"/>
          </a:xfrm>
          <a:prstGeom prst="rect">
            <a:avLst/>
          </a:prstGeom>
          <a:noFill/>
          <a:ln>
            <a:noFill/>
          </a:ln>
        </p:spPr>
      </p:pic>
      <p:pic>
        <p:nvPicPr>
          <p:cNvPr id="1180" name="Google Shape;1180;g2bf04ff201e_0_633"/>
          <p:cNvPicPr preferRelativeResize="0"/>
          <p:nvPr/>
        </p:nvPicPr>
        <p:blipFill rotWithShape="1">
          <a:blip r:embed="rId4">
            <a:alphaModFix/>
          </a:blip>
          <a:srcRect/>
          <a:stretch/>
        </p:blipFill>
        <p:spPr>
          <a:xfrm>
            <a:off x="472651" y="3673286"/>
            <a:ext cx="2131100" cy="666313"/>
          </a:xfrm>
          <a:prstGeom prst="rect">
            <a:avLst/>
          </a:prstGeom>
          <a:noFill/>
          <a:ln>
            <a:noFill/>
          </a:ln>
        </p:spPr>
      </p:pic>
      <p:pic>
        <p:nvPicPr>
          <p:cNvPr id="1181" name="Google Shape;1181;g2bf04ff201e_0_633"/>
          <p:cNvPicPr preferRelativeResize="0"/>
          <p:nvPr/>
        </p:nvPicPr>
        <p:blipFill rotWithShape="1">
          <a:blip r:embed="rId5">
            <a:alphaModFix/>
          </a:blip>
          <a:srcRect/>
          <a:stretch/>
        </p:blipFill>
        <p:spPr>
          <a:xfrm>
            <a:off x="3405930" y="2853819"/>
            <a:ext cx="1814425" cy="638299"/>
          </a:xfrm>
          <a:prstGeom prst="rect">
            <a:avLst/>
          </a:prstGeom>
          <a:noFill/>
          <a:ln>
            <a:noFill/>
          </a:ln>
        </p:spPr>
      </p:pic>
      <p:pic>
        <p:nvPicPr>
          <p:cNvPr id="1182" name="Google Shape;1182;g2bf04ff201e_0_633"/>
          <p:cNvPicPr preferRelativeResize="0"/>
          <p:nvPr/>
        </p:nvPicPr>
        <p:blipFill rotWithShape="1">
          <a:blip r:embed="rId6">
            <a:alphaModFix/>
          </a:blip>
          <a:srcRect/>
          <a:stretch/>
        </p:blipFill>
        <p:spPr>
          <a:xfrm>
            <a:off x="3405930" y="3588017"/>
            <a:ext cx="1675043" cy="691188"/>
          </a:xfrm>
          <a:prstGeom prst="rect">
            <a:avLst/>
          </a:prstGeom>
          <a:noFill/>
          <a:ln>
            <a:noFill/>
          </a:ln>
        </p:spPr>
      </p:pic>
      <p:sp>
        <p:nvSpPr>
          <p:cNvPr id="1183" name="Google Shape;1183;g2bf04ff201e_0_63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84" name="Google Shape;1184;g2bf04ff201e_0_63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g2bf04ff201e_0_642"/>
          <p:cNvSpPr txBox="1">
            <a:spLocks noGrp="1"/>
          </p:cNvSpPr>
          <p:nvPr>
            <p:ph type="title"/>
          </p:nvPr>
        </p:nvSpPr>
        <p:spPr>
          <a:xfrm>
            <a:off x="407925" y="1526325"/>
            <a:ext cx="6540900" cy="2779200"/>
          </a:xfrm>
          <a:prstGeom prst="rect">
            <a:avLst/>
          </a:prstGeom>
          <a:noFill/>
          <a:ln>
            <a:noFill/>
          </a:ln>
        </p:spPr>
        <p:txBody>
          <a:bodyPr spcFirstLastPara="1" wrap="square" lIns="0" tIns="0" rIns="0" bIns="0" anchor="t" anchorCtr="0">
            <a:spAutoFit/>
          </a:bodyPr>
          <a:lstStyle/>
          <a:p>
            <a:pPr marL="86399" lvl="0" indent="-99695" algn="just"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 Viewport represents the area in computer graphics being currently viewed. Its sizes are mutable. </a:t>
            </a:r>
            <a:endParaRPr sz="1570" b="0">
              <a:latin typeface="Montserrat"/>
              <a:ea typeface="Montserrat"/>
              <a:cs typeface="Montserrat"/>
              <a:sym typeface="Montserrat"/>
            </a:endParaRPr>
          </a:p>
          <a:p>
            <a:pPr marL="86399" lvl="0" indent="-99695" algn="just"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Positioning allow you to take elements out of normal document flow and make them behave differently.</a:t>
            </a:r>
            <a:endParaRPr sz="1570" b="0">
              <a:latin typeface="Montserrat"/>
              <a:ea typeface="Montserrat"/>
              <a:cs typeface="Montserrat"/>
              <a:sym typeface="Montserrat"/>
            </a:endParaRPr>
          </a:p>
          <a:p>
            <a:pPr marL="86399" lvl="0" indent="-99695" algn="just"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There are number of different types of positioning that you can put into effect on HTML elements.</a:t>
            </a:r>
            <a:endParaRPr/>
          </a:p>
          <a:p>
            <a:pPr marL="86399" lvl="0" indent="-99695" algn="just"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This can be achieved using the CSS property position which allows to use values like static, relative etc,</a:t>
            </a:r>
            <a:endParaRPr/>
          </a:p>
        </p:txBody>
      </p:sp>
      <p:sp>
        <p:nvSpPr>
          <p:cNvPr id="1190" name="Google Shape;1190;g2bf04ff201e_0_642"/>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Boxes position in Viewport</a:t>
            </a:r>
            <a:endParaRPr sz="2070" b="1">
              <a:latin typeface="Montserrat"/>
              <a:ea typeface="Montserrat"/>
              <a:cs typeface="Montserrat"/>
              <a:sym typeface="Montserrat"/>
            </a:endParaRPr>
          </a:p>
        </p:txBody>
      </p:sp>
      <p:sp>
        <p:nvSpPr>
          <p:cNvPr id="1191" name="Google Shape;1191;g2bf04ff201e_0_64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192" name="Google Shape;1192;g2bf04ff201e_0_64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g2bf04ff201e_0_647"/>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g2bf04ff201e_0_647"/>
          <p:cNvSpPr txBox="1">
            <a:spLocks noGrp="1"/>
          </p:cNvSpPr>
          <p:nvPr>
            <p:ph type="title"/>
          </p:nvPr>
        </p:nvSpPr>
        <p:spPr>
          <a:xfrm>
            <a:off x="346000" y="4155673"/>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1199" name="Google Shape;1199;g2bf04ff201e_0_647"/>
          <p:cNvSpPr txBox="1">
            <a:spLocks noGrp="1"/>
          </p:cNvSpPr>
          <p:nvPr>
            <p:ph type="title"/>
          </p:nvPr>
        </p:nvSpPr>
        <p:spPr>
          <a:xfrm>
            <a:off x="802748" y="1257075"/>
            <a:ext cx="60762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CSS Units</a:t>
            </a:r>
            <a:br>
              <a:rPr lang="en-GB" sz="1770" b="0">
                <a:latin typeface="Montserrat"/>
                <a:ea typeface="Montserrat"/>
                <a:cs typeface="Montserrat"/>
                <a:sym typeface="Montserrat"/>
              </a:rPr>
            </a:br>
            <a:r>
              <a:rPr lang="en-GB" sz="1770" b="0">
                <a:latin typeface="Montserrat"/>
                <a:ea typeface="Montserrat"/>
                <a:cs typeface="Montserrat"/>
                <a:sym typeface="Montserrat"/>
              </a:rPr>
              <a:t>Absolute Lengths</a:t>
            </a:r>
            <a:br>
              <a:rPr lang="en-GB" sz="1770" b="0">
                <a:latin typeface="Montserrat"/>
                <a:ea typeface="Montserrat"/>
                <a:cs typeface="Montserrat"/>
                <a:sym typeface="Montserrat"/>
              </a:rPr>
            </a:br>
            <a:r>
              <a:rPr lang="en-GB" sz="1770" b="0">
                <a:latin typeface="Montserrat"/>
                <a:ea typeface="Montserrat"/>
                <a:cs typeface="Montserrat"/>
                <a:sym typeface="Montserrat"/>
              </a:rPr>
              <a:t>Relative Lengths</a:t>
            </a:r>
            <a:br>
              <a:rPr lang="en-GB" sz="1770" b="0">
                <a:latin typeface="Montserrat"/>
                <a:ea typeface="Montserrat"/>
                <a:cs typeface="Montserrat"/>
                <a:sym typeface="Montserrat"/>
              </a:rPr>
            </a:br>
            <a:r>
              <a:rPr lang="en-GB" sz="1770" b="0">
                <a:latin typeface="Montserrat"/>
                <a:ea typeface="Montserrat"/>
                <a:cs typeface="Montserrat"/>
                <a:sym typeface="Montserrat"/>
              </a:rPr>
              <a:t>Important Tips for CSS Units</a:t>
            </a:r>
            <a:br>
              <a:rPr lang="en-GB" sz="1770" b="0">
                <a:latin typeface="Montserrat"/>
                <a:ea typeface="Montserrat"/>
                <a:cs typeface="Montserrat"/>
                <a:sym typeface="Montserrat"/>
              </a:rPr>
            </a:br>
            <a:r>
              <a:rPr lang="en-GB" sz="1770" b="0">
                <a:latin typeface="Montserrat"/>
                <a:ea typeface="Montserrat"/>
                <a:cs typeface="Montserrat"/>
                <a:sym typeface="Montserrat"/>
              </a:rPr>
              <a:t>Styling Text with CSS -Word-wrap and overflow-wrap</a:t>
            </a:r>
            <a:br>
              <a:rPr lang="en-GB" sz="1770" b="0">
                <a:latin typeface="Montserrat"/>
                <a:ea typeface="Montserrat"/>
                <a:cs typeface="Montserrat"/>
                <a:sym typeface="Montserrat"/>
              </a:rPr>
            </a:br>
            <a:r>
              <a:rPr lang="en-GB" sz="1770" b="0">
                <a:latin typeface="Montserrat"/>
                <a:ea typeface="Montserrat"/>
                <a:cs typeface="Montserrat"/>
                <a:sym typeface="Montserrat"/>
              </a:rPr>
              <a:t>Boxes Position in View Port</a:t>
            </a:r>
            <a:endParaRPr/>
          </a:p>
        </p:txBody>
      </p:sp>
      <p:cxnSp>
        <p:nvCxnSpPr>
          <p:cNvPr id="1200" name="Google Shape;1200;g2bf04ff201e_0_647"/>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1201" name="Google Shape;1201;g2bf04ff201e_0_64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02" name="Google Shape;1202;g2bf04ff201e_0_64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g2bf94e6429c_4_28"/>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https://forms.gle/KvbSFiPD7sg1rTWP8</a:t>
            </a:r>
            <a:endParaRPr sz="2000" b="0" i="0" u="none" strike="noStrike" cap="none">
              <a:solidFill>
                <a:srgbClr val="000000"/>
              </a:solidFill>
              <a:latin typeface="Montserrat"/>
              <a:ea typeface="Montserrat"/>
              <a:cs typeface="Montserrat"/>
              <a:sym typeface="Montserrat"/>
            </a:endParaRPr>
          </a:p>
        </p:txBody>
      </p:sp>
      <p:sp>
        <p:nvSpPr>
          <p:cNvPr id="1208" name="Google Shape;1208;g2bf94e6429c_4_2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09" name="Google Shape;1209;g2bf94e6429c_4_2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10" name="Google Shape;1210;g2bf94e6429c_4_2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11" name="Google Shape;1211;g2bf94e6429c_4_2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g2bf04ff201e_0_654"/>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1217" name="Google Shape;1217;g2bf04ff201e_0_65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18" name="Google Shape;1218;g2bf04ff201e_0_65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g2bf04ff201e_0_693"/>
          <p:cNvSpPr txBox="1"/>
          <p:nvPr/>
        </p:nvSpPr>
        <p:spPr>
          <a:xfrm>
            <a:off x="346405" y="1491250"/>
            <a:ext cx="34755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CSS Positioning &amp; Typography - II</a:t>
            </a:r>
            <a:endParaRPr sz="2000" b="0" i="0" u="none" strike="noStrike" cap="none">
              <a:solidFill>
                <a:srgbClr val="000000"/>
              </a:solidFill>
              <a:latin typeface="Montserrat"/>
              <a:ea typeface="Montserrat"/>
              <a:cs typeface="Montserrat"/>
              <a:sym typeface="Montserrat"/>
            </a:endParaRPr>
          </a:p>
        </p:txBody>
      </p:sp>
      <p:sp>
        <p:nvSpPr>
          <p:cNvPr id="1224" name="Google Shape;1224;g2bf04ff201e_0_69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25" name="Google Shape;1225;g2bf04ff201e_0_69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g2bf04ff201e_0_698"/>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g2bf04ff201e_0_698"/>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1232" name="Google Shape;1232;g2bf04ff201e_0_698"/>
          <p:cNvSpPr txBox="1">
            <a:spLocks noGrp="1"/>
          </p:cNvSpPr>
          <p:nvPr>
            <p:ph type="title"/>
          </p:nvPr>
        </p:nvSpPr>
        <p:spPr>
          <a:xfrm>
            <a:off x="745598" y="1270330"/>
            <a:ext cx="62424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Clr>
                <a:srgbClr val="000000"/>
              </a:buClr>
              <a:buSzPts val="2300"/>
              <a:buFont typeface="Arial"/>
              <a:buNone/>
            </a:pPr>
            <a:r>
              <a:rPr lang="en-GB" sz="1770" b="0">
                <a:latin typeface="Montserrat"/>
                <a:ea typeface="Montserrat"/>
                <a:cs typeface="Montserrat"/>
                <a:sym typeface="Montserrat"/>
              </a:rPr>
              <a:t>Position property</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Different offset properties</a:t>
            </a:r>
            <a:br>
              <a:rPr lang="en-GB" sz="1770" b="0">
                <a:latin typeface="Montserrat"/>
                <a:ea typeface="Montserrat"/>
                <a:cs typeface="Montserrat"/>
                <a:sym typeface="Montserrat"/>
              </a:rPr>
            </a:br>
            <a:r>
              <a:rPr lang="en-GB" sz="1770" b="0">
                <a:latin typeface="Montserrat"/>
                <a:ea typeface="Montserrat"/>
                <a:cs typeface="Montserrat"/>
                <a:sym typeface="Montserrat"/>
              </a:rPr>
              <a:t>Visual Representation</a:t>
            </a:r>
            <a:br>
              <a:rPr lang="en-GB" sz="1770" b="0">
                <a:latin typeface="Montserrat"/>
                <a:ea typeface="Montserrat"/>
                <a:cs typeface="Montserrat"/>
                <a:sym typeface="Montserrat"/>
              </a:rPr>
            </a:br>
            <a:r>
              <a:rPr lang="en-GB" sz="1770" b="0">
                <a:latin typeface="Montserrat"/>
                <a:ea typeface="Montserrat"/>
                <a:cs typeface="Montserrat"/>
                <a:sym typeface="Montserrat"/>
              </a:rPr>
              <a:t>Z-index property</a:t>
            </a:r>
            <a:br>
              <a:rPr lang="en-GB" sz="1770" b="0">
                <a:latin typeface="Montserrat"/>
                <a:ea typeface="Montserrat"/>
                <a:cs typeface="Montserrat"/>
                <a:sym typeface="Montserrat"/>
              </a:rPr>
            </a:br>
            <a:r>
              <a:rPr lang="en-GB" sz="1770" b="0">
                <a:latin typeface="Montserrat"/>
                <a:ea typeface="Montserrat"/>
                <a:cs typeface="Montserrat"/>
                <a:sym typeface="Montserrat"/>
              </a:rPr>
              <a:t>Overflow Property</a:t>
            </a:r>
            <a:br>
              <a:rPr lang="en-GB" sz="1770" b="0">
                <a:latin typeface="Montserrat"/>
                <a:ea typeface="Montserrat"/>
                <a:cs typeface="Montserrat"/>
                <a:sym typeface="Montserrat"/>
              </a:rPr>
            </a:br>
            <a:r>
              <a:rPr lang="en-GB" sz="1770" b="0">
                <a:latin typeface="Montserrat"/>
                <a:ea typeface="Montserrat"/>
                <a:cs typeface="Montserrat"/>
                <a:sym typeface="Montserrat"/>
              </a:rPr>
              <a:t>Width, max-width and margin </a:t>
            </a:r>
            <a:endParaRPr sz="1770" b="0">
              <a:latin typeface="Montserrat"/>
              <a:ea typeface="Montserrat"/>
              <a:cs typeface="Montserrat"/>
              <a:sym typeface="Montserrat"/>
            </a:endParaRPr>
          </a:p>
        </p:txBody>
      </p:sp>
      <p:cxnSp>
        <p:nvCxnSpPr>
          <p:cNvPr id="1233" name="Google Shape;1233;g2bf04ff201e_0_698"/>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1234" name="Google Shape;1234;g2bf04ff201e_0_69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35" name="Google Shape;1235;g2bf04ff201e_0_69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2bf04ff11e0_0_523"/>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g2bf04ff11e0_0_523"/>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180" name="Google Shape;180;g2bf04ff11e0_0_523"/>
          <p:cNvSpPr txBox="1">
            <a:spLocks noGrp="1"/>
          </p:cNvSpPr>
          <p:nvPr>
            <p:ph type="title"/>
          </p:nvPr>
        </p:nvSpPr>
        <p:spPr>
          <a:xfrm>
            <a:off x="707498" y="1209450"/>
            <a:ext cx="28773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Full Stack Development</a:t>
            </a:r>
            <a:endParaRPr sz="177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How Internet Works</a:t>
            </a:r>
            <a:endParaRPr sz="177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URL &amp; Domain Name</a:t>
            </a:r>
            <a:endParaRPr sz="177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Web Server</a:t>
            </a:r>
            <a:br>
              <a:rPr lang="en-GB" sz="1770">
                <a:latin typeface="Montserrat"/>
                <a:ea typeface="Montserrat"/>
                <a:cs typeface="Montserrat"/>
                <a:sym typeface="Montserrat"/>
              </a:rPr>
            </a:br>
            <a:r>
              <a:rPr lang="en-GB" sz="1770">
                <a:latin typeface="Montserrat"/>
                <a:ea typeface="Montserrat"/>
                <a:cs typeface="Montserrat"/>
                <a:sym typeface="Montserrat"/>
              </a:rPr>
              <a:t>HTTP Request</a:t>
            </a:r>
            <a:endParaRPr sz="177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Client &amp; Server</a:t>
            </a:r>
            <a:endParaRPr sz="1770">
              <a:latin typeface="Montserrat"/>
              <a:ea typeface="Montserrat"/>
              <a:cs typeface="Montserrat"/>
              <a:sym typeface="Montserrat"/>
            </a:endParaRPr>
          </a:p>
        </p:txBody>
      </p:sp>
      <p:cxnSp>
        <p:nvCxnSpPr>
          <p:cNvPr id="181" name="Google Shape;181;g2bf04ff11e0_0_523"/>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182" name="Google Shape;182;g2bf04ff11e0_0_52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3" name="Google Shape;183;g2bf04ff11e0_0_523"/>
          <p:cNvSpPr/>
          <p:nvPr/>
        </p:nvSpPr>
        <p:spPr>
          <a:xfrm>
            <a:off x="6546675" y="2930125"/>
            <a:ext cx="23439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g2bf04ff201e_0_705"/>
          <p:cNvSpPr txBox="1">
            <a:spLocks noGrp="1"/>
          </p:cNvSpPr>
          <p:nvPr>
            <p:ph type="title"/>
          </p:nvPr>
        </p:nvSpPr>
        <p:spPr>
          <a:xfrm>
            <a:off x="465062" y="1661250"/>
            <a:ext cx="69576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Position Property specifies the type of positioning method used for element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Elements are positioned using offset properties with position value,</a:t>
            </a:r>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Different Position values are: </a:t>
            </a:r>
            <a:endParaRPr/>
          </a:p>
        </p:txBody>
      </p:sp>
      <p:sp>
        <p:nvSpPr>
          <p:cNvPr id="1241" name="Google Shape;1241;g2bf04ff201e_0_705"/>
          <p:cNvSpPr txBox="1">
            <a:spLocks noGrp="1"/>
          </p:cNvSpPr>
          <p:nvPr>
            <p:ph type="title"/>
          </p:nvPr>
        </p:nvSpPr>
        <p:spPr>
          <a:xfrm>
            <a:off x="43836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Position Property</a:t>
            </a:r>
            <a:endParaRPr sz="2070" b="1">
              <a:latin typeface="Montserrat"/>
              <a:ea typeface="Montserrat"/>
              <a:cs typeface="Montserrat"/>
              <a:sym typeface="Montserrat"/>
            </a:endParaRPr>
          </a:p>
        </p:txBody>
      </p:sp>
      <p:sp>
        <p:nvSpPr>
          <p:cNvPr id="1242" name="Google Shape;1242;g2bf04ff201e_0_705"/>
          <p:cNvSpPr txBox="1"/>
          <p:nvPr/>
        </p:nvSpPr>
        <p:spPr>
          <a:xfrm>
            <a:off x="760250" y="3110878"/>
            <a:ext cx="6737400" cy="16917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sticky</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relative</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Fixed</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Absolute</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static</a:t>
            </a:r>
            <a:endParaRPr sz="1400" b="0" i="0" u="none" strike="noStrike" cap="none">
              <a:solidFill>
                <a:srgbClr val="000000"/>
              </a:solidFill>
              <a:latin typeface="Arial"/>
              <a:ea typeface="Arial"/>
              <a:cs typeface="Arial"/>
              <a:sym typeface="Arial"/>
            </a:endParaRPr>
          </a:p>
        </p:txBody>
      </p:sp>
      <p:sp>
        <p:nvSpPr>
          <p:cNvPr id="1243" name="Google Shape;1243;g2bf04ff201e_0_7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44" name="Google Shape;1244;g2bf04ff201e_0_7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g2bf04ff201e_0_711"/>
          <p:cNvSpPr txBox="1">
            <a:spLocks noGrp="1"/>
          </p:cNvSpPr>
          <p:nvPr>
            <p:ph type="title"/>
          </p:nvPr>
        </p:nvSpPr>
        <p:spPr>
          <a:xfrm>
            <a:off x="43836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Different Off Set Properties</a:t>
            </a:r>
            <a:endParaRPr sz="2070" b="1">
              <a:latin typeface="Montserrat"/>
              <a:ea typeface="Montserrat"/>
              <a:cs typeface="Montserrat"/>
              <a:sym typeface="Montserrat"/>
            </a:endParaRPr>
          </a:p>
        </p:txBody>
      </p:sp>
      <p:sp>
        <p:nvSpPr>
          <p:cNvPr id="1250" name="Google Shape;1250;g2bf04ff201e_0_711"/>
          <p:cNvSpPr txBox="1"/>
          <p:nvPr/>
        </p:nvSpPr>
        <p:spPr>
          <a:xfrm>
            <a:off x="476459" y="1485094"/>
            <a:ext cx="67374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There are 4 offset properties present – top, bottom, right, left.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These properties are being used with position property to provide the container a perfect position to the container.</a:t>
            </a:r>
            <a:endParaRPr sz="1400" b="0" i="0" u="none" strike="noStrike" cap="none">
              <a:solidFill>
                <a:srgbClr val="000000"/>
              </a:solidFill>
              <a:latin typeface="Arial"/>
              <a:ea typeface="Arial"/>
              <a:cs typeface="Arial"/>
              <a:sym typeface="Arial"/>
            </a:endParaRPr>
          </a:p>
        </p:txBody>
      </p:sp>
      <p:pic>
        <p:nvPicPr>
          <p:cNvPr id="1251" name="Google Shape;1251;g2bf04ff201e_0_711"/>
          <p:cNvPicPr preferRelativeResize="0"/>
          <p:nvPr/>
        </p:nvPicPr>
        <p:blipFill rotWithShape="1">
          <a:blip r:embed="rId3">
            <a:alphaModFix/>
          </a:blip>
          <a:srcRect/>
          <a:stretch/>
        </p:blipFill>
        <p:spPr>
          <a:xfrm>
            <a:off x="472650" y="3482543"/>
            <a:ext cx="4610100" cy="904875"/>
          </a:xfrm>
          <a:prstGeom prst="rect">
            <a:avLst/>
          </a:prstGeom>
          <a:noFill/>
          <a:ln>
            <a:noFill/>
          </a:ln>
        </p:spPr>
      </p:pic>
      <p:sp>
        <p:nvSpPr>
          <p:cNvPr id="1252" name="Google Shape;1252;g2bf04ff201e_0_711"/>
          <p:cNvSpPr txBox="1"/>
          <p:nvPr/>
        </p:nvSpPr>
        <p:spPr>
          <a:xfrm>
            <a:off x="453599" y="3094348"/>
            <a:ext cx="4174500" cy="318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90"/>
              <a:buFont typeface="Montserrat SemiBold"/>
              <a:buNone/>
            </a:pPr>
            <a:r>
              <a:rPr lang="en-GB" sz="2070" b="1" i="0" u="none" strike="noStrike" cap="none">
                <a:solidFill>
                  <a:schemeClr val="dk1"/>
                </a:solidFill>
                <a:latin typeface="Montserrat"/>
                <a:ea typeface="Montserrat"/>
                <a:cs typeface="Montserrat"/>
                <a:sym typeface="Montserrat"/>
              </a:rPr>
              <a:t>Syntax of off Set Properties:</a:t>
            </a:r>
            <a:endParaRPr sz="1400" b="0" i="0" u="none" strike="noStrike" cap="none">
              <a:solidFill>
                <a:srgbClr val="000000"/>
              </a:solidFill>
              <a:latin typeface="Arial"/>
              <a:ea typeface="Arial"/>
              <a:cs typeface="Arial"/>
              <a:sym typeface="Arial"/>
            </a:endParaRPr>
          </a:p>
        </p:txBody>
      </p:sp>
      <p:sp>
        <p:nvSpPr>
          <p:cNvPr id="1253" name="Google Shape;1253;g2bf04ff201e_0_71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54" name="Google Shape;1254;g2bf04ff201e_0_71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g2bf04ff201e_0_718"/>
          <p:cNvSpPr txBox="1">
            <a:spLocks noGrp="1"/>
          </p:cNvSpPr>
          <p:nvPr>
            <p:ph type="title"/>
          </p:nvPr>
        </p:nvSpPr>
        <p:spPr>
          <a:xfrm>
            <a:off x="46122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Visual Representation</a:t>
            </a:r>
            <a:endParaRPr sz="2070" b="1">
              <a:latin typeface="Montserrat"/>
              <a:ea typeface="Montserrat"/>
              <a:cs typeface="Montserrat"/>
              <a:sym typeface="Montserrat"/>
            </a:endParaRPr>
          </a:p>
        </p:txBody>
      </p:sp>
      <p:pic>
        <p:nvPicPr>
          <p:cNvPr id="1260" name="Google Shape;1260;g2bf04ff201e_0_718"/>
          <p:cNvPicPr preferRelativeResize="0"/>
          <p:nvPr/>
        </p:nvPicPr>
        <p:blipFill rotWithShape="1">
          <a:blip r:embed="rId3">
            <a:alphaModFix/>
          </a:blip>
          <a:srcRect/>
          <a:stretch/>
        </p:blipFill>
        <p:spPr>
          <a:xfrm>
            <a:off x="964733" y="1481870"/>
            <a:ext cx="5163292" cy="3343028"/>
          </a:xfrm>
          <a:prstGeom prst="rect">
            <a:avLst/>
          </a:prstGeom>
          <a:noFill/>
          <a:ln>
            <a:noFill/>
          </a:ln>
        </p:spPr>
      </p:pic>
      <p:sp>
        <p:nvSpPr>
          <p:cNvPr id="1261" name="Google Shape;1261;g2bf04ff201e_0_71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62" name="Google Shape;1262;g2bf04ff201e_0_71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g2bf04ff201e_0_723"/>
          <p:cNvSpPr txBox="1">
            <a:spLocks noGrp="1"/>
          </p:cNvSpPr>
          <p:nvPr>
            <p:ph type="title"/>
          </p:nvPr>
        </p:nvSpPr>
        <p:spPr>
          <a:xfrm>
            <a:off x="465063" y="1661250"/>
            <a:ext cx="67374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z-index property specifies the stack order of the element.</a:t>
            </a:r>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When elements are positioned, they can overlap with elements and their z-index comes into picture.</a:t>
            </a:r>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An element can have positive or negative stack order.</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z-index only works on positioned elements.</a:t>
            </a:r>
            <a:endParaRPr sz="1570" b="0">
              <a:latin typeface="Montserrat"/>
              <a:ea typeface="Montserrat"/>
              <a:cs typeface="Montserrat"/>
              <a:sym typeface="Montserrat"/>
            </a:endParaRPr>
          </a:p>
        </p:txBody>
      </p:sp>
      <p:sp>
        <p:nvSpPr>
          <p:cNvPr id="1268" name="Google Shape;1268;g2bf04ff201e_0_723"/>
          <p:cNvSpPr txBox="1">
            <a:spLocks noGrp="1"/>
          </p:cNvSpPr>
          <p:nvPr>
            <p:ph type="title"/>
          </p:nvPr>
        </p:nvSpPr>
        <p:spPr>
          <a:xfrm>
            <a:off x="44979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Z-index property</a:t>
            </a:r>
            <a:endParaRPr sz="2070" b="1">
              <a:latin typeface="Montserrat"/>
              <a:ea typeface="Montserrat"/>
              <a:cs typeface="Montserrat"/>
              <a:sym typeface="Montserrat"/>
            </a:endParaRPr>
          </a:p>
        </p:txBody>
      </p:sp>
      <p:pic>
        <p:nvPicPr>
          <p:cNvPr id="1269" name="Google Shape;1269;g2bf04ff201e_0_723"/>
          <p:cNvPicPr preferRelativeResize="0"/>
          <p:nvPr/>
        </p:nvPicPr>
        <p:blipFill rotWithShape="1">
          <a:blip r:embed="rId3">
            <a:alphaModFix/>
          </a:blip>
          <a:srcRect/>
          <a:stretch/>
        </p:blipFill>
        <p:spPr>
          <a:xfrm>
            <a:off x="1081042" y="3540443"/>
            <a:ext cx="4170466" cy="1097264"/>
          </a:xfrm>
          <a:prstGeom prst="rect">
            <a:avLst/>
          </a:prstGeom>
          <a:noFill/>
          <a:ln>
            <a:noFill/>
          </a:ln>
        </p:spPr>
      </p:pic>
      <p:sp>
        <p:nvSpPr>
          <p:cNvPr id="1270" name="Google Shape;1270;g2bf04ff201e_0_72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71" name="Google Shape;1271;g2bf04ff201e_0_72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g2bf04ff201e_0_729"/>
          <p:cNvSpPr txBox="1">
            <a:spLocks noGrp="1"/>
          </p:cNvSpPr>
          <p:nvPr>
            <p:ph type="title"/>
          </p:nvPr>
        </p:nvSpPr>
        <p:spPr>
          <a:xfrm>
            <a:off x="465063" y="1661250"/>
            <a:ext cx="6737400" cy="2779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CSS overflow property controls what happens to content that is too big to fit into an area.</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specifies whether to clip the content or to add scrollbars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Overflow property has following values:</a:t>
            </a:r>
            <a:br>
              <a:rPr lang="en-GB" sz="1570" b="0">
                <a:latin typeface="Montserrat"/>
                <a:ea typeface="Montserrat"/>
                <a:cs typeface="Montserrat"/>
                <a:sym typeface="Montserrat"/>
              </a:rPr>
            </a:br>
            <a:r>
              <a:rPr lang="en-GB" sz="1570" b="0">
                <a:latin typeface="Montserrat"/>
                <a:ea typeface="Montserrat"/>
                <a:cs typeface="Montserrat"/>
                <a:sym typeface="Montserrat"/>
              </a:rPr>
              <a:t>visible – overflow is not clipped.</a:t>
            </a:r>
            <a:br>
              <a:rPr lang="en-GB" sz="1570" b="0">
                <a:latin typeface="Montserrat"/>
                <a:ea typeface="Montserrat"/>
                <a:cs typeface="Montserrat"/>
                <a:sym typeface="Montserrat"/>
              </a:rPr>
            </a:br>
            <a:r>
              <a:rPr lang="en-GB" sz="1570" b="0">
                <a:latin typeface="Montserrat"/>
                <a:ea typeface="Montserrat"/>
                <a:cs typeface="Montserrat"/>
                <a:sym typeface="Montserrat"/>
              </a:rPr>
              <a:t>hidden – overflow content will be invisible</a:t>
            </a:r>
            <a:br>
              <a:rPr lang="en-GB" sz="1570" b="0">
                <a:latin typeface="Montserrat"/>
                <a:ea typeface="Montserrat"/>
                <a:cs typeface="Montserrat"/>
                <a:sym typeface="Montserrat"/>
              </a:rPr>
            </a:br>
            <a:r>
              <a:rPr lang="en-GB" sz="1570" b="0">
                <a:latin typeface="Montserrat"/>
                <a:ea typeface="Montserrat"/>
                <a:cs typeface="Montserrat"/>
                <a:sym typeface="Montserrat"/>
              </a:rPr>
              <a:t>scroll – scrollbar is added to see the rest of the content</a:t>
            </a:r>
            <a:br>
              <a:rPr lang="en-GB" sz="1570" b="0">
                <a:latin typeface="Montserrat"/>
                <a:ea typeface="Montserrat"/>
                <a:cs typeface="Montserrat"/>
                <a:sym typeface="Montserrat"/>
              </a:rPr>
            </a:br>
            <a:r>
              <a:rPr lang="en-GB" sz="1570" b="0">
                <a:latin typeface="Montserrat"/>
                <a:ea typeface="Montserrat"/>
                <a:cs typeface="Montserrat"/>
                <a:sym typeface="Montserrat"/>
              </a:rPr>
              <a:t>auto – it will add scroll bar only if necessary.</a:t>
            </a:r>
            <a:endParaRPr sz="1570" b="0">
              <a:latin typeface="Montserrat"/>
              <a:ea typeface="Montserrat"/>
              <a:cs typeface="Montserrat"/>
              <a:sym typeface="Montserrat"/>
            </a:endParaRPr>
          </a:p>
        </p:txBody>
      </p:sp>
      <p:sp>
        <p:nvSpPr>
          <p:cNvPr id="1277" name="Google Shape;1277;g2bf04ff201e_0_729"/>
          <p:cNvSpPr txBox="1">
            <a:spLocks noGrp="1"/>
          </p:cNvSpPr>
          <p:nvPr>
            <p:ph type="title"/>
          </p:nvPr>
        </p:nvSpPr>
        <p:spPr>
          <a:xfrm>
            <a:off x="44979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Overflow Property</a:t>
            </a:r>
            <a:endParaRPr sz="2070" b="1">
              <a:latin typeface="Montserrat"/>
              <a:ea typeface="Montserrat"/>
              <a:cs typeface="Montserrat"/>
              <a:sym typeface="Montserrat"/>
            </a:endParaRPr>
          </a:p>
        </p:txBody>
      </p:sp>
      <p:sp>
        <p:nvSpPr>
          <p:cNvPr id="1278" name="Google Shape;1278;g2bf04ff201e_0_72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79" name="Google Shape;1279;g2bf04ff201e_0_72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g2bf04ff201e_0_734"/>
          <p:cNvSpPr txBox="1">
            <a:spLocks noGrp="1"/>
          </p:cNvSpPr>
          <p:nvPr>
            <p:ph type="title"/>
          </p:nvPr>
        </p:nvSpPr>
        <p:spPr>
          <a:xfrm>
            <a:off x="457408" y="1501859"/>
            <a:ext cx="67374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Setting the width of block level element will prevent it from stretching out to the edges of its container. </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Setting the margin to auto to horizontally center the element.</a:t>
            </a:r>
            <a:endParaRPr sz="1570" b="0">
              <a:latin typeface="Montserrat"/>
              <a:ea typeface="Montserrat"/>
              <a:cs typeface="Montserrat"/>
              <a:sym typeface="Montserrat"/>
            </a:endParaRPr>
          </a:p>
        </p:txBody>
      </p:sp>
      <p:sp>
        <p:nvSpPr>
          <p:cNvPr id="1285" name="Google Shape;1285;g2bf04ff201e_0_734"/>
          <p:cNvSpPr txBox="1">
            <a:spLocks noGrp="1"/>
          </p:cNvSpPr>
          <p:nvPr>
            <p:ph type="title"/>
          </p:nvPr>
        </p:nvSpPr>
        <p:spPr>
          <a:xfrm>
            <a:off x="449789" y="1054425"/>
            <a:ext cx="46083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Width and max-width property</a:t>
            </a:r>
            <a:endParaRPr sz="2070" b="1">
              <a:latin typeface="Montserrat"/>
              <a:ea typeface="Montserrat"/>
              <a:cs typeface="Montserrat"/>
              <a:sym typeface="Montserrat"/>
            </a:endParaRPr>
          </a:p>
        </p:txBody>
      </p:sp>
      <p:sp>
        <p:nvSpPr>
          <p:cNvPr id="1286" name="Google Shape;1286;g2bf04ff201e_0_734"/>
          <p:cNvSpPr txBox="1"/>
          <p:nvPr/>
        </p:nvSpPr>
        <p:spPr>
          <a:xfrm>
            <a:off x="457408" y="2571750"/>
            <a:ext cx="6737400" cy="6042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Using max-width instead, it will improve the handling of small windows. </a:t>
            </a:r>
            <a:endParaRPr sz="1400" b="0" i="0" u="none" strike="noStrike" cap="none">
              <a:solidFill>
                <a:srgbClr val="000000"/>
              </a:solidFill>
              <a:latin typeface="Arial"/>
              <a:ea typeface="Arial"/>
              <a:cs typeface="Arial"/>
              <a:sym typeface="Arial"/>
            </a:endParaRPr>
          </a:p>
        </p:txBody>
      </p:sp>
      <p:sp>
        <p:nvSpPr>
          <p:cNvPr id="1287" name="Google Shape;1287;g2bf04ff201e_0_73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88" name="Google Shape;1288;g2bf04ff201e_0_73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g2bf04ff201e_0_740"/>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g2bf04ff201e_0_740"/>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1295" name="Google Shape;1295;g2bf04ff201e_0_740"/>
          <p:cNvSpPr txBox="1">
            <a:spLocks noGrp="1"/>
          </p:cNvSpPr>
          <p:nvPr>
            <p:ph type="title"/>
          </p:nvPr>
        </p:nvSpPr>
        <p:spPr>
          <a:xfrm>
            <a:off x="745598" y="1291365"/>
            <a:ext cx="60762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Position property</a:t>
            </a:r>
            <a:br>
              <a:rPr lang="en-GB" sz="1770" b="0">
                <a:latin typeface="Montserrat"/>
                <a:ea typeface="Montserrat"/>
                <a:cs typeface="Montserrat"/>
                <a:sym typeface="Montserrat"/>
              </a:rPr>
            </a:br>
            <a:r>
              <a:rPr lang="en-GB" sz="1770" b="0">
                <a:latin typeface="Montserrat"/>
                <a:ea typeface="Montserrat"/>
                <a:cs typeface="Montserrat"/>
                <a:sym typeface="Montserrat"/>
              </a:rPr>
              <a:t>Different offset properties</a:t>
            </a:r>
            <a:br>
              <a:rPr lang="en-GB" sz="1770" b="0">
                <a:latin typeface="Montserrat"/>
                <a:ea typeface="Montserrat"/>
                <a:cs typeface="Montserrat"/>
                <a:sym typeface="Montserrat"/>
              </a:rPr>
            </a:br>
            <a:r>
              <a:rPr lang="en-GB" sz="1770" b="0">
                <a:latin typeface="Montserrat"/>
                <a:ea typeface="Montserrat"/>
                <a:cs typeface="Montserrat"/>
                <a:sym typeface="Montserrat"/>
              </a:rPr>
              <a:t>Visual Representation</a:t>
            </a:r>
            <a:br>
              <a:rPr lang="en-GB" sz="1770" b="0">
                <a:latin typeface="Montserrat"/>
                <a:ea typeface="Montserrat"/>
                <a:cs typeface="Montserrat"/>
                <a:sym typeface="Montserrat"/>
              </a:rPr>
            </a:br>
            <a:r>
              <a:rPr lang="en-GB" sz="1770" b="0">
                <a:latin typeface="Montserrat"/>
                <a:ea typeface="Montserrat"/>
                <a:cs typeface="Montserrat"/>
                <a:sym typeface="Montserrat"/>
              </a:rPr>
              <a:t>Z-index property</a:t>
            </a:r>
            <a:br>
              <a:rPr lang="en-GB" sz="1770" b="0">
                <a:latin typeface="Montserrat"/>
                <a:ea typeface="Montserrat"/>
                <a:cs typeface="Montserrat"/>
                <a:sym typeface="Montserrat"/>
              </a:rPr>
            </a:br>
            <a:r>
              <a:rPr lang="en-GB" sz="1770" b="0">
                <a:latin typeface="Montserrat"/>
                <a:ea typeface="Montserrat"/>
                <a:cs typeface="Montserrat"/>
                <a:sym typeface="Montserrat"/>
              </a:rPr>
              <a:t>Overflow Property</a:t>
            </a:r>
            <a:br>
              <a:rPr lang="en-GB" sz="1770" b="0">
                <a:latin typeface="Montserrat"/>
                <a:ea typeface="Montserrat"/>
                <a:cs typeface="Montserrat"/>
                <a:sym typeface="Montserrat"/>
              </a:rPr>
            </a:br>
            <a:r>
              <a:rPr lang="en-GB" sz="1770" b="0">
                <a:latin typeface="Montserrat"/>
                <a:ea typeface="Montserrat"/>
                <a:cs typeface="Montserrat"/>
                <a:sym typeface="Montserrat"/>
              </a:rPr>
              <a:t>Width, max-width and margin </a:t>
            </a:r>
            <a:endParaRPr/>
          </a:p>
        </p:txBody>
      </p:sp>
      <p:cxnSp>
        <p:nvCxnSpPr>
          <p:cNvPr id="1296" name="Google Shape;1296;g2bf04ff201e_0_740"/>
          <p:cNvCxnSpPr/>
          <p:nvPr/>
        </p:nvCxnSpPr>
        <p:spPr>
          <a:xfrm>
            <a:off x="483280" y="1178925"/>
            <a:ext cx="0" cy="2608200"/>
          </a:xfrm>
          <a:prstGeom prst="straightConnector1">
            <a:avLst/>
          </a:prstGeom>
          <a:noFill/>
          <a:ln w="76200" cap="flat" cmpd="sng">
            <a:solidFill>
              <a:schemeClr val="accent1"/>
            </a:solidFill>
            <a:prstDash val="solid"/>
            <a:round/>
            <a:headEnd type="none" w="sm" len="sm"/>
            <a:tailEnd type="none" w="sm" len="sm"/>
          </a:ln>
        </p:spPr>
      </p:cxnSp>
      <p:sp>
        <p:nvSpPr>
          <p:cNvPr id="1297" name="Google Shape;1297;g2bf04ff201e_0_74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298" name="Google Shape;1298;g2bf04ff201e_0_74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g2bf94e6429c_4_37"/>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https://forms.gle/dwGwcVTRm76UcVL67</a:t>
            </a:r>
            <a:endParaRPr sz="2000" b="0" i="0" u="none" strike="noStrike" cap="none">
              <a:solidFill>
                <a:srgbClr val="000000"/>
              </a:solidFill>
              <a:latin typeface="Montserrat"/>
              <a:ea typeface="Montserrat"/>
              <a:cs typeface="Montserrat"/>
              <a:sym typeface="Montserrat"/>
            </a:endParaRPr>
          </a:p>
        </p:txBody>
      </p:sp>
      <p:sp>
        <p:nvSpPr>
          <p:cNvPr id="1304" name="Google Shape;1304;g2bf94e6429c_4_3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05" name="Google Shape;1305;g2bf94e6429c_4_3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06" name="Google Shape;1306;g2bf94e6429c_4_3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07" name="Google Shape;1307;g2bf94e6429c_4_3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g2bf04ff201e_0_747"/>
          <p:cNvSpPr txBox="1"/>
          <p:nvPr/>
        </p:nvSpPr>
        <p:spPr>
          <a:xfrm>
            <a:off x="35783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1313" name="Google Shape;1313;g2bf04ff201e_0_74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14" name="Google Shape;1314;g2bf04ff201e_0_74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g2bf04ff201e_0_783"/>
          <p:cNvSpPr txBox="1"/>
          <p:nvPr/>
        </p:nvSpPr>
        <p:spPr>
          <a:xfrm>
            <a:off x="371770" y="1491250"/>
            <a:ext cx="34755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Introduction to Bootstrap</a:t>
            </a:r>
            <a:endParaRPr sz="2000" b="0" i="0" u="none" strike="noStrike" cap="none">
              <a:solidFill>
                <a:srgbClr val="000000"/>
              </a:solidFill>
              <a:latin typeface="Montserrat"/>
              <a:ea typeface="Montserrat"/>
              <a:cs typeface="Montserrat"/>
              <a:sym typeface="Montserrat"/>
            </a:endParaRPr>
          </a:p>
        </p:txBody>
      </p:sp>
      <p:sp>
        <p:nvSpPr>
          <p:cNvPr id="1320" name="Google Shape;1320;g2bf04ff201e_0_78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21" name="Google Shape;1321;g2bf04ff201e_0_78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5"/>
          <p:cNvSpPr txBox="1">
            <a:spLocks noGrp="1"/>
          </p:cNvSpPr>
          <p:nvPr>
            <p:ph type="title"/>
          </p:nvPr>
        </p:nvSpPr>
        <p:spPr>
          <a:xfrm>
            <a:off x="449274" y="1843138"/>
            <a:ext cx="5167500" cy="1923300"/>
          </a:xfrm>
          <a:prstGeom prst="rect">
            <a:avLst/>
          </a:prstGeom>
          <a:noFill/>
          <a:ln>
            <a:noFill/>
          </a:ln>
        </p:spPr>
        <p:txBody>
          <a:bodyPr spcFirstLastPara="1" wrap="square" lIns="0" tIns="0" rIns="0" bIns="0" anchor="t" anchorCtr="0">
            <a:spAutoFit/>
          </a:bodyPr>
          <a:lstStyle/>
          <a:p>
            <a:pPr marL="86399" lvl="0" indent="-93345" algn="just"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Refers to both Front-End and Backend Development</a:t>
            </a:r>
            <a:endParaRPr sz="1470">
              <a:latin typeface="Montserrat"/>
              <a:ea typeface="Montserrat"/>
              <a:cs typeface="Montserrat"/>
              <a:sym typeface="Montserrat"/>
            </a:endParaRPr>
          </a:p>
          <a:p>
            <a:pPr marL="86399" lvl="0" indent="-93345" algn="just"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Ability to design complete Web Applications</a:t>
            </a:r>
            <a:endParaRPr sz="1470">
              <a:latin typeface="Montserrat"/>
              <a:ea typeface="Montserrat"/>
              <a:cs typeface="Montserrat"/>
              <a:sym typeface="Montserrat"/>
            </a:endParaRPr>
          </a:p>
          <a:p>
            <a:pPr marL="86399" lvl="0" indent="-93345" algn="just"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Part I – Front End Development</a:t>
            </a:r>
            <a:endParaRPr sz="1470">
              <a:latin typeface="Montserrat"/>
              <a:ea typeface="Montserrat"/>
              <a:cs typeface="Montserrat"/>
              <a:sym typeface="Montserrat"/>
            </a:endParaRPr>
          </a:p>
          <a:p>
            <a:pPr marL="86399" lvl="0" indent="-93345" algn="just"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Part II – Back End Development</a:t>
            </a:r>
            <a:endParaRPr sz="1470">
              <a:latin typeface="Montserrat"/>
              <a:ea typeface="Montserrat"/>
              <a:cs typeface="Montserrat"/>
              <a:sym typeface="Montserrat"/>
            </a:endParaRPr>
          </a:p>
          <a:p>
            <a:pPr marL="86399" lvl="0" indent="-93345" algn="just"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Database to manage Different data manipulations</a:t>
            </a:r>
            <a:endParaRPr sz="1470">
              <a:latin typeface="Montserrat"/>
              <a:ea typeface="Montserrat"/>
              <a:cs typeface="Montserrat"/>
              <a:sym typeface="Montserrat"/>
            </a:endParaRPr>
          </a:p>
          <a:p>
            <a:pPr marL="86399" lvl="0" indent="-93345" algn="just"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Debugging</a:t>
            </a:r>
            <a:endParaRPr sz="1470">
              <a:latin typeface="Montserrat"/>
              <a:ea typeface="Montserrat"/>
              <a:cs typeface="Montserrat"/>
              <a:sym typeface="Montserrat"/>
            </a:endParaRPr>
          </a:p>
        </p:txBody>
      </p:sp>
      <p:sp>
        <p:nvSpPr>
          <p:cNvPr id="189" name="Google Shape;189;p5"/>
          <p:cNvSpPr txBox="1">
            <a:spLocks noGrp="1"/>
          </p:cNvSpPr>
          <p:nvPr>
            <p:ph type="title"/>
          </p:nvPr>
        </p:nvSpPr>
        <p:spPr>
          <a:xfrm>
            <a:off x="449274" y="1113625"/>
            <a:ext cx="4738500" cy="318600"/>
          </a:xfrm>
          <a:prstGeom prst="rect">
            <a:avLst/>
          </a:prstGeom>
          <a:noFill/>
          <a:ln>
            <a:noFill/>
          </a:ln>
        </p:spPr>
        <p:txBody>
          <a:bodyPr spcFirstLastPara="1" wrap="square" lIns="0" tIns="0" rIns="0" bIns="0" anchor="t" anchorCtr="0">
            <a:spAutoFit/>
          </a:bodyPr>
          <a:lstStyle/>
          <a:p>
            <a:pPr marL="0" lvl="0" indent="0" algn="just" rtl="0">
              <a:lnSpc>
                <a:spcPct val="100000"/>
              </a:lnSpc>
              <a:spcBef>
                <a:spcPts val="0"/>
              </a:spcBef>
              <a:spcAft>
                <a:spcPts val="0"/>
              </a:spcAft>
              <a:buSzPts val="990"/>
              <a:buNone/>
            </a:pPr>
            <a:r>
              <a:rPr lang="en-GB" sz="2070" b="1">
                <a:latin typeface="Montserrat"/>
                <a:ea typeface="Montserrat"/>
                <a:cs typeface="Montserrat"/>
                <a:sym typeface="Montserrat"/>
              </a:rPr>
              <a:t>What is Full Stack Development?</a:t>
            </a:r>
            <a:endParaRPr sz="2070" b="1">
              <a:latin typeface="Montserrat"/>
              <a:ea typeface="Montserrat"/>
              <a:cs typeface="Montserrat"/>
              <a:sym typeface="Montserrat"/>
            </a:endParaRPr>
          </a:p>
        </p:txBody>
      </p:sp>
      <p:sp>
        <p:nvSpPr>
          <p:cNvPr id="190" name="Google Shape;190;p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1" name="Google Shape;191;p5"/>
          <p:cNvSpPr/>
          <p:nvPr/>
        </p:nvSpPr>
        <p:spPr>
          <a:xfrm>
            <a:off x="6546675" y="2930125"/>
            <a:ext cx="23439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g2bf04ff201e_0_788"/>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g2bf04ff201e_0_788"/>
          <p:cNvSpPr txBox="1">
            <a:spLocks noGrp="1"/>
          </p:cNvSpPr>
          <p:nvPr>
            <p:ph type="title"/>
          </p:nvPr>
        </p:nvSpPr>
        <p:spPr>
          <a:xfrm>
            <a:off x="343250" y="4145427"/>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2900" b="1">
                <a:latin typeface="Montserrat"/>
                <a:ea typeface="Montserrat"/>
                <a:cs typeface="Montserrat"/>
                <a:sym typeface="Montserrat"/>
              </a:rPr>
              <a:t>Overview</a:t>
            </a:r>
            <a:endParaRPr sz="2900" b="1">
              <a:latin typeface="Montserrat"/>
              <a:ea typeface="Montserrat"/>
              <a:cs typeface="Montserrat"/>
              <a:sym typeface="Montserrat"/>
            </a:endParaRPr>
          </a:p>
        </p:txBody>
      </p:sp>
      <p:sp>
        <p:nvSpPr>
          <p:cNvPr id="1328" name="Google Shape;1328;g2bf04ff201e_0_788"/>
          <p:cNvSpPr txBox="1">
            <a:spLocks noGrp="1"/>
          </p:cNvSpPr>
          <p:nvPr>
            <p:ph type="title"/>
          </p:nvPr>
        </p:nvSpPr>
        <p:spPr>
          <a:xfrm>
            <a:off x="929705" y="1218932"/>
            <a:ext cx="4572000" cy="2616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What is Bootstrap?</a:t>
            </a:r>
            <a:endParaRPr sz="170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Why use Bootstrap?</a:t>
            </a:r>
            <a:br>
              <a:rPr lang="en-GB" sz="1700" b="0">
                <a:latin typeface="Montserrat"/>
                <a:ea typeface="Montserrat"/>
                <a:cs typeface="Montserrat"/>
                <a:sym typeface="Montserrat"/>
              </a:rPr>
            </a:br>
            <a:r>
              <a:rPr lang="en-GB" sz="1700" b="0">
                <a:latin typeface="Montserrat"/>
                <a:ea typeface="Montserrat"/>
                <a:cs typeface="Montserrat"/>
                <a:sym typeface="Montserrat"/>
              </a:rPr>
              <a:t>Bootstrap Versions</a:t>
            </a:r>
            <a:endParaRPr sz="170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Syntax of Bootstrap</a:t>
            </a:r>
            <a:br>
              <a:rPr lang="en-GB" sz="1700" b="0">
                <a:latin typeface="Montserrat"/>
                <a:ea typeface="Montserrat"/>
                <a:cs typeface="Montserrat"/>
                <a:sym typeface="Montserrat"/>
              </a:rPr>
            </a:br>
            <a:r>
              <a:rPr lang="en-GB" sz="1700" b="0">
                <a:latin typeface="Montserrat"/>
                <a:ea typeface="Montserrat"/>
                <a:cs typeface="Montserrat"/>
                <a:sym typeface="Montserrat"/>
              </a:rPr>
              <a:t>Connecting Bootstrap in Page</a:t>
            </a:r>
            <a:br>
              <a:rPr lang="en-GB" sz="1700" b="0">
                <a:latin typeface="Montserrat"/>
                <a:ea typeface="Montserrat"/>
                <a:cs typeface="Montserrat"/>
                <a:sym typeface="Montserrat"/>
              </a:rPr>
            </a:br>
            <a:r>
              <a:rPr lang="en-GB" sz="1700" b="0">
                <a:latin typeface="Montserrat"/>
                <a:ea typeface="Montserrat"/>
                <a:cs typeface="Montserrat"/>
                <a:sym typeface="Montserrat"/>
              </a:rPr>
              <a:t>Container and Container Fluid</a:t>
            </a:r>
            <a:br>
              <a:rPr lang="en-GB" sz="1700" b="0">
                <a:latin typeface="Montserrat"/>
                <a:ea typeface="Montserrat"/>
                <a:cs typeface="Montserrat"/>
                <a:sym typeface="Montserrat"/>
              </a:rPr>
            </a:br>
            <a:r>
              <a:rPr lang="en-GB" sz="1700" b="0">
                <a:latin typeface="Montserrat"/>
                <a:ea typeface="Montserrat"/>
                <a:cs typeface="Montserrat"/>
                <a:sym typeface="Montserrat"/>
              </a:rPr>
              <a:t>My First Bootstrap Page</a:t>
            </a:r>
            <a:endParaRPr sz="1700" b="0">
              <a:latin typeface="Montserrat"/>
              <a:ea typeface="Montserrat"/>
              <a:cs typeface="Montserrat"/>
              <a:sym typeface="Montserrat"/>
            </a:endParaRPr>
          </a:p>
        </p:txBody>
      </p:sp>
      <p:cxnSp>
        <p:nvCxnSpPr>
          <p:cNvPr id="1329" name="Google Shape;1329;g2bf04ff201e_0_788"/>
          <p:cNvCxnSpPr/>
          <p:nvPr/>
        </p:nvCxnSpPr>
        <p:spPr>
          <a:xfrm>
            <a:off x="452800" y="1115736"/>
            <a:ext cx="0" cy="2776800"/>
          </a:xfrm>
          <a:prstGeom prst="straightConnector1">
            <a:avLst/>
          </a:prstGeom>
          <a:noFill/>
          <a:ln w="76200" cap="flat" cmpd="sng">
            <a:solidFill>
              <a:schemeClr val="accent1"/>
            </a:solidFill>
            <a:prstDash val="solid"/>
            <a:round/>
            <a:headEnd type="none" w="sm" len="sm"/>
            <a:tailEnd type="none" w="sm" len="sm"/>
          </a:ln>
        </p:spPr>
      </p:cxnSp>
      <p:sp>
        <p:nvSpPr>
          <p:cNvPr id="1330" name="Google Shape;1330;g2bf04ff201e_0_78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31" name="Google Shape;1331;g2bf04ff201e_0_78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g2bf04ff201e_0_795"/>
          <p:cNvSpPr txBox="1">
            <a:spLocks noGrp="1"/>
          </p:cNvSpPr>
          <p:nvPr>
            <p:ph type="title"/>
          </p:nvPr>
        </p:nvSpPr>
        <p:spPr>
          <a:xfrm>
            <a:off x="472649" y="1661388"/>
            <a:ext cx="65994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Bootstrap is a free front-end framework for faster and easier web development.</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It includes HTML and CSS based design templates for typography, forms, buttons, tables, navigations, modal and many other.</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It also gives you the ability to easily create responsive designs.</a:t>
            </a:r>
            <a:endParaRPr sz="1600" b="0">
              <a:latin typeface="Montserrat"/>
              <a:ea typeface="Montserrat"/>
              <a:cs typeface="Montserrat"/>
              <a:sym typeface="Montserrat"/>
            </a:endParaRPr>
          </a:p>
        </p:txBody>
      </p:sp>
      <p:sp>
        <p:nvSpPr>
          <p:cNvPr id="1337" name="Google Shape;1337;g2bf04ff201e_0_795"/>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What is Bootstrap?</a:t>
            </a:r>
            <a:endParaRPr sz="2100" b="1">
              <a:latin typeface="Montserrat"/>
              <a:ea typeface="Montserrat"/>
              <a:cs typeface="Montserrat"/>
              <a:sym typeface="Montserrat"/>
            </a:endParaRPr>
          </a:p>
        </p:txBody>
      </p:sp>
      <p:sp>
        <p:nvSpPr>
          <p:cNvPr id="1338" name="Google Shape;1338;g2bf04ff201e_0_79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39" name="Google Shape;1339;g2bf04ff201e_0_79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g2bf04ff201e_0_800"/>
          <p:cNvSpPr txBox="1">
            <a:spLocks noGrp="1"/>
          </p:cNvSpPr>
          <p:nvPr>
            <p:ph type="title"/>
          </p:nvPr>
        </p:nvSpPr>
        <p:spPr>
          <a:xfrm>
            <a:off x="450200" y="1661250"/>
            <a:ext cx="6426600" cy="28323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Easy to Use</a:t>
            </a:r>
            <a:r>
              <a:rPr lang="en-GB" sz="1600" b="0">
                <a:latin typeface="Montserrat"/>
                <a:ea typeface="Montserrat"/>
                <a:cs typeface="Montserrat"/>
                <a:sym typeface="Montserrat"/>
              </a:rPr>
              <a:t>: Anyone can use Bootstrap with basic knowledge of HTML and CSS.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Responsive Features</a:t>
            </a:r>
            <a:r>
              <a:rPr lang="en-GB" sz="1600" b="0">
                <a:latin typeface="Montserrat"/>
                <a:ea typeface="Montserrat"/>
                <a:cs typeface="Montserrat"/>
                <a:sym typeface="Montserrat"/>
              </a:rPr>
              <a:t>: Its responsive CSS adjusts to phones, tablets and Desktops.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Mobile First Approach</a:t>
            </a:r>
            <a:r>
              <a:rPr lang="en-GB" sz="1600" b="0">
                <a:latin typeface="Montserrat"/>
                <a:ea typeface="Montserrat"/>
                <a:cs typeface="Montserrat"/>
                <a:sym typeface="Montserrat"/>
              </a:rPr>
              <a:t>: In Bootstrap, mobile-first styles are part of core framework.</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Browser Compatibility</a:t>
            </a:r>
            <a:r>
              <a:rPr lang="en-GB" sz="1600" b="0">
                <a:latin typeface="Montserrat"/>
                <a:ea typeface="Montserrat"/>
                <a:cs typeface="Montserrat"/>
                <a:sym typeface="Montserrat"/>
              </a:rPr>
              <a:t>: It is compatible with all modern browsers.</a:t>
            </a:r>
            <a:endParaRPr sz="1600" b="0">
              <a:latin typeface="Montserrat"/>
              <a:ea typeface="Montserrat"/>
              <a:cs typeface="Montserrat"/>
              <a:sym typeface="Montserrat"/>
            </a:endParaRPr>
          </a:p>
        </p:txBody>
      </p:sp>
      <p:sp>
        <p:nvSpPr>
          <p:cNvPr id="1345" name="Google Shape;1345;g2bf04ff201e_0_800"/>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Advantages of Bootstrap</a:t>
            </a:r>
            <a:endParaRPr sz="2100" b="1">
              <a:latin typeface="Montserrat"/>
              <a:ea typeface="Montserrat"/>
              <a:cs typeface="Montserrat"/>
              <a:sym typeface="Montserrat"/>
            </a:endParaRPr>
          </a:p>
        </p:txBody>
      </p:sp>
      <p:sp>
        <p:nvSpPr>
          <p:cNvPr id="1346" name="Google Shape;1346;g2bf04ff201e_0_80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47" name="Google Shape;1347;g2bf04ff201e_0_80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
        <p:nvSpPr>
          <p:cNvPr id="1352" name="Google Shape;1352;g2bf04ff201e_0_805"/>
          <p:cNvSpPr txBox="1">
            <a:spLocks noGrp="1"/>
          </p:cNvSpPr>
          <p:nvPr>
            <p:ph type="ctrTitle"/>
          </p:nvPr>
        </p:nvSpPr>
        <p:spPr>
          <a:xfrm>
            <a:off x="461860" y="1872454"/>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Bootstrap Versions</a:t>
            </a:r>
            <a:endParaRPr/>
          </a:p>
        </p:txBody>
      </p:sp>
      <p:cxnSp>
        <p:nvCxnSpPr>
          <p:cNvPr id="1353" name="Google Shape;1353;g2bf04ff201e_0_805"/>
          <p:cNvCxnSpPr/>
          <p:nvPr/>
        </p:nvCxnSpPr>
        <p:spPr>
          <a:xfrm>
            <a:off x="3323150" y="1314805"/>
            <a:ext cx="28200" cy="3254400"/>
          </a:xfrm>
          <a:prstGeom prst="straightConnector1">
            <a:avLst/>
          </a:prstGeom>
          <a:noFill/>
          <a:ln w="9525" cap="flat" cmpd="sng">
            <a:solidFill>
              <a:schemeClr val="accent1"/>
            </a:solidFill>
            <a:prstDash val="solid"/>
            <a:round/>
            <a:headEnd type="none" w="sm" len="sm"/>
            <a:tailEnd type="none" w="sm" len="sm"/>
          </a:ln>
        </p:spPr>
      </p:cxnSp>
      <p:sp>
        <p:nvSpPr>
          <p:cNvPr id="1354" name="Google Shape;1354;g2bf04ff201e_0_805"/>
          <p:cNvSpPr txBox="1"/>
          <p:nvPr/>
        </p:nvSpPr>
        <p:spPr>
          <a:xfrm>
            <a:off x="3557399" y="1734254"/>
            <a:ext cx="4174500" cy="19626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Bootstrap 3 – Released in 2013</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Bootstrap 4 – Released in 2018</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Bootstrap 5 – Released in 2021 </a:t>
            </a:r>
            <a:br>
              <a:rPr lang="en-GB" sz="1500" b="1" i="0" u="none" strike="noStrike" cap="none">
                <a:solidFill>
                  <a:schemeClr val="dk1"/>
                </a:solidFill>
                <a:latin typeface="Montserrat"/>
                <a:ea typeface="Montserrat"/>
                <a:cs typeface="Montserrat"/>
                <a:sym typeface="Montserrat"/>
              </a:rPr>
            </a:br>
            <a:br>
              <a:rPr lang="en-GB" sz="1500" b="1" i="0" u="none" strike="noStrike" cap="none">
                <a:solidFill>
                  <a:schemeClr val="dk1"/>
                </a:solidFill>
                <a:latin typeface="Montserrat"/>
                <a:ea typeface="Montserrat"/>
                <a:cs typeface="Montserrat"/>
                <a:sym typeface="Montserrat"/>
              </a:rPr>
            </a:br>
            <a:r>
              <a:rPr lang="en-GB" sz="1500" b="1" i="0" u="none" strike="noStrike" cap="none">
                <a:solidFill>
                  <a:schemeClr val="dk1"/>
                </a:solidFill>
                <a:latin typeface="Montserrat"/>
                <a:ea typeface="Montserrat"/>
                <a:cs typeface="Montserrat"/>
                <a:sym typeface="Montserrat"/>
              </a:rPr>
              <a:t>Bootstrap 5 has switched to </a:t>
            </a:r>
            <a:br>
              <a:rPr lang="en-GB" sz="1500" b="1" i="0" u="none" strike="noStrike" cap="none">
                <a:solidFill>
                  <a:schemeClr val="dk1"/>
                </a:solidFill>
                <a:latin typeface="Montserrat"/>
                <a:ea typeface="Montserrat"/>
                <a:cs typeface="Montserrat"/>
                <a:sym typeface="Montserrat"/>
              </a:rPr>
            </a:br>
            <a:r>
              <a:rPr lang="en-GB" sz="1500" b="1" i="0" u="none" strike="noStrike" cap="none">
                <a:solidFill>
                  <a:schemeClr val="dk1"/>
                </a:solidFill>
                <a:latin typeface="Montserrat"/>
                <a:ea typeface="Montserrat"/>
                <a:cs typeface="Montserrat"/>
                <a:sym typeface="Montserrat"/>
              </a:rPr>
              <a:t>Javascript instead of Jquery.</a:t>
            </a:r>
            <a:endParaRPr sz="1500" b="1" i="0" u="none" strike="noStrike" cap="none">
              <a:solidFill>
                <a:schemeClr val="dk1"/>
              </a:solidFill>
              <a:latin typeface="Montserrat"/>
              <a:ea typeface="Montserrat"/>
              <a:cs typeface="Montserrat"/>
              <a:sym typeface="Montserrat"/>
            </a:endParaRPr>
          </a:p>
        </p:txBody>
      </p:sp>
      <p:sp>
        <p:nvSpPr>
          <p:cNvPr id="1355" name="Google Shape;1355;g2bf04ff201e_0_8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56" name="Google Shape;1356;g2bf04ff201e_0_8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g2bf04ff201e_0_811"/>
          <p:cNvSpPr txBox="1">
            <a:spLocks noGrp="1"/>
          </p:cNvSpPr>
          <p:nvPr>
            <p:ph type="title"/>
          </p:nvPr>
        </p:nvSpPr>
        <p:spPr>
          <a:xfrm>
            <a:off x="472650" y="1047379"/>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Syntax of Bootstrap</a:t>
            </a:r>
            <a:endParaRPr sz="2100" b="1">
              <a:latin typeface="Montserrat"/>
              <a:ea typeface="Montserrat"/>
              <a:cs typeface="Montserrat"/>
              <a:sym typeface="Montserrat"/>
            </a:endParaRPr>
          </a:p>
        </p:txBody>
      </p:sp>
      <p:pic>
        <p:nvPicPr>
          <p:cNvPr id="1362" name="Google Shape;1362;g2bf04ff201e_0_811"/>
          <p:cNvPicPr preferRelativeResize="0"/>
          <p:nvPr/>
        </p:nvPicPr>
        <p:blipFill rotWithShape="1">
          <a:blip r:embed="rId3">
            <a:alphaModFix/>
          </a:blip>
          <a:srcRect/>
          <a:stretch/>
        </p:blipFill>
        <p:spPr>
          <a:xfrm>
            <a:off x="838899" y="1656951"/>
            <a:ext cx="4277245" cy="30083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363" name="Google Shape;1363;g2bf04ff201e_0_81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64" name="Google Shape;1364;g2bf04ff201e_0_81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68"/>
        <p:cNvGrpSpPr/>
        <p:nvPr/>
      </p:nvGrpSpPr>
      <p:grpSpPr>
        <a:xfrm>
          <a:off x="0" y="0"/>
          <a:ext cx="0" cy="0"/>
          <a:chOff x="0" y="0"/>
          <a:chExt cx="0" cy="0"/>
        </a:xfrm>
      </p:grpSpPr>
      <p:sp>
        <p:nvSpPr>
          <p:cNvPr id="1369" name="Google Shape;1369;g2bf04ff201e_0_816"/>
          <p:cNvSpPr txBox="1">
            <a:spLocks noGrp="1"/>
          </p:cNvSpPr>
          <p:nvPr>
            <p:ph type="title"/>
          </p:nvPr>
        </p:nvSpPr>
        <p:spPr>
          <a:xfrm>
            <a:off x="449151" y="1484525"/>
            <a:ext cx="6661200" cy="6156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One can include it from CDN (Content Delivery Network). It provides support for Bootstrap’s CSS and JS. </a:t>
            </a:r>
            <a:endParaRPr sz="1600" b="0">
              <a:latin typeface="Montserrat"/>
              <a:ea typeface="Montserrat"/>
              <a:cs typeface="Montserrat"/>
              <a:sym typeface="Montserrat"/>
            </a:endParaRPr>
          </a:p>
        </p:txBody>
      </p:sp>
      <p:sp>
        <p:nvSpPr>
          <p:cNvPr id="1370" name="Google Shape;1370;g2bf04ff201e_0_816"/>
          <p:cNvSpPr txBox="1">
            <a:spLocks noGrp="1"/>
          </p:cNvSpPr>
          <p:nvPr>
            <p:ph type="title"/>
          </p:nvPr>
        </p:nvSpPr>
        <p:spPr>
          <a:xfrm>
            <a:off x="451511" y="1054425"/>
            <a:ext cx="54249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How to connect Bootstrap to Page</a:t>
            </a:r>
            <a:endParaRPr sz="2100" b="1">
              <a:latin typeface="Montserrat"/>
              <a:ea typeface="Montserrat"/>
              <a:cs typeface="Montserrat"/>
              <a:sym typeface="Montserrat"/>
            </a:endParaRPr>
          </a:p>
        </p:txBody>
      </p:sp>
      <p:pic>
        <p:nvPicPr>
          <p:cNvPr id="1371" name="Google Shape;1371;g2bf04ff201e_0_816"/>
          <p:cNvPicPr preferRelativeResize="0"/>
          <p:nvPr/>
        </p:nvPicPr>
        <p:blipFill rotWithShape="1">
          <a:blip r:embed="rId3">
            <a:alphaModFix/>
          </a:blip>
          <a:srcRect/>
          <a:stretch/>
        </p:blipFill>
        <p:spPr>
          <a:xfrm>
            <a:off x="539761" y="2496249"/>
            <a:ext cx="6380316" cy="183514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372" name="Google Shape;1372;g2bf04ff201e_0_81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73" name="Google Shape;1373;g2bf04ff201e_0_81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g2bf04ff201e_0_822"/>
          <p:cNvSpPr txBox="1">
            <a:spLocks noGrp="1"/>
          </p:cNvSpPr>
          <p:nvPr>
            <p:ph type="title"/>
          </p:nvPr>
        </p:nvSpPr>
        <p:spPr>
          <a:xfrm>
            <a:off x="464280" y="1610916"/>
            <a:ext cx="67374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Containers are used to pad the content inside of them.</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.container is the class used for responsive fixed width container.</a:t>
            </a: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Its max-width change on different screen sizes.</a:t>
            </a:r>
            <a:endParaRPr sz="1600" b="0">
              <a:latin typeface="Montserrat"/>
              <a:ea typeface="Montserrat"/>
              <a:cs typeface="Montserrat"/>
              <a:sym typeface="Montserrat"/>
            </a:endParaRPr>
          </a:p>
        </p:txBody>
      </p:sp>
      <p:sp>
        <p:nvSpPr>
          <p:cNvPr id="1379" name="Google Shape;1379;g2bf04ff201e_0_822"/>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Container</a:t>
            </a:r>
            <a:endParaRPr sz="2100" b="1">
              <a:latin typeface="Montserrat"/>
              <a:ea typeface="Montserrat"/>
              <a:cs typeface="Montserrat"/>
              <a:sym typeface="Montserrat"/>
            </a:endParaRPr>
          </a:p>
        </p:txBody>
      </p:sp>
      <p:pic>
        <p:nvPicPr>
          <p:cNvPr id="1380" name="Google Shape;1380;g2bf04ff201e_0_822"/>
          <p:cNvPicPr preferRelativeResize="0"/>
          <p:nvPr/>
        </p:nvPicPr>
        <p:blipFill rotWithShape="1">
          <a:blip r:embed="rId3">
            <a:alphaModFix/>
          </a:blip>
          <a:srcRect/>
          <a:stretch/>
        </p:blipFill>
        <p:spPr>
          <a:xfrm>
            <a:off x="1698870" y="2344718"/>
            <a:ext cx="2873130" cy="1027389"/>
          </a:xfrm>
          <a:prstGeom prst="rect">
            <a:avLst/>
          </a:prstGeom>
          <a:noFill/>
          <a:ln>
            <a:noFill/>
          </a:ln>
        </p:spPr>
      </p:pic>
      <p:pic>
        <p:nvPicPr>
          <p:cNvPr id="1381" name="Google Shape;1381;g2bf04ff201e_0_822"/>
          <p:cNvPicPr preferRelativeResize="0"/>
          <p:nvPr/>
        </p:nvPicPr>
        <p:blipFill rotWithShape="1">
          <a:blip r:embed="rId4">
            <a:alphaModFix/>
          </a:blip>
          <a:srcRect/>
          <a:stretch/>
        </p:blipFill>
        <p:spPr>
          <a:xfrm>
            <a:off x="679508" y="3907073"/>
            <a:ext cx="5788403" cy="791383"/>
          </a:xfrm>
          <a:prstGeom prst="rect">
            <a:avLst/>
          </a:prstGeom>
          <a:noFill/>
          <a:ln>
            <a:noFill/>
          </a:ln>
        </p:spPr>
      </p:pic>
      <p:sp>
        <p:nvSpPr>
          <p:cNvPr id="1382" name="Google Shape;1382;g2bf04ff201e_0_82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83" name="Google Shape;1383;g2bf04ff201e_0_82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87"/>
        <p:cNvGrpSpPr/>
        <p:nvPr/>
      </p:nvGrpSpPr>
      <p:grpSpPr>
        <a:xfrm>
          <a:off x="0" y="0"/>
          <a:ext cx="0" cy="0"/>
          <a:chOff x="0" y="0"/>
          <a:chExt cx="0" cy="0"/>
        </a:xfrm>
      </p:grpSpPr>
      <p:sp>
        <p:nvSpPr>
          <p:cNvPr id="1388" name="Google Shape;1388;g2bf04ff201e_0_829"/>
          <p:cNvSpPr txBox="1">
            <a:spLocks noGrp="1"/>
          </p:cNvSpPr>
          <p:nvPr>
            <p:ph type="title"/>
          </p:nvPr>
        </p:nvSpPr>
        <p:spPr>
          <a:xfrm>
            <a:off x="472655" y="1661250"/>
            <a:ext cx="67374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.container-fluid </a:t>
            </a:r>
            <a:r>
              <a:rPr lang="en-GB" sz="1600" b="0">
                <a:latin typeface="Montserrat"/>
                <a:ea typeface="Montserrat"/>
                <a:cs typeface="Montserrat"/>
                <a:sym typeface="Montserrat"/>
              </a:rPr>
              <a:t>class is used to create a full width container.</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It will always span the entire width of the screen.</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width is always 100%</a:t>
            </a:r>
            <a:endParaRPr sz="1600" b="0">
              <a:latin typeface="Montserrat"/>
              <a:ea typeface="Montserrat"/>
              <a:cs typeface="Montserrat"/>
              <a:sym typeface="Montserrat"/>
            </a:endParaRPr>
          </a:p>
        </p:txBody>
      </p:sp>
      <p:sp>
        <p:nvSpPr>
          <p:cNvPr id="1389" name="Google Shape;1389;g2bf04ff201e_0_829"/>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Container Fluid</a:t>
            </a:r>
            <a:endParaRPr sz="2100" b="1">
              <a:latin typeface="Montserrat"/>
              <a:ea typeface="Montserrat"/>
              <a:cs typeface="Montserrat"/>
              <a:sym typeface="Montserrat"/>
            </a:endParaRPr>
          </a:p>
        </p:txBody>
      </p:sp>
      <p:pic>
        <p:nvPicPr>
          <p:cNvPr id="1390" name="Google Shape;1390;g2bf04ff201e_0_829"/>
          <p:cNvPicPr preferRelativeResize="0"/>
          <p:nvPr/>
        </p:nvPicPr>
        <p:blipFill rotWithShape="1">
          <a:blip r:embed="rId3">
            <a:alphaModFix/>
          </a:blip>
          <a:srcRect/>
          <a:stretch/>
        </p:blipFill>
        <p:spPr>
          <a:xfrm>
            <a:off x="1480984" y="3112315"/>
            <a:ext cx="4044690" cy="1465006"/>
          </a:xfrm>
          <a:prstGeom prst="rect">
            <a:avLst/>
          </a:prstGeom>
          <a:noFill/>
          <a:ln>
            <a:noFill/>
          </a:ln>
        </p:spPr>
      </p:pic>
      <p:sp>
        <p:nvSpPr>
          <p:cNvPr id="1391" name="Google Shape;1391;g2bf04ff201e_0_82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392" name="Google Shape;1392;g2bf04ff201e_0_82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g2bf04ff201e_0_835"/>
          <p:cNvSpPr txBox="1">
            <a:spLocks noGrp="1"/>
          </p:cNvSpPr>
          <p:nvPr>
            <p:ph type="title"/>
          </p:nvPr>
        </p:nvSpPr>
        <p:spPr>
          <a:xfrm>
            <a:off x="456200" y="1484529"/>
            <a:ext cx="8109300" cy="2463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Include HTML5 doctype, adding meta info, using container classes</a:t>
            </a:r>
            <a:endParaRPr sz="1600" b="0">
              <a:latin typeface="Montserrat"/>
              <a:ea typeface="Montserrat"/>
              <a:cs typeface="Montserrat"/>
              <a:sym typeface="Montserrat"/>
            </a:endParaRPr>
          </a:p>
        </p:txBody>
      </p:sp>
      <p:sp>
        <p:nvSpPr>
          <p:cNvPr id="1398" name="Google Shape;1398;g2bf04ff201e_0_835"/>
          <p:cNvSpPr txBox="1">
            <a:spLocks noGrp="1"/>
          </p:cNvSpPr>
          <p:nvPr>
            <p:ph type="title"/>
          </p:nvPr>
        </p:nvSpPr>
        <p:spPr>
          <a:xfrm>
            <a:off x="472649" y="1040333"/>
            <a:ext cx="54249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My First Bootstrap Web page</a:t>
            </a:r>
            <a:endParaRPr sz="2100" b="1">
              <a:latin typeface="Montserrat"/>
              <a:ea typeface="Montserrat"/>
              <a:cs typeface="Montserrat"/>
              <a:sym typeface="Montserrat"/>
            </a:endParaRPr>
          </a:p>
        </p:txBody>
      </p:sp>
      <p:pic>
        <p:nvPicPr>
          <p:cNvPr id="1399" name="Google Shape;1399;g2bf04ff201e_0_835"/>
          <p:cNvPicPr preferRelativeResize="0"/>
          <p:nvPr/>
        </p:nvPicPr>
        <p:blipFill rotWithShape="1">
          <a:blip r:embed="rId3">
            <a:alphaModFix/>
          </a:blip>
          <a:srcRect/>
          <a:stretch/>
        </p:blipFill>
        <p:spPr>
          <a:xfrm>
            <a:off x="549530" y="2034308"/>
            <a:ext cx="2923905" cy="107488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400" name="Google Shape;1400;g2bf04ff201e_0_835"/>
          <p:cNvPicPr preferRelativeResize="0"/>
          <p:nvPr/>
        </p:nvPicPr>
        <p:blipFill rotWithShape="1">
          <a:blip r:embed="rId4">
            <a:alphaModFix/>
          </a:blip>
          <a:srcRect/>
          <a:stretch/>
        </p:blipFill>
        <p:spPr>
          <a:xfrm>
            <a:off x="3900881" y="2300406"/>
            <a:ext cx="4834077" cy="25950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401" name="Google Shape;1401;g2bf04ff201e_0_835"/>
          <p:cNvPicPr preferRelativeResize="0"/>
          <p:nvPr/>
        </p:nvPicPr>
        <p:blipFill rotWithShape="1">
          <a:blip r:embed="rId5">
            <a:alphaModFix/>
          </a:blip>
          <a:srcRect/>
          <a:stretch/>
        </p:blipFill>
        <p:spPr>
          <a:xfrm>
            <a:off x="549530" y="3551432"/>
            <a:ext cx="2832809" cy="100227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402" name="Google Shape;1402;g2bf04ff201e_0_835"/>
          <p:cNvPicPr preferRelativeResize="0"/>
          <p:nvPr/>
        </p:nvPicPr>
        <p:blipFill rotWithShape="1">
          <a:blip r:embed="rId6">
            <a:alphaModFix/>
          </a:blip>
          <a:srcRect/>
          <a:stretch/>
        </p:blipFill>
        <p:spPr>
          <a:xfrm>
            <a:off x="3900881" y="3518746"/>
            <a:ext cx="2916698" cy="103495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403" name="Google Shape;1403;g2bf04ff201e_0_83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04" name="Google Shape;1404;g2bf04ff201e_0_83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g2bf04ff201e_0_844"/>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g2bf04ff201e_0_844"/>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1411" name="Google Shape;1411;g2bf04ff201e_0_844"/>
          <p:cNvSpPr txBox="1">
            <a:spLocks noGrp="1"/>
          </p:cNvSpPr>
          <p:nvPr>
            <p:ph type="title"/>
          </p:nvPr>
        </p:nvSpPr>
        <p:spPr>
          <a:xfrm>
            <a:off x="710470" y="1176062"/>
            <a:ext cx="3940800" cy="2616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What is Bootstrap?</a:t>
            </a:r>
            <a:br>
              <a:rPr lang="en-GB" sz="1700" b="0">
                <a:latin typeface="Montserrat"/>
                <a:ea typeface="Montserrat"/>
                <a:cs typeface="Montserrat"/>
                <a:sym typeface="Montserrat"/>
              </a:rPr>
            </a:br>
            <a:r>
              <a:rPr lang="en-GB" sz="1700" b="0">
                <a:latin typeface="Montserrat"/>
                <a:ea typeface="Montserrat"/>
                <a:cs typeface="Montserrat"/>
                <a:sym typeface="Montserrat"/>
              </a:rPr>
              <a:t>Why use Bootstrap?</a:t>
            </a:r>
            <a:br>
              <a:rPr lang="en-GB" sz="1700" b="0">
                <a:latin typeface="Montserrat"/>
                <a:ea typeface="Montserrat"/>
                <a:cs typeface="Montserrat"/>
                <a:sym typeface="Montserrat"/>
              </a:rPr>
            </a:br>
            <a:r>
              <a:rPr lang="en-GB" sz="1700" b="0">
                <a:latin typeface="Montserrat"/>
                <a:ea typeface="Montserrat"/>
                <a:cs typeface="Montserrat"/>
                <a:sym typeface="Montserrat"/>
              </a:rPr>
              <a:t>Bootstrap Versions</a:t>
            </a:r>
            <a:br>
              <a:rPr lang="en-GB" sz="1700" b="0">
                <a:latin typeface="Montserrat"/>
                <a:ea typeface="Montserrat"/>
                <a:cs typeface="Montserrat"/>
                <a:sym typeface="Montserrat"/>
              </a:rPr>
            </a:br>
            <a:r>
              <a:rPr lang="en-GB" sz="1700" b="0">
                <a:latin typeface="Montserrat"/>
                <a:ea typeface="Montserrat"/>
                <a:cs typeface="Montserrat"/>
                <a:sym typeface="Montserrat"/>
              </a:rPr>
              <a:t>Syntax of Bootstrap</a:t>
            </a:r>
            <a:br>
              <a:rPr lang="en-GB" sz="1700" b="0">
                <a:latin typeface="Montserrat"/>
                <a:ea typeface="Montserrat"/>
                <a:cs typeface="Montserrat"/>
                <a:sym typeface="Montserrat"/>
              </a:rPr>
            </a:br>
            <a:r>
              <a:rPr lang="en-GB" sz="1700" b="0">
                <a:latin typeface="Montserrat"/>
                <a:ea typeface="Montserrat"/>
                <a:cs typeface="Montserrat"/>
                <a:sym typeface="Montserrat"/>
              </a:rPr>
              <a:t>Connecting Bootstrap in Page</a:t>
            </a:r>
            <a:br>
              <a:rPr lang="en-GB" sz="1700" b="0">
                <a:latin typeface="Montserrat"/>
                <a:ea typeface="Montserrat"/>
                <a:cs typeface="Montserrat"/>
                <a:sym typeface="Montserrat"/>
              </a:rPr>
            </a:br>
            <a:r>
              <a:rPr lang="en-GB" sz="1700" b="0">
                <a:latin typeface="Montserrat"/>
                <a:ea typeface="Montserrat"/>
                <a:cs typeface="Montserrat"/>
                <a:sym typeface="Montserrat"/>
              </a:rPr>
              <a:t>Container and Container Fluid</a:t>
            </a:r>
            <a:br>
              <a:rPr lang="en-GB" sz="1700" b="0">
                <a:latin typeface="Montserrat"/>
                <a:ea typeface="Montserrat"/>
                <a:cs typeface="Montserrat"/>
                <a:sym typeface="Montserrat"/>
              </a:rPr>
            </a:br>
            <a:r>
              <a:rPr lang="en-GB" sz="1700" b="0">
                <a:latin typeface="Montserrat"/>
                <a:ea typeface="Montserrat"/>
                <a:cs typeface="Montserrat"/>
                <a:sym typeface="Montserrat"/>
              </a:rPr>
              <a:t>My First Bootstrap Page</a:t>
            </a:r>
            <a:endParaRPr sz="2200"/>
          </a:p>
        </p:txBody>
      </p:sp>
      <p:cxnSp>
        <p:nvCxnSpPr>
          <p:cNvPr id="1412" name="Google Shape;1412;g2bf04ff201e_0_844"/>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1413" name="Google Shape;1413;g2bf04ff201e_0_84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14" name="Google Shape;1414;g2bf04ff201e_0_84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g25ebc5e494b_0_0" descr="Lightbox"/>
          <p:cNvPicPr preferRelativeResize="0"/>
          <p:nvPr/>
        </p:nvPicPr>
        <p:blipFill rotWithShape="1">
          <a:blip r:embed="rId3">
            <a:alphaModFix/>
          </a:blip>
          <a:srcRect/>
          <a:stretch/>
        </p:blipFill>
        <p:spPr>
          <a:xfrm>
            <a:off x="899398" y="1428000"/>
            <a:ext cx="5943501" cy="3134799"/>
          </a:xfrm>
          <a:prstGeom prst="rect">
            <a:avLst/>
          </a:prstGeom>
          <a:noFill/>
          <a:ln>
            <a:noFill/>
          </a:ln>
        </p:spPr>
      </p:pic>
      <p:sp>
        <p:nvSpPr>
          <p:cNvPr id="197" name="Google Shape;197;g25ebc5e494b_0_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8" name="Google Shape;198;g25ebc5e494b_0_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g2bf94e6429c_4_49"/>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https://forms.gle/FsFGt7hvtvR5esGE8</a:t>
            </a:r>
            <a:endParaRPr sz="2000" b="0" i="0" u="none" strike="noStrike" cap="none">
              <a:solidFill>
                <a:srgbClr val="000000"/>
              </a:solidFill>
              <a:latin typeface="Montserrat"/>
              <a:ea typeface="Montserrat"/>
              <a:cs typeface="Montserrat"/>
              <a:sym typeface="Montserrat"/>
            </a:endParaRPr>
          </a:p>
        </p:txBody>
      </p:sp>
      <p:sp>
        <p:nvSpPr>
          <p:cNvPr id="1420" name="Google Shape;1420;g2bf94e6429c_4_4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21" name="Google Shape;1421;g2bf94e6429c_4_4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22" name="Google Shape;1422;g2bf94e6429c_4_4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23" name="Google Shape;1423;g2bf94e6429c_4_4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427"/>
        <p:cNvGrpSpPr/>
        <p:nvPr/>
      </p:nvGrpSpPr>
      <p:grpSpPr>
        <a:xfrm>
          <a:off x="0" y="0"/>
          <a:ext cx="0" cy="0"/>
          <a:chOff x="0" y="0"/>
          <a:chExt cx="0" cy="0"/>
        </a:xfrm>
      </p:grpSpPr>
      <p:sp>
        <p:nvSpPr>
          <p:cNvPr id="1428" name="Google Shape;1428;g2bf04ff201e_0_851"/>
          <p:cNvSpPr txBox="1"/>
          <p:nvPr/>
        </p:nvSpPr>
        <p:spPr>
          <a:xfrm>
            <a:off x="387167"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1429" name="Google Shape;1429;g2bf04ff201e_0_85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30" name="Google Shape;1430;g2bf04ff201e_0_85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g2bf04ff201e_0_890"/>
          <p:cNvSpPr txBox="1"/>
          <p:nvPr/>
        </p:nvSpPr>
        <p:spPr>
          <a:xfrm>
            <a:off x="449275" y="1491250"/>
            <a:ext cx="34755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Bootstrap Components</a:t>
            </a:r>
            <a:endParaRPr sz="2000" b="0" i="0" u="none" strike="noStrike" cap="none">
              <a:solidFill>
                <a:srgbClr val="000000"/>
              </a:solidFill>
              <a:latin typeface="Montserrat"/>
              <a:ea typeface="Montserrat"/>
              <a:cs typeface="Montserrat"/>
              <a:sym typeface="Montserrat"/>
            </a:endParaRPr>
          </a:p>
        </p:txBody>
      </p:sp>
      <p:sp>
        <p:nvSpPr>
          <p:cNvPr id="1436" name="Google Shape;1436;g2bf04ff201e_0_89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37" name="Google Shape;1437;g2bf04ff201e_0_89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1438" name="Google Shape;1438;g2bf04ff201e_0_890"/>
          <p:cNvPicPr preferRelativeResize="0"/>
          <p:nvPr/>
        </p:nvPicPr>
        <p:blipFill rotWithShape="1">
          <a:blip r:embed="rId3">
            <a:alphaModFix/>
          </a:blip>
          <a:srcRect/>
          <a:stretch/>
        </p:blipFill>
        <p:spPr>
          <a:xfrm>
            <a:off x="3924775" y="1034700"/>
            <a:ext cx="5219225" cy="3460573"/>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g2bf04ff201e_0_895"/>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g2bf04ff201e_0_895"/>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1445" name="Google Shape;1445;g2bf04ff201e_0_895"/>
          <p:cNvSpPr txBox="1">
            <a:spLocks noGrp="1"/>
          </p:cNvSpPr>
          <p:nvPr>
            <p:ph type="title"/>
          </p:nvPr>
        </p:nvSpPr>
        <p:spPr>
          <a:xfrm>
            <a:off x="726903" y="1175383"/>
            <a:ext cx="4572000" cy="27705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800" b="0">
                <a:latin typeface="Montserrat"/>
                <a:ea typeface="Montserrat"/>
                <a:cs typeface="Montserrat"/>
                <a:sym typeface="Montserrat"/>
              </a:rPr>
              <a:t>Jumbotron</a:t>
            </a:r>
            <a:endParaRPr sz="180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800" b="0">
                <a:latin typeface="Montserrat"/>
                <a:ea typeface="Montserrat"/>
                <a:cs typeface="Montserrat"/>
                <a:sym typeface="Montserrat"/>
              </a:rPr>
              <a:t>Button</a:t>
            </a:r>
            <a:br>
              <a:rPr lang="en-GB" sz="1800" b="0">
                <a:latin typeface="Montserrat"/>
                <a:ea typeface="Montserrat"/>
                <a:cs typeface="Montserrat"/>
                <a:sym typeface="Montserrat"/>
              </a:rPr>
            </a:br>
            <a:r>
              <a:rPr lang="en-GB" sz="1800" b="0">
                <a:latin typeface="Montserrat"/>
                <a:ea typeface="Montserrat"/>
                <a:cs typeface="Montserrat"/>
                <a:sym typeface="Montserrat"/>
              </a:rPr>
              <a:t>Grid</a:t>
            </a:r>
            <a:br>
              <a:rPr lang="en-GB" sz="1800" b="0">
                <a:latin typeface="Montserrat"/>
                <a:ea typeface="Montserrat"/>
                <a:cs typeface="Montserrat"/>
                <a:sym typeface="Montserrat"/>
              </a:rPr>
            </a:br>
            <a:r>
              <a:rPr lang="en-GB" sz="1800" b="0">
                <a:latin typeface="Montserrat"/>
                <a:ea typeface="Montserrat"/>
                <a:cs typeface="Montserrat"/>
                <a:sym typeface="Montserrat"/>
              </a:rPr>
              <a:t>Table</a:t>
            </a:r>
            <a:br>
              <a:rPr lang="en-GB" sz="1800" b="0">
                <a:latin typeface="Montserrat"/>
                <a:ea typeface="Montserrat"/>
                <a:cs typeface="Montserrat"/>
                <a:sym typeface="Montserrat"/>
              </a:rPr>
            </a:br>
            <a:r>
              <a:rPr lang="en-GB" sz="1800" b="0">
                <a:latin typeface="Montserrat"/>
                <a:ea typeface="Montserrat"/>
                <a:cs typeface="Montserrat"/>
                <a:sym typeface="Montserrat"/>
              </a:rPr>
              <a:t>Form</a:t>
            </a:r>
            <a:br>
              <a:rPr lang="en-GB" sz="1800" b="0">
                <a:latin typeface="Montserrat"/>
                <a:ea typeface="Montserrat"/>
                <a:cs typeface="Montserrat"/>
                <a:sym typeface="Montserrat"/>
              </a:rPr>
            </a:br>
            <a:r>
              <a:rPr lang="en-GB" sz="1800" b="0">
                <a:latin typeface="Montserrat"/>
                <a:ea typeface="Montserrat"/>
                <a:cs typeface="Montserrat"/>
                <a:sym typeface="Montserrat"/>
              </a:rPr>
              <a:t>Alert</a:t>
            </a:r>
            <a:br>
              <a:rPr lang="en-GB" sz="1800" b="0">
                <a:latin typeface="Montserrat"/>
                <a:ea typeface="Montserrat"/>
                <a:cs typeface="Montserrat"/>
                <a:sym typeface="Montserrat"/>
              </a:rPr>
            </a:br>
            <a:r>
              <a:rPr lang="en-GB" sz="1800" b="0">
                <a:latin typeface="Montserrat"/>
                <a:ea typeface="Montserrat"/>
                <a:cs typeface="Montserrat"/>
                <a:sym typeface="Montserrat"/>
              </a:rPr>
              <a:t>Wells</a:t>
            </a:r>
            <a:endParaRPr sz="1800" b="0">
              <a:latin typeface="Montserrat"/>
              <a:ea typeface="Montserrat"/>
              <a:cs typeface="Montserrat"/>
              <a:sym typeface="Montserrat"/>
            </a:endParaRPr>
          </a:p>
        </p:txBody>
      </p:sp>
      <p:cxnSp>
        <p:nvCxnSpPr>
          <p:cNvPr id="1446" name="Google Shape;1446;g2bf04ff201e_0_895"/>
          <p:cNvCxnSpPr/>
          <p:nvPr/>
        </p:nvCxnSpPr>
        <p:spPr>
          <a:xfrm>
            <a:off x="529000" y="1115736"/>
            <a:ext cx="0" cy="2776800"/>
          </a:xfrm>
          <a:prstGeom prst="straightConnector1">
            <a:avLst/>
          </a:prstGeom>
          <a:noFill/>
          <a:ln w="114300" cap="flat" cmpd="sng">
            <a:solidFill>
              <a:schemeClr val="accent1"/>
            </a:solidFill>
            <a:prstDash val="solid"/>
            <a:round/>
            <a:headEnd type="none" w="sm" len="sm"/>
            <a:tailEnd type="none" w="sm" len="sm"/>
          </a:ln>
        </p:spPr>
      </p:cxnSp>
      <p:sp>
        <p:nvSpPr>
          <p:cNvPr id="1447" name="Google Shape;1447;g2bf04ff201e_0_89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48" name="Google Shape;1448;g2bf04ff201e_0_89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1449" name="Google Shape;1449;g2bf04ff201e_0_895"/>
          <p:cNvPicPr preferRelativeResize="0"/>
          <p:nvPr/>
        </p:nvPicPr>
        <p:blipFill rotWithShape="1">
          <a:blip r:embed="rId3">
            <a:alphaModFix/>
          </a:blip>
          <a:srcRect/>
          <a:stretch/>
        </p:blipFill>
        <p:spPr>
          <a:xfrm>
            <a:off x="3348112" y="1115733"/>
            <a:ext cx="5795888" cy="3493650"/>
          </a:xfrm>
          <a:prstGeom prst="rect">
            <a:avLst/>
          </a:prstGeom>
          <a:noFill/>
          <a:ln>
            <a:noFill/>
          </a:ln>
        </p:spPr>
      </p:pic>
      <p:sp>
        <p:nvSpPr>
          <p:cNvPr id="1450" name="Google Shape;1450;g2bf04ff201e_0_895"/>
          <p:cNvSpPr/>
          <p:nvPr/>
        </p:nvSpPr>
        <p:spPr>
          <a:xfrm>
            <a:off x="3722525" y="4033550"/>
            <a:ext cx="5024700" cy="572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51" name="Google Shape;1451;g2bf04ff201e_0_895"/>
          <p:cNvSpPr txBox="1"/>
          <p:nvPr/>
        </p:nvSpPr>
        <p:spPr>
          <a:xfrm>
            <a:off x="3960050" y="4089050"/>
            <a:ext cx="45720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50000"/>
              </a:lnSpc>
              <a:spcBef>
                <a:spcPts val="0"/>
              </a:spcBef>
              <a:spcAft>
                <a:spcPts val="0"/>
              </a:spcAft>
              <a:buClr>
                <a:srgbClr val="000000"/>
              </a:buClr>
              <a:buSzPts val="1800"/>
              <a:buFont typeface="Arial"/>
              <a:buNone/>
            </a:pPr>
            <a:r>
              <a:rPr lang="en-GB" sz="1800" b="0" i="0" u="none" strike="noStrike" cap="none">
                <a:solidFill>
                  <a:schemeClr val="dk1"/>
                </a:solidFill>
                <a:latin typeface="Montserrat"/>
                <a:ea typeface="Montserrat"/>
                <a:cs typeface="Montserrat"/>
                <a:sym typeface="Montserrat"/>
              </a:rPr>
              <a:t>More than 30 Million downloads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55"/>
        <p:cNvGrpSpPr/>
        <p:nvPr/>
      </p:nvGrpSpPr>
      <p:grpSpPr>
        <a:xfrm>
          <a:off x="0" y="0"/>
          <a:ext cx="0" cy="0"/>
          <a:chOff x="0" y="0"/>
          <a:chExt cx="0" cy="0"/>
        </a:xfrm>
      </p:grpSpPr>
      <p:sp>
        <p:nvSpPr>
          <p:cNvPr id="1456" name="Google Shape;1456;g2bf04ff201e_0_902"/>
          <p:cNvSpPr txBox="1">
            <a:spLocks noGrp="1"/>
          </p:cNvSpPr>
          <p:nvPr>
            <p:ph type="title"/>
          </p:nvPr>
        </p:nvSpPr>
        <p:spPr>
          <a:xfrm>
            <a:off x="472650" y="1484525"/>
            <a:ext cx="70245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It indicates a big grey box for calling extra attention to some special content or information.</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You can put nearly any valid HTML element inside Jumbotron </a:t>
            </a:r>
            <a:endParaRPr sz="1600" b="0">
              <a:latin typeface="Montserrat"/>
              <a:ea typeface="Montserrat"/>
              <a:cs typeface="Montserrat"/>
              <a:sym typeface="Montserrat"/>
            </a:endParaRPr>
          </a:p>
        </p:txBody>
      </p:sp>
      <p:sp>
        <p:nvSpPr>
          <p:cNvPr id="1457" name="Google Shape;1457;g2bf04ff201e_0_902"/>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Jumbotron Component</a:t>
            </a:r>
            <a:endParaRPr sz="2100" b="1">
              <a:latin typeface="Montserrat"/>
              <a:ea typeface="Montserrat"/>
              <a:cs typeface="Montserrat"/>
              <a:sym typeface="Montserrat"/>
            </a:endParaRPr>
          </a:p>
        </p:txBody>
      </p:sp>
      <p:pic>
        <p:nvPicPr>
          <p:cNvPr id="1458" name="Google Shape;1458;g2bf04ff201e_0_902"/>
          <p:cNvPicPr preferRelativeResize="0"/>
          <p:nvPr/>
        </p:nvPicPr>
        <p:blipFill rotWithShape="1">
          <a:blip r:embed="rId3">
            <a:alphaModFix/>
          </a:blip>
          <a:srcRect/>
          <a:stretch/>
        </p:blipFill>
        <p:spPr>
          <a:xfrm>
            <a:off x="620784" y="3770475"/>
            <a:ext cx="2666830" cy="54867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459" name="Google Shape;1459;g2bf04ff201e_0_902"/>
          <p:cNvSpPr txBox="1"/>
          <p:nvPr/>
        </p:nvSpPr>
        <p:spPr>
          <a:xfrm>
            <a:off x="472647" y="2571750"/>
            <a:ext cx="8184900" cy="6156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Full width Jumbotron without rounded borders, we can use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600"/>
              <a:buFont typeface="Montserrat SemiBold"/>
              <a:buNone/>
            </a:pPr>
            <a:r>
              <a:rPr lang="en-GB" sz="1600" b="0" i="0" u="none" strike="noStrike" cap="none">
                <a:solidFill>
                  <a:schemeClr val="dk1"/>
                </a:solidFill>
                <a:latin typeface="Montserrat"/>
                <a:ea typeface="Montserrat"/>
                <a:cs typeface="Montserrat"/>
                <a:sym typeface="Montserrat"/>
              </a:rPr>
              <a:t>.jumbotron-fluid class and .container class inside of it.</a:t>
            </a:r>
            <a:endParaRPr sz="1400" b="0" i="0" u="none" strike="noStrike" cap="none">
              <a:solidFill>
                <a:srgbClr val="000000"/>
              </a:solidFill>
              <a:latin typeface="Arial"/>
              <a:ea typeface="Arial"/>
              <a:cs typeface="Arial"/>
              <a:sym typeface="Arial"/>
            </a:endParaRPr>
          </a:p>
        </p:txBody>
      </p:sp>
      <p:pic>
        <p:nvPicPr>
          <p:cNvPr id="1460" name="Google Shape;1460;g2bf04ff201e_0_902"/>
          <p:cNvPicPr preferRelativeResize="0"/>
          <p:nvPr/>
        </p:nvPicPr>
        <p:blipFill rotWithShape="1">
          <a:blip r:embed="rId4">
            <a:alphaModFix/>
          </a:blip>
          <a:srcRect/>
          <a:stretch/>
        </p:blipFill>
        <p:spPr>
          <a:xfrm>
            <a:off x="3649747" y="3635390"/>
            <a:ext cx="2809339" cy="81884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461" name="Google Shape;1461;g2bf04ff201e_0_90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62" name="Google Shape;1462;g2bf04ff201e_0_90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66"/>
        <p:cNvGrpSpPr/>
        <p:nvPr/>
      </p:nvGrpSpPr>
      <p:grpSpPr>
        <a:xfrm>
          <a:off x="0" y="0"/>
          <a:ext cx="0" cy="0"/>
          <a:chOff x="0" y="0"/>
          <a:chExt cx="0" cy="0"/>
        </a:xfrm>
      </p:grpSpPr>
      <p:sp>
        <p:nvSpPr>
          <p:cNvPr id="1467" name="Google Shape;1467;g2bf04ff201e_0_910"/>
          <p:cNvSpPr txBox="1">
            <a:spLocks noGrp="1"/>
          </p:cNvSpPr>
          <p:nvPr>
            <p:ph type="title"/>
          </p:nvPr>
        </p:nvSpPr>
        <p:spPr>
          <a:xfrm>
            <a:off x="472648" y="1484529"/>
            <a:ext cx="81849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Bootstrap provides different styles of buttons like Basic, Primary, Secondary, Success, Info, Warning, Danger, Dark, Light, Link.</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The button classes can be used on &lt;a&gt;, &lt;button&gt; or &lt;input&gt; elements.</a:t>
            </a:r>
            <a:br>
              <a:rPr lang="en-GB" sz="1600" b="0">
                <a:latin typeface="Montserrat"/>
                <a:ea typeface="Montserrat"/>
                <a:cs typeface="Montserrat"/>
                <a:sym typeface="Montserrat"/>
              </a:rPr>
            </a:br>
            <a:endParaRPr sz="1600" b="0">
              <a:latin typeface="Montserrat"/>
              <a:ea typeface="Montserrat"/>
              <a:cs typeface="Montserrat"/>
              <a:sym typeface="Montserrat"/>
            </a:endParaRPr>
          </a:p>
        </p:txBody>
      </p:sp>
      <p:sp>
        <p:nvSpPr>
          <p:cNvPr id="1468" name="Google Shape;1468;g2bf04ff201e_0_910"/>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Button Component</a:t>
            </a:r>
            <a:endParaRPr sz="2100" b="1">
              <a:latin typeface="Montserrat"/>
              <a:ea typeface="Montserrat"/>
              <a:cs typeface="Montserrat"/>
              <a:sym typeface="Montserrat"/>
            </a:endParaRPr>
          </a:p>
        </p:txBody>
      </p:sp>
      <p:sp>
        <p:nvSpPr>
          <p:cNvPr id="1469" name="Google Shape;1469;g2bf04ff201e_0_910"/>
          <p:cNvSpPr txBox="1"/>
          <p:nvPr/>
        </p:nvSpPr>
        <p:spPr>
          <a:xfrm>
            <a:off x="472647" y="2571750"/>
            <a:ext cx="8184900" cy="13545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It also provides 8 outline/bordered buttons.</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It also have Button sizes like large and small.</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It also have block level buttons that spans the entire width.</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It also provides spinner buttons option to add spinners in button</a:t>
            </a:r>
            <a:endParaRPr sz="1400" b="0" i="0" u="none" strike="noStrike" cap="none">
              <a:solidFill>
                <a:srgbClr val="000000"/>
              </a:solidFill>
              <a:latin typeface="Arial"/>
              <a:ea typeface="Arial"/>
              <a:cs typeface="Arial"/>
              <a:sym typeface="Arial"/>
            </a:endParaRPr>
          </a:p>
        </p:txBody>
      </p:sp>
      <p:sp>
        <p:nvSpPr>
          <p:cNvPr id="1470" name="Google Shape;1470;g2bf04ff201e_0_91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71" name="Google Shape;1471;g2bf04ff201e_0_91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g2bf04ff201e_0_916"/>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Button Component</a:t>
            </a:r>
            <a:endParaRPr sz="2100" b="1">
              <a:latin typeface="Montserrat"/>
              <a:ea typeface="Montserrat"/>
              <a:cs typeface="Montserrat"/>
              <a:sym typeface="Montserrat"/>
            </a:endParaRPr>
          </a:p>
        </p:txBody>
      </p:sp>
      <p:pic>
        <p:nvPicPr>
          <p:cNvPr id="1477" name="Google Shape;1477;g2bf04ff201e_0_916"/>
          <p:cNvPicPr preferRelativeResize="0"/>
          <p:nvPr/>
        </p:nvPicPr>
        <p:blipFill rotWithShape="1">
          <a:blip r:embed="rId3">
            <a:alphaModFix/>
          </a:blip>
          <a:srcRect/>
          <a:stretch/>
        </p:blipFill>
        <p:spPr>
          <a:xfrm>
            <a:off x="532691" y="1495179"/>
            <a:ext cx="5594013" cy="51486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478" name="Google Shape;1478;g2bf04ff201e_0_916"/>
          <p:cNvPicPr preferRelativeResize="0"/>
          <p:nvPr/>
        </p:nvPicPr>
        <p:blipFill rotWithShape="1">
          <a:blip r:embed="rId4">
            <a:alphaModFix/>
          </a:blip>
          <a:srcRect/>
          <a:stretch/>
        </p:blipFill>
        <p:spPr>
          <a:xfrm>
            <a:off x="532691" y="2323314"/>
            <a:ext cx="5594013" cy="52482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479" name="Google Shape;1479;g2bf04ff201e_0_916"/>
          <p:cNvPicPr preferRelativeResize="0"/>
          <p:nvPr/>
        </p:nvPicPr>
        <p:blipFill rotWithShape="1">
          <a:blip r:embed="rId5">
            <a:alphaModFix/>
          </a:blip>
          <a:srcRect/>
          <a:stretch/>
        </p:blipFill>
        <p:spPr>
          <a:xfrm>
            <a:off x="532691" y="3206032"/>
            <a:ext cx="1991663" cy="55323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480" name="Google Shape;1480;g2bf04ff201e_0_916"/>
          <p:cNvPicPr preferRelativeResize="0"/>
          <p:nvPr/>
        </p:nvPicPr>
        <p:blipFill rotWithShape="1">
          <a:blip r:embed="rId6">
            <a:alphaModFix/>
          </a:blip>
          <a:srcRect/>
          <a:stretch/>
        </p:blipFill>
        <p:spPr>
          <a:xfrm>
            <a:off x="2754661" y="3317749"/>
            <a:ext cx="4218187" cy="32980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481" name="Google Shape;1481;g2bf04ff201e_0_916"/>
          <p:cNvPicPr preferRelativeResize="0"/>
          <p:nvPr/>
        </p:nvPicPr>
        <p:blipFill rotWithShape="1">
          <a:blip r:embed="rId7">
            <a:alphaModFix/>
          </a:blip>
          <a:srcRect/>
          <a:stretch/>
        </p:blipFill>
        <p:spPr>
          <a:xfrm>
            <a:off x="1528115" y="4074834"/>
            <a:ext cx="4055508" cy="6347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482" name="Google Shape;1482;g2bf04ff201e_0_91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83" name="Google Shape;1483;g2bf04ff201e_0_91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1484" name="Google Shape;1484;g2bf04ff201e_0_916"/>
          <p:cNvPicPr preferRelativeResize="0"/>
          <p:nvPr/>
        </p:nvPicPr>
        <p:blipFill rotWithShape="1">
          <a:blip r:embed="rId8">
            <a:alphaModFix/>
          </a:blip>
          <a:srcRect/>
          <a:stretch/>
        </p:blipFill>
        <p:spPr>
          <a:xfrm>
            <a:off x="6376304" y="1377525"/>
            <a:ext cx="2712496" cy="1552607"/>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88"/>
        <p:cNvGrpSpPr/>
        <p:nvPr/>
      </p:nvGrpSpPr>
      <p:grpSpPr>
        <a:xfrm>
          <a:off x="0" y="0"/>
          <a:ext cx="0" cy="0"/>
          <a:chOff x="0" y="0"/>
          <a:chExt cx="0" cy="0"/>
        </a:xfrm>
      </p:grpSpPr>
      <p:sp>
        <p:nvSpPr>
          <p:cNvPr id="1489" name="Google Shape;1489;g2bf04ff201e_0_925"/>
          <p:cNvSpPr txBox="1">
            <a:spLocks noGrp="1"/>
          </p:cNvSpPr>
          <p:nvPr>
            <p:ph type="title"/>
          </p:nvPr>
        </p:nvSpPr>
        <p:spPr>
          <a:xfrm>
            <a:off x="472648" y="1484529"/>
            <a:ext cx="81849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BS Grid system is built with flexbox and allows 12 columns across the page</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It is responsive and the column will rearrange automatically.</a:t>
            </a:r>
            <a:br>
              <a:rPr lang="en-GB" sz="1600" b="0">
                <a:latin typeface="Montserrat"/>
                <a:ea typeface="Montserrat"/>
                <a:cs typeface="Montserrat"/>
                <a:sym typeface="Montserrat"/>
              </a:rPr>
            </a:br>
            <a:br>
              <a:rPr lang="en-GB" sz="1600" b="0">
                <a:latin typeface="Montserrat"/>
                <a:ea typeface="Montserrat"/>
                <a:cs typeface="Montserrat"/>
                <a:sym typeface="Montserrat"/>
              </a:rPr>
            </a:br>
            <a:r>
              <a:rPr lang="en-GB" sz="1600" b="0">
                <a:latin typeface="Montserrat"/>
                <a:ea typeface="Montserrat"/>
                <a:cs typeface="Montserrat"/>
                <a:sym typeface="Montserrat"/>
              </a:rPr>
              <a:t>The Bootstrap grid system has five classes:</a:t>
            </a:r>
            <a:endParaRPr sz="1600" b="0">
              <a:latin typeface="Montserrat"/>
              <a:ea typeface="Montserrat"/>
              <a:cs typeface="Montserrat"/>
              <a:sym typeface="Montserrat"/>
            </a:endParaRPr>
          </a:p>
        </p:txBody>
      </p:sp>
      <p:sp>
        <p:nvSpPr>
          <p:cNvPr id="1490" name="Google Shape;1490;g2bf04ff201e_0_925"/>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Grid Component</a:t>
            </a:r>
            <a:endParaRPr sz="2100" b="1">
              <a:latin typeface="Montserrat"/>
              <a:ea typeface="Montserrat"/>
              <a:cs typeface="Montserrat"/>
              <a:sym typeface="Montserrat"/>
            </a:endParaRPr>
          </a:p>
        </p:txBody>
      </p:sp>
      <p:sp>
        <p:nvSpPr>
          <p:cNvPr id="1491" name="Google Shape;1491;g2bf04ff201e_0_925"/>
          <p:cNvSpPr txBox="1"/>
          <p:nvPr/>
        </p:nvSpPr>
        <p:spPr>
          <a:xfrm>
            <a:off x="472647" y="2934157"/>
            <a:ext cx="8184900" cy="17238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.col- (Extra small devices – screen width less than 576px)</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.col-sm- (Small Devices – screen width &gt;= 576px)</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.col-mg- (Medium Devices – screen width &gt;= 768px)</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.col-lg- (Large Devices – screen width &gt;= 992px)</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.col-xl- (Extra Large Devices – screen width &gt;= 1200px)</a:t>
            </a:r>
            <a:endParaRPr sz="1400" b="0" i="0" u="none" strike="noStrike" cap="none">
              <a:solidFill>
                <a:srgbClr val="000000"/>
              </a:solidFill>
              <a:latin typeface="Arial"/>
              <a:ea typeface="Arial"/>
              <a:cs typeface="Arial"/>
              <a:sym typeface="Arial"/>
            </a:endParaRPr>
          </a:p>
        </p:txBody>
      </p:sp>
      <p:sp>
        <p:nvSpPr>
          <p:cNvPr id="1492" name="Google Shape;1492;g2bf04ff201e_0_92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493" name="Google Shape;1493;g2bf04ff201e_0_92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g2bf04ff201e_0_931"/>
          <p:cNvSpPr txBox="1">
            <a:spLocks noGrp="1"/>
          </p:cNvSpPr>
          <p:nvPr>
            <p:ph type="title"/>
          </p:nvPr>
        </p:nvSpPr>
        <p:spPr>
          <a:xfrm>
            <a:off x="472650" y="1054425"/>
            <a:ext cx="4174500" cy="646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Basic Structure of Grid Layout</a:t>
            </a:r>
            <a:endParaRPr sz="2100" b="1">
              <a:latin typeface="Montserrat"/>
              <a:ea typeface="Montserrat"/>
              <a:cs typeface="Montserrat"/>
              <a:sym typeface="Montserrat"/>
            </a:endParaRPr>
          </a:p>
        </p:txBody>
      </p:sp>
      <p:sp>
        <p:nvSpPr>
          <p:cNvPr id="1499" name="Google Shape;1499;g2bf04ff201e_0_931"/>
          <p:cNvSpPr txBox="1"/>
          <p:nvPr/>
        </p:nvSpPr>
        <p:spPr>
          <a:xfrm>
            <a:off x="5768675" y="1812300"/>
            <a:ext cx="2108700" cy="615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dk1"/>
              </a:buClr>
              <a:buSzPts val="1600"/>
              <a:buFont typeface="Montserrat SemiBold"/>
              <a:buNone/>
            </a:pPr>
            <a:r>
              <a:rPr lang="en-GB" sz="1600" b="0" i="0" u="none" strike="noStrike" cap="none">
                <a:solidFill>
                  <a:schemeClr val="dk1"/>
                </a:solidFill>
                <a:latin typeface="Montserrat"/>
                <a:ea typeface="Montserrat"/>
                <a:cs typeface="Montserrat"/>
                <a:sym typeface="Montserrat"/>
              </a:rPr>
              <a:t>The sum adds up to 12 or fewer.</a:t>
            </a:r>
            <a:endParaRPr sz="1400" b="0" i="0" u="none" strike="noStrike" cap="none">
              <a:solidFill>
                <a:srgbClr val="000000"/>
              </a:solidFill>
              <a:latin typeface="Arial"/>
              <a:ea typeface="Arial"/>
              <a:cs typeface="Arial"/>
              <a:sym typeface="Arial"/>
            </a:endParaRPr>
          </a:p>
        </p:txBody>
      </p:sp>
      <p:pic>
        <p:nvPicPr>
          <p:cNvPr id="1500" name="Google Shape;1500;g2bf04ff201e_0_931"/>
          <p:cNvPicPr preferRelativeResize="0"/>
          <p:nvPr/>
        </p:nvPicPr>
        <p:blipFill rotWithShape="1">
          <a:blip r:embed="rId3">
            <a:alphaModFix/>
          </a:blip>
          <a:srcRect/>
          <a:stretch/>
        </p:blipFill>
        <p:spPr>
          <a:xfrm>
            <a:off x="472650" y="1534982"/>
            <a:ext cx="5142450" cy="127946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501" name="Google Shape;1501;g2bf04ff201e_0_931"/>
          <p:cNvPicPr preferRelativeResize="0"/>
          <p:nvPr/>
        </p:nvPicPr>
        <p:blipFill rotWithShape="1">
          <a:blip r:embed="rId4">
            <a:alphaModFix/>
          </a:blip>
          <a:srcRect/>
          <a:stretch/>
        </p:blipFill>
        <p:spPr>
          <a:xfrm>
            <a:off x="964732" y="3088915"/>
            <a:ext cx="3310619" cy="179887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502" name="Google Shape;1502;g2bf04ff201e_0_93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03" name="Google Shape;1503;g2bf04ff201e_0_93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g2bf04ff201e_0_938"/>
          <p:cNvSpPr txBox="1">
            <a:spLocks noGrp="1"/>
          </p:cNvSpPr>
          <p:nvPr>
            <p:ph type="title"/>
          </p:nvPr>
        </p:nvSpPr>
        <p:spPr>
          <a:xfrm>
            <a:off x="472648" y="1484529"/>
            <a:ext cx="81849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Responsive Columns</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Two Unequal Responsive Columns</a:t>
            </a:r>
            <a:endParaRPr sz="1600" b="0">
              <a:latin typeface="Montserrat"/>
              <a:ea typeface="Montserrat"/>
              <a:cs typeface="Montserrat"/>
              <a:sym typeface="Montserrat"/>
            </a:endParaRPr>
          </a:p>
        </p:txBody>
      </p:sp>
      <p:sp>
        <p:nvSpPr>
          <p:cNvPr id="1509" name="Google Shape;1509;g2bf04ff201e_0_938"/>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Grid Component Variations</a:t>
            </a:r>
            <a:endParaRPr sz="2100" b="1">
              <a:latin typeface="Montserrat"/>
              <a:ea typeface="Montserrat"/>
              <a:cs typeface="Montserrat"/>
              <a:sym typeface="Montserrat"/>
            </a:endParaRPr>
          </a:p>
        </p:txBody>
      </p:sp>
      <p:sp>
        <p:nvSpPr>
          <p:cNvPr id="1510" name="Google Shape;1510;g2bf04ff201e_0_938"/>
          <p:cNvSpPr txBox="1"/>
          <p:nvPr/>
        </p:nvSpPr>
        <p:spPr>
          <a:xfrm>
            <a:off x="486563" y="3658970"/>
            <a:ext cx="8184900" cy="6156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Three Equal Columns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600"/>
              <a:buFont typeface="Montserrat SemiBold"/>
              <a:buNone/>
            </a:pPr>
            <a:endParaRPr sz="1600" b="0" i="0" u="none" strike="noStrike" cap="none">
              <a:solidFill>
                <a:schemeClr val="dk1"/>
              </a:solidFill>
              <a:latin typeface="Montserrat"/>
              <a:ea typeface="Montserrat"/>
              <a:cs typeface="Montserrat"/>
              <a:sym typeface="Montserrat"/>
            </a:endParaRPr>
          </a:p>
        </p:txBody>
      </p:sp>
      <p:pic>
        <p:nvPicPr>
          <p:cNvPr id="1511" name="Google Shape;1511;g2bf04ff201e_0_938"/>
          <p:cNvPicPr preferRelativeResize="0"/>
          <p:nvPr/>
        </p:nvPicPr>
        <p:blipFill rotWithShape="1">
          <a:blip r:embed="rId3">
            <a:alphaModFix/>
          </a:blip>
          <a:srcRect/>
          <a:stretch/>
        </p:blipFill>
        <p:spPr>
          <a:xfrm>
            <a:off x="679509" y="1870400"/>
            <a:ext cx="5679837" cy="46173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512" name="Google Shape;1512;g2bf04ff201e_0_938"/>
          <p:cNvPicPr preferRelativeResize="0"/>
          <p:nvPr/>
        </p:nvPicPr>
        <p:blipFill rotWithShape="1">
          <a:blip r:embed="rId4">
            <a:alphaModFix/>
          </a:blip>
          <a:srcRect/>
          <a:stretch/>
        </p:blipFill>
        <p:spPr>
          <a:xfrm>
            <a:off x="679509" y="3079613"/>
            <a:ext cx="5603846" cy="48082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513" name="Google Shape;1513;g2bf04ff201e_0_938"/>
          <p:cNvPicPr preferRelativeResize="0"/>
          <p:nvPr/>
        </p:nvPicPr>
        <p:blipFill rotWithShape="1">
          <a:blip r:embed="rId5">
            <a:alphaModFix/>
          </a:blip>
          <a:srcRect/>
          <a:stretch/>
        </p:blipFill>
        <p:spPr>
          <a:xfrm>
            <a:off x="679509" y="4089075"/>
            <a:ext cx="5905848" cy="49215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514" name="Google Shape;1514;g2bf04ff201e_0_93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15" name="Google Shape;1515;g2bf04ff201e_0_93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bf1c458ec5_1_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4" name="Google Shape;204;g2bf1c458ec5_1_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205" name="Google Shape;205;g2bf1c458ec5_1_0"/>
          <p:cNvPicPr preferRelativeResize="0"/>
          <p:nvPr/>
        </p:nvPicPr>
        <p:blipFill rotWithShape="1">
          <a:blip r:embed="rId3">
            <a:alphaModFix/>
          </a:blip>
          <a:srcRect/>
          <a:stretch/>
        </p:blipFill>
        <p:spPr>
          <a:xfrm>
            <a:off x="651400" y="486150"/>
            <a:ext cx="6258451" cy="417120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g2bf04ff201e_0_947"/>
          <p:cNvSpPr txBox="1">
            <a:spLocks noGrp="1"/>
          </p:cNvSpPr>
          <p:nvPr>
            <p:ph type="title"/>
          </p:nvPr>
        </p:nvSpPr>
        <p:spPr>
          <a:xfrm>
            <a:off x="472650" y="1510248"/>
            <a:ext cx="6842700" cy="12699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Basic Table</a:t>
            </a:r>
            <a:r>
              <a:rPr lang="en-GB" sz="1500" b="0">
                <a:latin typeface="Montserrat"/>
                <a:ea typeface="Montserrat"/>
                <a:cs typeface="Montserrat"/>
                <a:sym typeface="Montserrat"/>
              </a:rPr>
              <a:t>: It has light padding and horizontal dividers. (.table)</a:t>
            </a:r>
            <a:endParaRPr sz="1500" b="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Striped Rows</a:t>
            </a:r>
            <a:r>
              <a:rPr lang="en-GB" sz="1500" b="0">
                <a:latin typeface="Montserrat"/>
                <a:ea typeface="Montserrat"/>
                <a:cs typeface="Montserrat"/>
                <a:sym typeface="Montserrat"/>
              </a:rPr>
              <a:t>: It adds Zebra-Stripes in table (.table-striped)</a:t>
            </a:r>
            <a:endParaRPr sz="1500" b="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Bordered Table</a:t>
            </a:r>
            <a:r>
              <a:rPr lang="en-GB" sz="1500" b="0">
                <a:latin typeface="Montserrat"/>
                <a:ea typeface="Montserrat"/>
                <a:cs typeface="Montserrat"/>
                <a:sym typeface="Montserrat"/>
              </a:rPr>
              <a:t>: Add borders on all sides of table (.table-bordered)</a:t>
            </a:r>
            <a:endParaRPr sz="1500" b="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Hover Rows</a:t>
            </a:r>
            <a:r>
              <a:rPr lang="en-GB" sz="1500" b="0">
                <a:latin typeface="Montserrat"/>
                <a:ea typeface="Montserrat"/>
                <a:cs typeface="Montserrat"/>
                <a:sym typeface="Montserrat"/>
              </a:rPr>
              <a:t>: It adds a hover effect on rows (.table-hover)</a:t>
            </a:r>
            <a:endParaRPr sz="1500" b="0">
              <a:latin typeface="Montserrat"/>
              <a:ea typeface="Montserrat"/>
              <a:cs typeface="Montserrat"/>
              <a:sym typeface="Montserrat"/>
            </a:endParaRPr>
          </a:p>
        </p:txBody>
      </p:sp>
      <p:sp>
        <p:nvSpPr>
          <p:cNvPr id="1521" name="Google Shape;1521;g2bf04ff201e_0_947"/>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Table Component</a:t>
            </a:r>
            <a:endParaRPr sz="2100" b="1">
              <a:latin typeface="Montserrat"/>
              <a:ea typeface="Montserrat"/>
              <a:cs typeface="Montserrat"/>
              <a:sym typeface="Montserrat"/>
            </a:endParaRPr>
          </a:p>
        </p:txBody>
      </p:sp>
      <p:sp>
        <p:nvSpPr>
          <p:cNvPr id="1522" name="Google Shape;1522;g2bf04ff201e_0_947"/>
          <p:cNvSpPr txBox="1"/>
          <p:nvPr/>
        </p:nvSpPr>
        <p:spPr>
          <a:xfrm>
            <a:off x="472650" y="2953115"/>
            <a:ext cx="6842700" cy="16161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Dark Table</a:t>
            </a:r>
            <a:r>
              <a:rPr lang="en-GB" sz="1500" b="0" i="0" u="none" strike="noStrike" cap="none">
                <a:solidFill>
                  <a:schemeClr val="dk1"/>
                </a:solidFill>
                <a:latin typeface="Montserrat"/>
                <a:ea typeface="Montserrat"/>
                <a:cs typeface="Montserrat"/>
                <a:sym typeface="Montserrat"/>
              </a:rPr>
              <a:t>: It adds black  bg to table (.table-dark)</a:t>
            </a:r>
            <a:endParaRPr sz="13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Borderless Table</a:t>
            </a:r>
            <a:r>
              <a:rPr lang="en-GB" sz="1500" b="0" i="0" u="none" strike="noStrike" cap="none">
                <a:solidFill>
                  <a:schemeClr val="dk1"/>
                </a:solidFill>
                <a:latin typeface="Montserrat"/>
                <a:ea typeface="Montserrat"/>
                <a:cs typeface="Montserrat"/>
                <a:sym typeface="Montserrat"/>
              </a:rPr>
              <a:t>: It removes borders in table (.table-borderless)</a:t>
            </a:r>
            <a:endParaRPr sz="13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Contextual Classes</a:t>
            </a:r>
            <a:r>
              <a:rPr lang="en-GB" sz="1500" b="0" i="0" u="none" strike="noStrike" cap="none">
                <a:solidFill>
                  <a:schemeClr val="dk1"/>
                </a:solidFill>
                <a:latin typeface="Montserrat"/>
                <a:ea typeface="Montserrat"/>
                <a:cs typeface="Montserrat"/>
                <a:sym typeface="Montserrat"/>
              </a:rPr>
              <a:t>: Used to color the whole table, rows and</a:t>
            </a:r>
            <a:endParaRPr sz="13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600"/>
              <a:buFont typeface="Montserrat SemiBold"/>
              <a:buNone/>
            </a:pPr>
            <a:r>
              <a:rPr lang="en-GB" sz="1500" b="0" i="0" u="none" strike="noStrike" cap="none">
                <a:solidFill>
                  <a:schemeClr val="dk1"/>
                </a:solidFill>
                <a:latin typeface="Montserrat"/>
                <a:ea typeface="Montserrat"/>
                <a:cs typeface="Montserrat"/>
                <a:sym typeface="Montserrat"/>
              </a:rPr>
              <a:t>Columns.</a:t>
            </a:r>
            <a:endParaRPr sz="13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Table Head</a:t>
            </a:r>
            <a:r>
              <a:rPr lang="en-GB" sz="1500" b="0" i="0" u="none" strike="noStrike" cap="none">
                <a:solidFill>
                  <a:schemeClr val="dk1"/>
                </a:solidFill>
                <a:latin typeface="Montserrat"/>
                <a:ea typeface="Montserrat"/>
                <a:cs typeface="Montserrat"/>
                <a:sym typeface="Montserrat"/>
              </a:rPr>
              <a:t>: Adds black bg to table headers (.thead-dark)</a:t>
            </a:r>
            <a:endParaRPr sz="1300" b="0" i="0" u="none" strike="noStrike" cap="none">
              <a:solidFill>
                <a:srgbClr val="000000"/>
              </a:solidFill>
              <a:latin typeface="Arial"/>
              <a:ea typeface="Arial"/>
              <a:cs typeface="Arial"/>
              <a:sym typeface="Arial"/>
            </a:endParaRPr>
          </a:p>
        </p:txBody>
      </p:sp>
      <p:sp>
        <p:nvSpPr>
          <p:cNvPr id="1523" name="Google Shape;1523;g2bf04ff201e_0_94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24" name="Google Shape;1524;g2bf04ff201e_0_94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528"/>
        <p:cNvGrpSpPr/>
        <p:nvPr/>
      </p:nvGrpSpPr>
      <p:grpSpPr>
        <a:xfrm>
          <a:off x="0" y="0"/>
          <a:ext cx="0" cy="0"/>
          <a:chOff x="0" y="0"/>
          <a:chExt cx="0" cy="0"/>
        </a:xfrm>
      </p:grpSpPr>
      <p:sp>
        <p:nvSpPr>
          <p:cNvPr id="1529" name="Google Shape;1529;g2bf04ff201e_0_953"/>
          <p:cNvSpPr txBox="1">
            <a:spLocks noGrp="1"/>
          </p:cNvSpPr>
          <p:nvPr>
            <p:ph type="title"/>
          </p:nvPr>
        </p:nvSpPr>
        <p:spPr>
          <a:xfrm>
            <a:off x="472650" y="1510248"/>
            <a:ext cx="68427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Form controls automatically receive some global styling with BS.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All elements with class .form-control have a width of 100%.</a:t>
            </a:r>
            <a:br>
              <a:rPr lang="en-GB" sz="1600" b="0">
                <a:latin typeface="Montserrat"/>
                <a:ea typeface="Montserrat"/>
                <a:cs typeface="Montserrat"/>
                <a:sym typeface="Montserrat"/>
              </a:rPr>
            </a:br>
            <a:br>
              <a:rPr lang="en-GB" sz="1600" b="0">
                <a:latin typeface="Montserrat"/>
                <a:ea typeface="Montserrat"/>
                <a:cs typeface="Montserrat"/>
                <a:sym typeface="Montserrat"/>
              </a:rPr>
            </a:br>
            <a:r>
              <a:rPr lang="en-GB" sz="1600" b="0">
                <a:latin typeface="Montserrat"/>
                <a:ea typeface="Montserrat"/>
                <a:cs typeface="Montserrat"/>
                <a:sym typeface="Montserrat"/>
              </a:rPr>
              <a:t>BS provides 2 types of form layouts: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Stack Layout</a:t>
            </a:r>
            <a:r>
              <a:rPr lang="en-GB" sz="1600" b="0">
                <a:latin typeface="Montserrat"/>
                <a:ea typeface="Montserrat"/>
                <a:cs typeface="Montserrat"/>
                <a:sym typeface="Montserrat"/>
              </a:rPr>
              <a:t>: It provides full width form</a:t>
            </a:r>
            <a:br>
              <a:rPr lang="en-GB" sz="1600" b="0">
                <a:latin typeface="Montserrat"/>
                <a:ea typeface="Montserrat"/>
                <a:cs typeface="Montserrat"/>
                <a:sym typeface="Montserrat"/>
              </a:rPr>
            </a:br>
            <a:endParaRPr sz="1600" b="0">
              <a:latin typeface="Montserrat"/>
              <a:ea typeface="Montserrat"/>
              <a:cs typeface="Montserrat"/>
              <a:sym typeface="Montserrat"/>
            </a:endParaRPr>
          </a:p>
        </p:txBody>
      </p:sp>
      <p:sp>
        <p:nvSpPr>
          <p:cNvPr id="1530" name="Google Shape;1530;g2bf04ff201e_0_953"/>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Form Component</a:t>
            </a:r>
            <a:endParaRPr sz="2100" b="1">
              <a:latin typeface="Montserrat"/>
              <a:ea typeface="Montserrat"/>
              <a:cs typeface="Montserrat"/>
              <a:sym typeface="Montserrat"/>
            </a:endParaRPr>
          </a:p>
        </p:txBody>
      </p:sp>
      <p:pic>
        <p:nvPicPr>
          <p:cNvPr id="1531" name="Google Shape;1531;g2bf04ff201e_0_953"/>
          <p:cNvPicPr preferRelativeResize="0"/>
          <p:nvPr/>
        </p:nvPicPr>
        <p:blipFill rotWithShape="1">
          <a:blip r:embed="rId3">
            <a:alphaModFix/>
          </a:blip>
          <a:srcRect/>
          <a:stretch/>
        </p:blipFill>
        <p:spPr>
          <a:xfrm>
            <a:off x="906011" y="3328130"/>
            <a:ext cx="5631879" cy="1521890"/>
          </a:xfrm>
          <a:prstGeom prst="rect">
            <a:avLst/>
          </a:prstGeom>
          <a:noFill/>
          <a:ln>
            <a:noFill/>
          </a:ln>
        </p:spPr>
      </p:pic>
      <p:sp>
        <p:nvSpPr>
          <p:cNvPr id="1532" name="Google Shape;1532;g2bf04ff201e_0_95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33" name="Google Shape;1533;g2bf04ff201e_0_95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537"/>
        <p:cNvGrpSpPr/>
        <p:nvPr/>
      </p:nvGrpSpPr>
      <p:grpSpPr>
        <a:xfrm>
          <a:off x="0" y="0"/>
          <a:ext cx="0" cy="0"/>
          <a:chOff x="0" y="0"/>
          <a:chExt cx="0" cy="0"/>
        </a:xfrm>
      </p:grpSpPr>
      <p:sp>
        <p:nvSpPr>
          <p:cNvPr id="1538" name="Google Shape;1538;g2bf04ff201e_0_959"/>
          <p:cNvSpPr txBox="1">
            <a:spLocks noGrp="1"/>
          </p:cNvSpPr>
          <p:nvPr>
            <p:ph type="title"/>
          </p:nvPr>
        </p:nvSpPr>
        <p:spPr>
          <a:xfrm>
            <a:off x="472650" y="1510248"/>
            <a:ext cx="6842700" cy="6156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Inline Form: </a:t>
            </a:r>
            <a:r>
              <a:rPr lang="en-GB" sz="1600" b="0">
                <a:latin typeface="Montserrat"/>
                <a:ea typeface="Montserrat"/>
                <a:cs typeface="Montserrat"/>
                <a:sym typeface="Montserrat"/>
              </a:rPr>
              <a:t> All the elements are inline and left-aligned.</a:t>
            </a:r>
            <a:br>
              <a:rPr lang="en-GB" sz="1600" b="0">
                <a:latin typeface="Montserrat"/>
                <a:ea typeface="Montserrat"/>
                <a:cs typeface="Montserrat"/>
                <a:sym typeface="Montserrat"/>
              </a:rPr>
            </a:br>
            <a:r>
              <a:rPr lang="en-GB" sz="1600" b="0">
                <a:latin typeface="Montserrat"/>
                <a:ea typeface="Montserrat"/>
                <a:cs typeface="Montserrat"/>
                <a:sym typeface="Montserrat"/>
              </a:rPr>
              <a:t>Add class .form-inline to the &lt;form&gt; element</a:t>
            </a:r>
            <a:endParaRPr sz="1600" b="0">
              <a:latin typeface="Montserrat"/>
              <a:ea typeface="Montserrat"/>
              <a:cs typeface="Montserrat"/>
              <a:sym typeface="Montserrat"/>
            </a:endParaRPr>
          </a:p>
        </p:txBody>
      </p:sp>
      <p:sp>
        <p:nvSpPr>
          <p:cNvPr id="1539" name="Google Shape;1539;g2bf04ff201e_0_959"/>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Form Component</a:t>
            </a:r>
            <a:endParaRPr sz="2100" b="1">
              <a:latin typeface="Montserrat"/>
              <a:ea typeface="Montserrat"/>
              <a:cs typeface="Montserrat"/>
              <a:sym typeface="Montserrat"/>
            </a:endParaRPr>
          </a:p>
        </p:txBody>
      </p:sp>
      <p:pic>
        <p:nvPicPr>
          <p:cNvPr id="1540" name="Google Shape;1540;g2bf04ff201e_0_959"/>
          <p:cNvPicPr preferRelativeResize="0"/>
          <p:nvPr/>
        </p:nvPicPr>
        <p:blipFill rotWithShape="1">
          <a:blip r:embed="rId3">
            <a:alphaModFix/>
          </a:blip>
          <a:srcRect/>
          <a:stretch/>
        </p:blipFill>
        <p:spPr>
          <a:xfrm>
            <a:off x="880844" y="2509314"/>
            <a:ext cx="5754845" cy="55480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541" name="Google Shape;1541;g2bf04ff201e_0_959"/>
          <p:cNvSpPr txBox="1"/>
          <p:nvPr/>
        </p:nvSpPr>
        <p:spPr>
          <a:xfrm>
            <a:off x="472650" y="3333017"/>
            <a:ext cx="6842700" cy="2463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Form Row/Grid: </a:t>
            </a:r>
            <a:r>
              <a:rPr lang="en-GB" sz="1600" b="0" i="0" u="none" strike="noStrike" cap="none">
                <a:solidFill>
                  <a:schemeClr val="dk1"/>
                </a:solidFill>
                <a:latin typeface="Montserrat"/>
                <a:ea typeface="Montserrat"/>
                <a:cs typeface="Montserrat"/>
                <a:sym typeface="Montserrat"/>
              </a:rPr>
              <a:t>Use .col to control width and alignment.</a:t>
            </a:r>
            <a:endParaRPr sz="1400" b="0" i="0" u="none" strike="noStrike" cap="none">
              <a:solidFill>
                <a:srgbClr val="000000"/>
              </a:solidFill>
              <a:latin typeface="Arial"/>
              <a:ea typeface="Arial"/>
              <a:cs typeface="Arial"/>
              <a:sym typeface="Arial"/>
            </a:endParaRPr>
          </a:p>
        </p:txBody>
      </p:sp>
      <p:pic>
        <p:nvPicPr>
          <p:cNvPr id="1542" name="Google Shape;1542;g2bf04ff201e_0_959"/>
          <p:cNvPicPr preferRelativeResize="0"/>
          <p:nvPr/>
        </p:nvPicPr>
        <p:blipFill rotWithShape="1">
          <a:blip r:embed="rId4">
            <a:alphaModFix/>
          </a:blip>
          <a:srcRect/>
          <a:stretch/>
        </p:blipFill>
        <p:spPr>
          <a:xfrm>
            <a:off x="838899" y="4089075"/>
            <a:ext cx="5838737" cy="41998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543" name="Google Shape;1543;g2bf04ff201e_0_95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44" name="Google Shape;1544;g2bf04ff201e_0_95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g2bf04ff201e_0_967"/>
          <p:cNvSpPr txBox="1">
            <a:spLocks noGrp="1"/>
          </p:cNvSpPr>
          <p:nvPr>
            <p:ph type="title"/>
          </p:nvPr>
        </p:nvSpPr>
        <p:spPr>
          <a:xfrm>
            <a:off x="472650" y="1510248"/>
            <a:ext cx="68427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BS provides easy way to create predefined alert messages.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Alerts are created with .alert class, followed by contextual classes .alert-success, .alert-info, .alert-warning etc.</a:t>
            </a:r>
            <a:endParaRPr sz="1600" b="0">
              <a:latin typeface="Montserrat"/>
              <a:ea typeface="Montserrat"/>
              <a:cs typeface="Montserrat"/>
              <a:sym typeface="Montserrat"/>
            </a:endParaRPr>
          </a:p>
        </p:txBody>
      </p:sp>
      <p:sp>
        <p:nvSpPr>
          <p:cNvPr id="1550" name="Google Shape;1550;g2bf04ff201e_0_967"/>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Alert Component</a:t>
            </a:r>
            <a:endParaRPr sz="2100" b="1">
              <a:latin typeface="Montserrat"/>
              <a:ea typeface="Montserrat"/>
              <a:cs typeface="Montserrat"/>
              <a:sym typeface="Montserrat"/>
            </a:endParaRPr>
          </a:p>
        </p:txBody>
      </p:sp>
      <p:sp>
        <p:nvSpPr>
          <p:cNvPr id="1551" name="Google Shape;1551;g2bf04ff201e_0_967"/>
          <p:cNvSpPr txBox="1"/>
          <p:nvPr/>
        </p:nvSpPr>
        <p:spPr>
          <a:xfrm>
            <a:off x="472650" y="2597469"/>
            <a:ext cx="6842700" cy="17238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Add the alert-link class to any links inside alert box for colored matching links.</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To close the alert message, add a .alert-dismissible class to the alert container. Then add “class=“close” and data-dismiss=“alert”</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The .fade and .show classes adds a fading effect when closing.</a:t>
            </a:r>
            <a:endParaRPr sz="1400" b="0" i="0" u="none" strike="noStrike" cap="none">
              <a:solidFill>
                <a:srgbClr val="000000"/>
              </a:solidFill>
              <a:latin typeface="Arial"/>
              <a:ea typeface="Arial"/>
              <a:cs typeface="Arial"/>
              <a:sym typeface="Arial"/>
            </a:endParaRPr>
          </a:p>
        </p:txBody>
      </p:sp>
      <p:sp>
        <p:nvSpPr>
          <p:cNvPr id="1552" name="Google Shape;1552;g2bf04ff201e_0_96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53" name="Google Shape;1553;g2bf04ff201e_0_96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557"/>
        <p:cNvGrpSpPr/>
        <p:nvPr/>
      </p:nvGrpSpPr>
      <p:grpSpPr>
        <a:xfrm>
          <a:off x="0" y="0"/>
          <a:ext cx="0" cy="0"/>
          <a:chOff x="0" y="0"/>
          <a:chExt cx="0" cy="0"/>
        </a:xfrm>
      </p:grpSpPr>
      <p:sp>
        <p:nvSpPr>
          <p:cNvPr id="1558" name="Google Shape;1558;g2bf04ff201e_0_973"/>
          <p:cNvSpPr txBox="1">
            <a:spLocks noGrp="1"/>
          </p:cNvSpPr>
          <p:nvPr>
            <p:ph type="title"/>
          </p:nvPr>
        </p:nvSpPr>
        <p:spPr>
          <a:xfrm>
            <a:off x="472650" y="1510248"/>
            <a:ext cx="68427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well class adds a rounded border around an element with a grey background color and some padding.</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Change the size of well by adding the .well-sm and .well-lg.</a:t>
            </a:r>
            <a:endParaRPr sz="1600" b="0">
              <a:latin typeface="Montserrat"/>
              <a:ea typeface="Montserrat"/>
              <a:cs typeface="Montserrat"/>
              <a:sym typeface="Montserrat"/>
            </a:endParaRPr>
          </a:p>
        </p:txBody>
      </p:sp>
      <p:sp>
        <p:nvSpPr>
          <p:cNvPr id="1559" name="Google Shape;1559;g2bf04ff201e_0_973"/>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Wells Component</a:t>
            </a:r>
            <a:endParaRPr sz="2100" b="1">
              <a:latin typeface="Montserrat"/>
              <a:ea typeface="Montserrat"/>
              <a:cs typeface="Montserrat"/>
              <a:sym typeface="Montserrat"/>
            </a:endParaRPr>
          </a:p>
        </p:txBody>
      </p:sp>
      <p:pic>
        <p:nvPicPr>
          <p:cNvPr id="1560" name="Google Shape;1560;g2bf04ff201e_0_973"/>
          <p:cNvPicPr preferRelativeResize="0"/>
          <p:nvPr/>
        </p:nvPicPr>
        <p:blipFill rotWithShape="1">
          <a:blip r:embed="rId3">
            <a:alphaModFix/>
          </a:blip>
          <a:srcRect/>
          <a:stretch/>
        </p:blipFill>
        <p:spPr>
          <a:xfrm>
            <a:off x="788565" y="2925148"/>
            <a:ext cx="5687738" cy="144859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561" name="Google Shape;1561;g2bf04ff201e_0_97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62" name="Google Shape;1562;g2bf04ff201e_0_97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566"/>
        <p:cNvGrpSpPr/>
        <p:nvPr/>
      </p:nvGrpSpPr>
      <p:grpSpPr>
        <a:xfrm>
          <a:off x="0" y="0"/>
          <a:ext cx="0" cy="0"/>
          <a:chOff x="0" y="0"/>
          <a:chExt cx="0" cy="0"/>
        </a:xfrm>
      </p:grpSpPr>
      <p:sp>
        <p:nvSpPr>
          <p:cNvPr id="1567" name="Google Shape;1567;g2bf04ff201e_0_979"/>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g2bf04ff201e_0_979"/>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1569" name="Google Shape;1569;g2bf04ff201e_0_979"/>
          <p:cNvSpPr txBox="1">
            <a:spLocks noGrp="1"/>
          </p:cNvSpPr>
          <p:nvPr>
            <p:ph type="title"/>
          </p:nvPr>
        </p:nvSpPr>
        <p:spPr>
          <a:xfrm>
            <a:off x="770511" y="1128265"/>
            <a:ext cx="3940800" cy="27705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800" b="0">
                <a:latin typeface="Montserrat"/>
                <a:ea typeface="Montserrat"/>
                <a:cs typeface="Montserrat"/>
                <a:sym typeface="Montserrat"/>
              </a:rPr>
              <a:t>Jumbotron</a:t>
            </a:r>
            <a:br>
              <a:rPr lang="en-GB" sz="1800" b="0">
                <a:latin typeface="Montserrat"/>
                <a:ea typeface="Montserrat"/>
                <a:cs typeface="Montserrat"/>
                <a:sym typeface="Montserrat"/>
              </a:rPr>
            </a:br>
            <a:r>
              <a:rPr lang="en-GB" sz="1800" b="0">
                <a:latin typeface="Montserrat"/>
                <a:ea typeface="Montserrat"/>
                <a:cs typeface="Montserrat"/>
                <a:sym typeface="Montserrat"/>
              </a:rPr>
              <a:t>Button</a:t>
            </a:r>
            <a:br>
              <a:rPr lang="en-GB" sz="1800" b="0">
                <a:latin typeface="Montserrat"/>
                <a:ea typeface="Montserrat"/>
                <a:cs typeface="Montserrat"/>
                <a:sym typeface="Montserrat"/>
              </a:rPr>
            </a:br>
            <a:r>
              <a:rPr lang="en-GB" sz="1800" b="0">
                <a:latin typeface="Montserrat"/>
                <a:ea typeface="Montserrat"/>
                <a:cs typeface="Montserrat"/>
                <a:sym typeface="Montserrat"/>
              </a:rPr>
              <a:t>Grid</a:t>
            </a:r>
            <a:br>
              <a:rPr lang="en-GB" sz="1800" b="0">
                <a:latin typeface="Montserrat"/>
                <a:ea typeface="Montserrat"/>
                <a:cs typeface="Montserrat"/>
                <a:sym typeface="Montserrat"/>
              </a:rPr>
            </a:br>
            <a:r>
              <a:rPr lang="en-GB" sz="1800" b="0">
                <a:latin typeface="Montserrat"/>
                <a:ea typeface="Montserrat"/>
                <a:cs typeface="Montserrat"/>
                <a:sym typeface="Montserrat"/>
              </a:rPr>
              <a:t>Table</a:t>
            </a:r>
            <a:br>
              <a:rPr lang="en-GB" sz="1800" b="0">
                <a:latin typeface="Montserrat"/>
                <a:ea typeface="Montserrat"/>
                <a:cs typeface="Montserrat"/>
                <a:sym typeface="Montserrat"/>
              </a:rPr>
            </a:br>
            <a:r>
              <a:rPr lang="en-GB" sz="1800" b="0">
                <a:latin typeface="Montserrat"/>
                <a:ea typeface="Montserrat"/>
                <a:cs typeface="Montserrat"/>
                <a:sym typeface="Montserrat"/>
              </a:rPr>
              <a:t>Form</a:t>
            </a:r>
            <a:br>
              <a:rPr lang="en-GB" sz="1800" b="0">
                <a:latin typeface="Montserrat"/>
                <a:ea typeface="Montserrat"/>
                <a:cs typeface="Montserrat"/>
                <a:sym typeface="Montserrat"/>
              </a:rPr>
            </a:br>
            <a:r>
              <a:rPr lang="en-GB" sz="1800" b="0">
                <a:latin typeface="Montserrat"/>
                <a:ea typeface="Montserrat"/>
                <a:cs typeface="Montserrat"/>
                <a:sym typeface="Montserrat"/>
              </a:rPr>
              <a:t>Alert</a:t>
            </a:r>
            <a:br>
              <a:rPr lang="en-GB" sz="1800" b="0">
                <a:latin typeface="Montserrat"/>
                <a:ea typeface="Montserrat"/>
                <a:cs typeface="Montserrat"/>
                <a:sym typeface="Montserrat"/>
              </a:rPr>
            </a:br>
            <a:r>
              <a:rPr lang="en-GB" sz="1800" b="0">
                <a:latin typeface="Montserrat"/>
                <a:ea typeface="Montserrat"/>
                <a:cs typeface="Montserrat"/>
                <a:sym typeface="Montserrat"/>
              </a:rPr>
              <a:t>Wells</a:t>
            </a:r>
            <a:endParaRPr/>
          </a:p>
        </p:txBody>
      </p:sp>
      <p:cxnSp>
        <p:nvCxnSpPr>
          <p:cNvPr id="1570" name="Google Shape;1570;g2bf04ff201e_0_979"/>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1571" name="Google Shape;1571;g2bf04ff201e_0_97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72" name="Google Shape;1572;g2bf04ff201e_0_97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76"/>
        <p:cNvGrpSpPr/>
        <p:nvPr/>
      </p:nvGrpSpPr>
      <p:grpSpPr>
        <a:xfrm>
          <a:off x="0" y="0"/>
          <a:ext cx="0" cy="0"/>
          <a:chOff x="0" y="0"/>
          <a:chExt cx="0" cy="0"/>
        </a:xfrm>
      </p:grpSpPr>
      <p:sp>
        <p:nvSpPr>
          <p:cNvPr id="1577" name="Google Shape;1577;g2bf94e6429c_4_61"/>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dirty="0">
                <a:solidFill>
                  <a:srgbClr val="000000"/>
                </a:solidFill>
                <a:latin typeface="Montserrat"/>
                <a:ea typeface="Montserrat"/>
                <a:cs typeface="Montserrat"/>
                <a:sym typeface="Montserrat"/>
              </a:rPr>
              <a:t>Quiz Time</a:t>
            </a:r>
            <a:endParaRPr sz="3200" b="1" i="0" u="none" strike="noStrike" cap="none" dirty="0">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dirty="0">
                <a:solidFill>
                  <a:srgbClr val="000000"/>
                </a:solidFill>
                <a:latin typeface="Montserrat"/>
                <a:ea typeface="Montserrat"/>
                <a:cs typeface="Montserrat"/>
                <a:sym typeface="Montserrat"/>
              </a:rPr>
              <a:t>https://forms.gle/6ZRz6A19Qd4oxTSb9</a:t>
            </a:r>
            <a:endParaRPr sz="2000" b="0" i="0" u="none" strike="noStrike" cap="none" dirty="0">
              <a:solidFill>
                <a:srgbClr val="000000"/>
              </a:solidFill>
              <a:latin typeface="Montserrat"/>
              <a:ea typeface="Montserrat"/>
              <a:cs typeface="Montserrat"/>
              <a:sym typeface="Montserrat"/>
            </a:endParaRPr>
          </a:p>
        </p:txBody>
      </p:sp>
      <p:sp>
        <p:nvSpPr>
          <p:cNvPr id="1578" name="Google Shape;1578;g2bf94e6429c_4_6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79" name="Google Shape;1579;g2bf94e6429c_4_6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80" name="Google Shape;1580;g2bf94e6429c_4_6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81" name="Google Shape;1581;g2bf94e6429c_4_6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85"/>
        <p:cNvGrpSpPr/>
        <p:nvPr/>
      </p:nvGrpSpPr>
      <p:grpSpPr>
        <a:xfrm>
          <a:off x="0" y="0"/>
          <a:ext cx="0" cy="0"/>
          <a:chOff x="0" y="0"/>
          <a:chExt cx="0" cy="0"/>
        </a:xfrm>
      </p:grpSpPr>
      <p:sp>
        <p:nvSpPr>
          <p:cNvPr id="1586" name="Google Shape;1586;g2bf04ff201e_0_986"/>
          <p:cNvSpPr txBox="1"/>
          <p:nvPr/>
        </p:nvSpPr>
        <p:spPr>
          <a:xfrm>
            <a:off x="381676" y="1491252"/>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1587" name="Google Shape;1587;g2bf04ff201e_0_98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88" name="Google Shape;1588;g2bf04ff201e_0_98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89" name="Google Shape;1589;g2bf04ff201e_0_986"/>
          <p:cNvSpPr/>
          <p:nvPr/>
        </p:nvSpPr>
        <p:spPr>
          <a:xfrm>
            <a:off x="366725" y="3265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90" name="Google Shape;1590;g2bf04ff201e_0_986"/>
          <p:cNvSpPr/>
          <p:nvPr/>
        </p:nvSpPr>
        <p:spPr>
          <a:xfrm>
            <a:off x="7186625" y="30825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1591" name="Google Shape;1591;g2bf04ff201e_0_986"/>
          <p:cNvPicPr preferRelativeResize="0"/>
          <p:nvPr/>
        </p:nvPicPr>
        <p:blipFill rotWithShape="1">
          <a:blip r:embed="rId3">
            <a:alphaModFix/>
          </a:blip>
          <a:srcRect/>
          <a:stretch/>
        </p:blipFill>
        <p:spPr>
          <a:xfrm>
            <a:off x="4827725" y="982925"/>
            <a:ext cx="3919399" cy="391939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g2bf04ff201e_0_1022"/>
          <p:cNvSpPr txBox="1"/>
          <p:nvPr/>
        </p:nvSpPr>
        <p:spPr>
          <a:xfrm>
            <a:off x="349207" y="1491250"/>
            <a:ext cx="34755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Bootstrap Components Part-II</a:t>
            </a:r>
            <a:endParaRPr sz="2000" b="0" i="0" u="none" strike="noStrike" cap="none">
              <a:solidFill>
                <a:srgbClr val="000000"/>
              </a:solidFill>
              <a:latin typeface="Montserrat"/>
              <a:ea typeface="Montserrat"/>
              <a:cs typeface="Montserrat"/>
              <a:sym typeface="Montserrat"/>
            </a:endParaRPr>
          </a:p>
        </p:txBody>
      </p:sp>
      <p:sp>
        <p:nvSpPr>
          <p:cNvPr id="1597" name="Google Shape;1597;g2bf04ff201e_0_102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98" name="Google Shape;1598;g2bf04ff201e_0_102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599" name="Google Shape;1599;g2bf04ff201e_0_1022"/>
          <p:cNvSpPr/>
          <p:nvPr/>
        </p:nvSpPr>
        <p:spPr>
          <a:xfrm>
            <a:off x="366725" y="3265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00" name="Google Shape;1600;g2bf04ff201e_0_1022"/>
          <p:cNvSpPr/>
          <p:nvPr/>
        </p:nvSpPr>
        <p:spPr>
          <a:xfrm>
            <a:off x="7186625" y="30825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g2bf04ff201e_0_1027"/>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g2bf04ff201e_0_1027"/>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870" b="1">
                <a:latin typeface="Montserrat"/>
                <a:ea typeface="Montserrat"/>
                <a:cs typeface="Montserrat"/>
                <a:sym typeface="Montserrat"/>
              </a:rPr>
              <a:t>Overview</a:t>
            </a:r>
            <a:endParaRPr sz="2870" b="1">
              <a:latin typeface="Montserrat"/>
              <a:ea typeface="Montserrat"/>
              <a:cs typeface="Montserrat"/>
              <a:sym typeface="Montserrat"/>
            </a:endParaRPr>
          </a:p>
        </p:txBody>
      </p:sp>
      <p:sp>
        <p:nvSpPr>
          <p:cNvPr id="1607" name="Google Shape;1607;g2bf04ff201e_0_1027"/>
          <p:cNvSpPr txBox="1">
            <a:spLocks noGrp="1"/>
          </p:cNvSpPr>
          <p:nvPr>
            <p:ph type="title"/>
          </p:nvPr>
        </p:nvSpPr>
        <p:spPr>
          <a:xfrm>
            <a:off x="744390" y="830864"/>
            <a:ext cx="3289500" cy="33237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br>
              <a:rPr lang="en-GB" sz="1770" b="0">
                <a:latin typeface="Montserrat"/>
                <a:ea typeface="Montserrat"/>
                <a:cs typeface="Montserrat"/>
                <a:sym typeface="Montserrat"/>
              </a:rPr>
            </a:br>
            <a:r>
              <a:rPr lang="en-GB" sz="1770" b="0">
                <a:latin typeface="Montserrat"/>
                <a:ea typeface="Montserrat"/>
                <a:cs typeface="Montserrat"/>
                <a:sym typeface="Montserrat"/>
              </a:rPr>
              <a:t>Bootstrap Badges/Labels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Pager and Pagination</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Bootstrap Images</a:t>
            </a:r>
            <a:br>
              <a:rPr lang="en-GB" sz="1770" b="0">
                <a:latin typeface="Montserrat"/>
                <a:ea typeface="Montserrat"/>
                <a:cs typeface="Montserrat"/>
                <a:sym typeface="Montserrat"/>
              </a:rPr>
            </a:br>
            <a:r>
              <a:rPr lang="en-GB" sz="1770" b="0">
                <a:latin typeface="Montserrat"/>
                <a:ea typeface="Montserrat"/>
                <a:cs typeface="Montserrat"/>
                <a:sym typeface="Montserrat"/>
              </a:rPr>
              <a:t>Bootstrap Images</a:t>
            </a:r>
            <a:br>
              <a:rPr lang="en-GB" sz="1770" b="0">
                <a:latin typeface="Montserrat"/>
                <a:ea typeface="Montserrat"/>
                <a:cs typeface="Montserrat"/>
                <a:sym typeface="Montserrat"/>
              </a:rPr>
            </a:br>
            <a:r>
              <a:rPr lang="en-GB" sz="1770" b="0">
                <a:latin typeface="Montserrat"/>
                <a:ea typeface="Montserrat"/>
                <a:cs typeface="Montserrat"/>
                <a:sym typeface="Montserrat"/>
              </a:rPr>
              <a:t>List Groups</a:t>
            </a:r>
            <a:br>
              <a:rPr lang="en-GB" sz="1770" b="0">
                <a:latin typeface="Montserrat"/>
                <a:ea typeface="Montserrat"/>
                <a:cs typeface="Montserrat"/>
                <a:sym typeface="Montserrat"/>
              </a:rPr>
            </a:br>
            <a:r>
              <a:rPr lang="en-GB" sz="1770" b="0">
                <a:latin typeface="Montserrat"/>
                <a:ea typeface="Montserrat"/>
                <a:cs typeface="Montserrat"/>
                <a:sym typeface="Montserrat"/>
              </a:rPr>
              <a:t>Dropdowns</a:t>
            </a:r>
            <a:br>
              <a:rPr lang="en-GB" sz="1770" b="0">
                <a:latin typeface="Montserrat"/>
                <a:ea typeface="Montserrat"/>
                <a:cs typeface="Montserrat"/>
                <a:sym typeface="Montserrat"/>
              </a:rPr>
            </a:br>
            <a:endParaRPr sz="1770" b="0">
              <a:latin typeface="Montserrat"/>
              <a:ea typeface="Montserrat"/>
              <a:cs typeface="Montserrat"/>
              <a:sym typeface="Montserrat"/>
            </a:endParaRPr>
          </a:p>
        </p:txBody>
      </p:sp>
      <p:cxnSp>
        <p:nvCxnSpPr>
          <p:cNvPr id="1608" name="Google Shape;1608;g2bf04ff201e_0_1027"/>
          <p:cNvCxnSpPr/>
          <p:nvPr/>
        </p:nvCxnSpPr>
        <p:spPr>
          <a:xfrm>
            <a:off x="529000" y="1115736"/>
            <a:ext cx="0" cy="2776800"/>
          </a:xfrm>
          <a:prstGeom prst="straightConnector1">
            <a:avLst/>
          </a:prstGeom>
          <a:noFill/>
          <a:ln w="114300" cap="flat" cmpd="sng">
            <a:solidFill>
              <a:schemeClr val="accent1"/>
            </a:solidFill>
            <a:prstDash val="solid"/>
            <a:round/>
            <a:headEnd type="none" w="sm" len="sm"/>
            <a:tailEnd type="none" w="sm" len="sm"/>
          </a:ln>
        </p:spPr>
      </p:cxnSp>
      <p:cxnSp>
        <p:nvCxnSpPr>
          <p:cNvPr id="1609" name="Google Shape;1609;g2bf04ff201e_0_1027"/>
          <p:cNvCxnSpPr/>
          <p:nvPr/>
        </p:nvCxnSpPr>
        <p:spPr>
          <a:xfrm>
            <a:off x="4053775" y="1115736"/>
            <a:ext cx="0" cy="2776800"/>
          </a:xfrm>
          <a:prstGeom prst="straightConnector1">
            <a:avLst/>
          </a:prstGeom>
          <a:noFill/>
          <a:ln w="114300" cap="flat" cmpd="sng">
            <a:solidFill>
              <a:schemeClr val="accent1"/>
            </a:solidFill>
            <a:prstDash val="solid"/>
            <a:round/>
            <a:headEnd type="none" w="sm" len="sm"/>
            <a:tailEnd type="none" w="sm" len="sm"/>
          </a:ln>
        </p:spPr>
      </p:cxnSp>
      <p:sp>
        <p:nvSpPr>
          <p:cNvPr id="1610" name="Google Shape;1610;g2bf04ff201e_0_1027"/>
          <p:cNvSpPr txBox="1"/>
          <p:nvPr/>
        </p:nvSpPr>
        <p:spPr>
          <a:xfrm>
            <a:off x="4278782" y="1249976"/>
            <a:ext cx="3289500" cy="1144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chemeClr val="dk1"/>
              </a:buClr>
              <a:buSzPts val="2300"/>
              <a:buFont typeface="Montserrat SemiBold"/>
              <a:buNone/>
            </a:pPr>
            <a:r>
              <a:rPr lang="en-GB" sz="1770" b="0" i="0" u="none" strike="noStrike" cap="none">
                <a:solidFill>
                  <a:schemeClr val="dk1"/>
                </a:solidFill>
                <a:latin typeface="Montserrat"/>
                <a:ea typeface="Montserrat"/>
                <a:cs typeface="Montserrat"/>
                <a:sym typeface="Montserrat"/>
              </a:rPr>
              <a:t>Panels</a:t>
            </a:r>
            <a:endParaRPr sz="1400" b="0" i="0" u="none" strike="noStrike" cap="none">
              <a:solidFill>
                <a:srgbClr val="000000"/>
              </a:solidFill>
              <a:latin typeface="Arial"/>
              <a:ea typeface="Arial"/>
              <a:cs typeface="Arial"/>
              <a:sym typeface="Arial"/>
            </a:endParaRPr>
          </a:p>
          <a:p>
            <a:pPr marL="0" marR="0" lvl="0" indent="0" algn="l" rtl="0">
              <a:lnSpc>
                <a:spcPct val="160000"/>
              </a:lnSpc>
              <a:spcBef>
                <a:spcPts val="0"/>
              </a:spcBef>
              <a:spcAft>
                <a:spcPts val="0"/>
              </a:spcAft>
              <a:buClr>
                <a:schemeClr val="dk1"/>
              </a:buClr>
              <a:buSzPts val="2300"/>
              <a:buFont typeface="Montserrat SemiBold"/>
              <a:buNone/>
            </a:pPr>
            <a:r>
              <a:rPr lang="en-GB" sz="1770" b="0" i="0" u="none" strike="noStrike" cap="none">
                <a:solidFill>
                  <a:schemeClr val="dk1"/>
                </a:solidFill>
                <a:latin typeface="Montserrat"/>
                <a:ea typeface="Montserrat"/>
                <a:cs typeface="Montserrat"/>
                <a:sym typeface="Montserrat"/>
              </a:rPr>
              <a:t>Carousel</a:t>
            </a:r>
            <a:endParaRPr sz="1400" b="0" i="0" u="none" strike="noStrike" cap="none">
              <a:solidFill>
                <a:srgbClr val="000000"/>
              </a:solidFill>
              <a:latin typeface="Arial"/>
              <a:ea typeface="Arial"/>
              <a:cs typeface="Arial"/>
              <a:sym typeface="Arial"/>
            </a:endParaRPr>
          </a:p>
          <a:p>
            <a:pPr marL="0" marR="0" lvl="0" indent="0" algn="l" rtl="0">
              <a:lnSpc>
                <a:spcPct val="160000"/>
              </a:lnSpc>
              <a:spcBef>
                <a:spcPts val="0"/>
              </a:spcBef>
              <a:spcAft>
                <a:spcPts val="0"/>
              </a:spcAft>
              <a:buClr>
                <a:schemeClr val="dk1"/>
              </a:buClr>
              <a:buSzPts val="2300"/>
              <a:buFont typeface="Montserrat SemiBold"/>
              <a:buNone/>
            </a:pPr>
            <a:r>
              <a:rPr lang="en-GB" sz="1770" b="0" i="0" u="none" strike="noStrike" cap="none">
                <a:solidFill>
                  <a:schemeClr val="dk1"/>
                </a:solidFill>
                <a:latin typeface="Montserrat"/>
                <a:ea typeface="Montserrat"/>
                <a:cs typeface="Montserrat"/>
                <a:sym typeface="Montserrat"/>
              </a:rPr>
              <a:t>Glyphicons</a:t>
            </a:r>
            <a:endParaRPr sz="1770" b="0" i="0" u="none" strike="noStrike" cap="none">
              <a:solidFill>
                <a:schemeClr val="dk1"/>
              </a:solidFill>
              <a:latin typeface="Montserrat"/>
              <a:ea typeface="Montserrat"/>
              <a:cs typeface="Montserrat"/>
              <a:sym typeface="Montserrat"/>
            </a:endParaRPr>
          </a:p>
        </p:txBody>
      </p:sp>
      <p:sp>
        <p:nvSpPr>
          <p:cNvPr id="1611" name="Google Shape;1611;g2bf04ff201e_0_102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12" name="Google Shape;1612;g2bf04ff201e_0_102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0"/>
          <p:cNvSpPr txBox="1">
            <a:spLocks noGrp="1"/>
          </p:cNvSpPr>
          <p:nvPr>
            <p:ph type="title"/>
          </p:nvPr>
        </p:nvSpPr>
        <p:spPr>
          <a:xfrm>
            <a:off x="532168" y="1846276"/>
            <a:ext cx="5167500" cy="2262600"/>
          </a:xfrm>
          <a:prstGeom prst="rect">
            <a:avLst/>
          </a:prstGeom>
          <a:noFill/>
          <a:ln>
            <a:noFill/>
          </a:ln>
        </p:spPr>
        <p:txBody>
          <a:bodyPr spcFirstLastPara="1" wrap="square" lIns="0" tIns="0" rIns="0" bIns="0" anchor="t" anchorCtr="0">
            <a:spAutoFit/>
          </a:bodyPr>
          <a:lstStyle/>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What is Internet?</a:t>
            </a:r>
            <a:endParaRPr sz="147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Main Components – Packets &amp; Protocols</a:t>
            </a:r>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Basic Infrastructure of Internet </a:t>
            </a:r>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Working of Internet</a:t>
            </a:r>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Different Modes of Connecting to Internet </a:t>
            </a:r>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Internet Connection Protocols and main Pillars of the Internet. </a:t>
            </a:r>
            <a:endParaRPr/>
          </a:p>
        </p:txBody>
      </p:sp>
      <p:sp>
        <p:nvSpPr>
          <p:cNvPr id="211" name="Google Shape;211;p10"/>
          <p:cNvSpPr txBox="1">
            <a:spLocks noGrp="1"/>
          </p:cNvSpPr>
          <p:nvPr>
            <p:ph type="title"/>
          </p:nvPr>
        </p:nvSpPr>
        <p:spPr>
          <a:xfrm>
            <a:off x="495299" y="1127800"/>
            <a:ext cx="4738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How Does the Internet Work?</a:t>
            </a:r>
            <a:endParaRPr sz="2070" b="1">
              <a:latin typeface="Montserrat"/>
              <a:ea typeface="Montserrat"/>
              <a:cs typeface="Montserrat"/>
              <a:sym typeface="Montserrat"/>
            </a:endParaRPr>
          </a:p>
        </p:txBody>
      </p:sp>
      <p:sp>
        <p:nvSpPr>
          <p:cNvPr id="212" name="Google Shape;212;p1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3" name="Google Shape;213;p1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214" name="Google Shape;214;p10"/>
          <p:cNvPicPr preferRelativeResize="0"/>
          <p:nvPr/>
        </p:nvPicPr>
        <p:blipFill rotWithShape="1">
          <a:blip r:embed="rId3">
            <a:alphaModFix/>
          </a:blip>
          <a:srcRect/>
          <a:stretch/>
        </p:blipFill>
        <p:spPr>
          <a:xfrm>
            <a:off x="5754550" y="1986025"/>
            <a:ext cx="3035700" cy="267647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616"/>
        <p:cNvGrpSpPr/>
        <p:nvPr/>
      </p:nvGrpSpPr>
      <p:grpSpPr>
        <a:xfrm>
          <a:off x="0" y="0"/>
          <a:ext cx="0" cy="0"/>
          <a:chOff x="0" y="0"/>
          <a:chExt cx="0" cy="0"/>
        </a:xfrm>
      </p:grpSpPr>
      <p:sp>
        <p:nvSpPr>
          <p:cNvPr id="1617" name="Google Shape;1617;g2bf04ff201e_0_1036"/>
          <p:cNvSpPr txBox="1">
            <a:spLocks noGrp="1"/>
          </p:cNvSpPr>
          <p:nvPr>
            <p:ph type="title"/>
          </p:nvPr>
        </p:nvSpPr>
        <p:spPr>
          <a:xfrm>
            <a:off x="472648" y="1622968"/>
            <a:ext cx="77235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dirty="0">
                <a:latin typeface="Montserrat"/>
                <a:ea typeface="Montserrat"/>
                <a:cs typeface="Montserrat"/>
                <a:sym typeface="Montserrat"/>
              </a:rPr>
              <a:t> Badges are numerical indicators of how many items are associated.</a:t>
            </a:r>
            <a:br>
              <a:rPr lang="en-GB" sz="1570" b="0" dirty="0">
                <a:latin typeface="Montserrat"/>
                <a:ea typeface="Montserrat"/>
                <a:cs typeface="Montserrat"/>
                <a:sym typeface="Montserrat"/>
              </a:rPr>
            </a:br>
            <a:br>
              <a:rPr lang="en-GB" sz="1570" b="0" dirty="0">
                <a:latin typeface="Montserrat"/>
                <a:ea typeface="Montserrat"/>
                <a:cs typeface="Montserrat"/>
                <a:sym typeface="Montserrat"/>
              </a:rPr>
            </a:br>
            <a:br>
              <a:rPr lang="en-GB" sz="1570" b="0" dirty="0">
                <a:latin typeface="Montserrat"/>
                <a:ea typeface="Montserrat"/>
                <a:cs typeface="Montserrat"/>
                <a:sym typeface="Montserrat"/>
              </a:rPr>
            </a:br>
            <a:r>
              <a:rPr lang="en-GB" sz="1570" b="0" dirty="0">
                <a:latin typeface="Montserrat"/>
                <a:ea typeface="Montserrat"/>
                <a:cs typeface="Montserrat"/>
                <a:sym typeface="Montserrat"/>
              </a:rPr>
              <a:t>The number (5, 10 and 2) are badges.</a:t>
            </a:r>
            <a:endParaRPr sz="1570" b="0" dirty="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dirty="0">
                <a:latin typeface="Montserrat"/>
                <a:ea typeface="Montserrat"/>
                <a:cs typeface="Montserrat"/>
                <a:sym typeface="Montserrat"/>
              </a:rPr>
              <a:t> Use .badge class within &lt;span&gt; element to create badges</a:t>
            </a:r>
            <a:endParaRPr sz="1570" b="0" dirty="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dirty="0">
                <a:latin typeface="Montserrat"/>
                <a:ea typeface="Montserrat"/>
                <a:cs typeface="Montserrat"/>
                <a:sym typeface="Montserrat"/>
              </a:rPr>
              <a:t> Badges can also be used inside other elements, such as buttons:</a:t>
            </a:r>
            <a:endParaRPr sz="1570" b="0" dirty="0">
              <a:latin typeface="Montserrat"/>
              <a:ea typeface="Montserrat"/>
              <a:cs typeface="Montserrat"/>
              <a:sym typeface="Montserrat"/>
            </a:endParaRPr>
          </a:p>
        </p:txBody>
      </p:sp>
      <p:sp>
        <p:nvSpPr>
          <p:cNvPr id="1618" name="Google Shape;1618;g2bf04ff201e_0_1036"/>
          <p:cNvSpPr txBox="1">
            <a:spLocks noGrp="1"/>
          </p:cNvSpPr>
          <p:nvPr>
            <p:ph type="title"/>
          </p:nvPr>
        </p:nvSpPr>
        <p:spPr>
          <a:xfrm>
            <a:off x="44263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Badges</a:t>
            </a:r>
            <a:endParaRPr sz="2070" b="1">
              <a:latin typeface="Montserrat"/>
              <a:ea typeface="Montserrat"/>
              <a:cs typeface="Montserrat"/>
              <a:sym typeface="Montserrat"/>
            </a:endParaRPr>
          </a:p>
        </p:txBody>
      </p:sp>
      <p:pic>
        <p:nvPicPr>
          <p:cNvPr id="1619" name="Google Shape;1619;g2bf04ff201e_0_1036"/>
          <p:cNvPicPr preferRelativeResize="0"/>
          <p:nvPr/>
        </p:nvPicPr>
        <p:blipFill rotWithShape="1">
          <a:blip r:embed="rId3">
            <a:alphaModFix/>
          </a:blip>
          <a:srcRect/>
          <a:stretch/>
        </p:blipFill>
        <p:spPr>
          <a:xfrm>
            <a:off x="645953" y="1904221"/>
            <a:ext cx="1314963" cy="787891"/>
          </a:xfrm>
          <a:prstGeom prst="rect">
            <a:avLst/>
          </a:prstGeom>
          <a:noFill/>
          <a:ln>
            <a:noFill/>
          </a:ln>
        </p:spPr>
      </p:pic>
      <p:pic>
        <p:nvPicPr>
          <p:cNvPr id="1620" name="Google Shape;1620;g2bf04ff201e_0_1036"/>
          <p:cNvPicPr preferRelativeResize="0"/>
          <p:nvPr/>
        </p:nvPicPr>
        <p:blipFill rotWithShape="1">
          <a:blip r:embed="rId4">
            <a:alphaModFix/>
          </a:blip>
          <a:srcRect/>
          <a:stretch/>
        </p:blipFill>
        <p:spPr>
          <a:xfrm>
            <a:off x="645953" y="3889995"/>
            <a:ext cx="1756094" cy="760451"/>
          </a:xfrm>
          <a:prstGeom prst="rect">
            <a:avLst/>
          </a:prstGeom>
          <a:noFill/>
          <a:ln>
            <a:noFill/>
          </a:ln>
        </p:spPr>
      </p:pic>
      <p:sp>
        <p:nvSpPr>
          <p:cNvPr id="1621" name="Google Shape;1621;g2bf04ff201e_0_103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22" name="Google Shape;1622;g2bf04ff201e_0_103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626"/>
        <p:cNvGrpSpPr/>
        <p:nvPr/>
      </p:nvGrpSpPr>
      <p:grpSpPr>
        <a:xfrm>
          <a:off x="0" y="0"/>
          <a:ext cx="0" cy="0"/>
          <a:chOff x="0" y="0"/>
          <a:chExt cx="0" cy="0"/>
        </a:xfrm>
      </p:grpSpPr>
      <p:sp>
        <p:nvSpPr>
          <p:cNvPr id="1627" name="Google Shape;1627;g2bf04ff201e_0_1043"/>
          <p:cNvSpPr txBox="1">
            <a:spLocks noGrp="1"/>
          </p:cNvSpPr>
          <p:nvPr>
            <p:ph type="title"/>
          </p:nvPr>
        </p:nvSpPr>
        <p:spPr>
          <a:xfrm>
            <a:off x="472648" y="1661388"/>
            <a:ext cx="77235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Labels are used to provide some additional information about something</a:t>
            </a: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Use .label class followed by one of the six contextual classes like</a:t>
            </a:r>
            <a:br>
              <a:rPr lang="en-GB" sz="1570" b="0">
                <a:latin typeface="Montserrat"/>
                <a:ea typeface="Montserrat"/>
                <a:cs typeface="Montserrat"/>
                <a:sym typeface="Montserrat"/>
              </a:rPr>
            </a:br>
            <a:r>
              <a:rPr lang="en-GB" sz="1570" b="0">
                <a:latin typeface="Montserrat"/>
                <a:ea typeface="Montserrat"/>
                <a:cs typeface="Montserrat"/>
                <a:sym typeface="Montserrat"/>
              </a:rPr>
              <a:t>.label-default, .label-primary, .label-success etc.</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Following shows all contextual label classes:</a:t>
            </a:r>
            <a:endParaRPr sz="1570" b="0">
              <a:latin typeface="Montserrat"/>
              <a:ea typeface="Montserrat"/>
              <a:cs typeface="Montserrat"/>
              <a:sym typeface="Montserrat"/>
            </a:endParaRPr>
          </a:p>
        </p:txBody>
      </p:sp>
      <p:sp>
        <p:nvSpPr>
          <p:cNvPr id="1628" name="Google Shape;1628;g2bf04ff201e_0_1043"/>
          <p:cNvSpPr txBox="1">
            <a:spLocks noGrp="1"/>
          </p:cNvSpPr>
          <p:nvPr>
            <p:ph type="title"/>
          </p:nvPr>
        </p:nvSpPr>
        <p:spPr>
          <a:xfrm>
            <a:off x="449286" y="1042450"/>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Labels</a:t>
            </a:r>
            <a:endParaRPr sz="2070" b="1">
              <a:latin typeface="Montserrat"/>
              <a:ea typeface="Montserrat"/>
              <a:cs typeface="Montserrat"/>
              <a:sym typeface="Montserrat"/>
            </a:endParaRPr>
          </a:p>
        </p:txBody>
      </p:sp>
      <p:pic>
        <p:nvPicPr>
          <p:cNvPr id="1629" name="Google Shape;1629;g2bf04ff201e_0_1043"/>
          <p:cNvPicPr preferRelativeResize="0"/>
          <p:nvPr/>
        </p:nvPicPr>
        <p:blipFill rotWithShape="1">
          <a:blip r:embed="rId3">
            <a:alphaModFix/>
          </a:blip>
          <a:srcRect/>
          <a:stretch/>
        </p:blipFill>
        <p:spPr>
          <a:xfrm>
            <a:off x="729843" y="2108880"/>
            <a:ext cx="2058886" cy="547449"/>
          </a:xfrm>
          <a:prstGeom prst="rect">
            <a:avLst/>
          </a:prstGeom>
          <a:noFill/>
          <a:ln>
            <a:noFill/>
          </a:ln>
        </p:spPr>
      </p:pic>
      <p:pic>
        <p:nvPicPr>
          <p:cNvPr id="1630" name="Google Shape;1630;g2bf04ff201e_0_1043"/>
          <p:cNvPicPr preferRelativeResize="0"/>
          <p:nvPr/>
        </p:nvPicPr>
        <p:blipFill rotWithShape="1">
          <a:blip r:embed="rId4">
            <a:alphaModFix/>
          </a:blip>
          <a:srcRect/>
          <a:stretch/>
        </p:blipFill>
        <p:spPr>
          <a:xfrm>
            <a:off x="864066" y="3857543"/>
            <a:ext cx="5681924" cy="555325"/>
          </a:xfrm>
          <a:prstGeom prst="rect">
            <a:avLst/>
          </a:prstGeom>
          <a:noFill/>
          <a:ln>
            <a:noFill/>
          </a:ln>
        </p:spPr>
      </p:pic>
      <p:sp>
        <p:nvSpPr>
          <p:cNvPr id="1631" name="Google Shape;1631;g2bf04ff201e_0_104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32" name="Google Shape;1632;g2bf04ff201e_0_104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636"/>
        <p:cNvGrpSpPr/>
        <p:nvPr/>
      </p:nvGrpSpPr>
      <p:grpSpPr>
        <a:xfrm>
          <a:off x="0" y="0"/>
          <a:ext cx="0" cy="0"/>
          <a:chOff x="0" y="0"/>
          <a:chExt cx="0" cy="0"/>
        </a:xfrm>
      </p:grpSpPr>
      <p:sp>
        <p:nvSpPr>
          <p:cNvPr id="1637" name="Google Shape;1637;g2bf04ff201e_0_1050"/>
          <p:cNvSpPr txBox="1">
            <a:spLocks noGrp="1"/>
          </p:cNvSpPr>
          <p:nvPr>
            <p:ph type="title"/>
          </p:nvPr>
        </p:nvSpPr>
        <p:spPr>
          <a:xfrm>
            <a:off x="451176" y="1443136"/>
            <a:ext cx="7301700" cy="2779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For more pages, we wish to add some sort of pagination to each page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 basic pagination in Bootstrap looks like:</a:t>
            </a: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Add .pagination class to an &lt;ul&gt; element.</a:t>
            </a:r>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.active will let the user know which page he/she is on:</a:t>
            </a: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r>
              <a:rPr lang="en-GB" sz="1570" b="0">
                <a:latin typeface="Montserrat"/>
                <a:ea typeface="Montserrat"/>
                <a:cs typeface="Montserrat"/>
                <a:sym typeface="Montserrat"/>
              </a:rPr>
              <a:t>A disabled link can not be clicked. Add .disabled class </a:t>
            </a:r>
            <a:endParaRPr/>
          </a:p>
        </p:txBody>
      </p:sp>
      <p:sp>
        <p:nvSpPr>
          <p:cNvPr id="1638" name="Google Shape;1638;g2bf04ff201e_0_1050"/>
          <p:cNvSpPr txBox="1">
            <a:spLocks noGrp="1"/>
          </p:cNvSpPr>
          <p:nvPr>
            <p:ph type="title"/>
          </p:nvPr>
        </p:nvSpPr>
        <p:spPr>
          <a:xfrm>
            <a:off x="452636"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Pagination</a:t>
            </a:r>
            <a:endParaRPr sz="2070" b="1">
              <a:latin typeface="Montserrat"/>
              <a:ea typeface="Montserrat"/>
              <a:cs typeface="Montserrat"/>
              <a:sym typeface="Montserrat"/>
            </a:endParaRPr>
          </a:p>
        </p:txBody>
      </p:sp>
      <p:pic>
        <p:nvPicPr>
          <p:cNvPr id="1639" name="Google Shape;1639;g2bf04ff201e_0_1050"/>
          <p:cNvPicPr preferRelativeResize="0"/>
          <p:nvPr/>
        </p:nvPicPr>
        <p:blipFill rotWithShape="1">
          <a:blip r:embed="rId3">
            <a:alphaModFix/>
          </a:blip>
          <a:srcRect/>
          <a:stretch/>
        </p:blipFill>
        <p:spPr>
          <a:xfrm>
            <a:off x="838899" y="2127370"/>
            <a:ext cx="1803283" cy="444380"/>
          </a:xfrm>
          <a:prstGeom prst="rect">
            <a:avLst/>
          </a:prstGeom>
          <a:noFill/>
          <a:ln>
            <a:noFill/>
          </a:ln>
        </p:spPr>
      </p:pic>
      <p:pic>
        <p:nvPicPr>
          <p:cNvPr id="1640" name="Google Shape;1640;g2bf04ff201e_0_1050"/>
          <p:cNvPicPr preferRelativeResize="0"/>
          <p:nvPr/>
        </p:nvPicPr>
        <p:blipFill rotWithShape="1">
          <a:blip r:embed="rId4">
            <a:alphaModFix/>
          </a:blip>
          <a:srcRect/>
          <a:stretch/>
        </p:blipFill>
        <p:spPr>
          <a:xfrm>
            <a:off x="838900" y="3255984"/>
            <a:ext cx="1728132" cy="468543"/>
          </a:xfrm>
          <a:prstGeom prst="rect">
            <a:avLst/>
          </a:prstGeom>
          <a:noFill/>
          <a:ln>
            <a:noFill/>
          </a:ln>
        </p:spPr>
      </p:pic>
      <p:pic>
        <p:nvPicPr>
          <p:cNvPr id="1641" name="Google Shape;1641;g2bf04ff201e_0_1050"/>
          <p:cNvPicPr preferRelativeResize="0"/>
          <p:nvPr/>
        </p:nvPicPr>
        <p:blipFill rotWithShape="1">
          <a:blip r:embed="rId5">
            <a:alphaModFix/>
          </a:blip>
          <a:srcRect/>
          <a:stretch/>
        </p:blipFill>
        <p:spPr>
          <a:xfrm>
            <a:off x="935873" y="4408761"/>
            <a:ext cx="1465518" cy="412673"/>
          </a:xfrm>
          <a:prstGeom prst="rect">
            <a:avLst/>
          </a:prstGeom>
          <a:noFill/>
          <a:ln>
            <a:noFill/>
          </a:ln>
        </p:spPr>
      </p:pic>
      <p:sp>
        <p:nvSpPr>
          <p:cNvPr id="1642" name="Google Shape;1642;g2bf04ff201e_0_105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43" name="Google Shape;1643;g2bf04ff201e_0_105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Google Shape;1648;g2bf04ff201e_0_1058"/>
          <p:cNvSpPr txBox="1">
            <a:spLocks noGrp="1"/>
          </p:cNvSpPr>
          <p:nvPr>
            <p:ph type="title"/>
          </p:nvPr>
        </p:nvSpPr>
        <p:spPr>
          <a:xfrm>
            <a:off x="461183" y="1443136"/>
            <a:ext cx="6689100" cy="3141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Pagination blocks can also be sized to larger size or smaller size.</a:t>
            </a: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.pagination-lg and .pagination-sm for larger and smaller blocks.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Breadcrumbs is another form of Pagination</a:t>
            </a:r>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.breadcrumb class indicates the current page’s location within a</a:t>
            </a:r>
            <a:br>
              <a:rPr lang="en-GB" sz="1570" b="0">
                <a:latin typeface="Montserrat"/>
                <a:ea typeface="Montserrat"/>
                <a:cs typeface="Montserrat"/>
                <a:sym typeface="Montserrat"/>
              </a:rPr>
            </a:br>
            <a:r>
              <a:rPr lang="en-GB" sz="1570" b="0">
                <a:latin typeface="Montserrat"/>
                <a:ea typeface="Montserrat"/>
                <a:cs typeface="Montserrat"/>
                <a:sym typeface="Montserrat"/>
              </a:rPr>
              <a:t>navigational hierarchy.</a:t>
            </a: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r>
              <a:rPr lang="en-GB" sz="1570" b="0">
                <a:latin typeface="Montserrat"/>
                <a:ea typeface="Montserrat"/>
                <a:cs typeface="Montserrat"/>
                <a:sym typeface="Montserrat"/>
              </a:rPr>
              <a:t>Where vacation is active location in breadcrumb pagination.</a:t>
            </a:r>
            <a:endParaRPr/>
          </a:p>
        </p:txBody>
      </p:sp>
      <p:sp>
        <p:nvSpPr>
          <p:cNvPr id="1649" name="Google Shape;1649;g2bf04ff201e_0_1058"/>
          <p:cNvSpPr txBox="1">
            <a:spLocks noGrp="1"/>
          </p:cNvSpPr>
          <p:nvPr>
            <p:ph type="title"/>
          </p:nvPr>
        </p:nvSpPr>
        <p:spPr>
          <a:xfrm>
            <a:off x="452636"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Pagination</a:t>
            </a:r>
            <a:endParaRPr sz="2070" b="1">
              <a:latin typeface="Montserrat"/>
              <a:ea typeface="Montserrat"/>
              <a:cs typeface="Montserrat"/>
              <a:sym typeface="Montserrat"/>
            </a:endParaRPr>
          </a:p>
        </p:txBody>
      </p:sp>
      <p:pic>
        <p:nvPicPr>
          <p:cNvPr id="1650" name="Google Shape;1650;g2bf04ff201e_0_1058"/>
          <p:cNvPicPr preferRelativeResize="0"/>
          <p:nvPr/>
        </p:nvPicPr>
        <p:blipFill rotWithShape="1">
          <a:blip r:embed="rId3">
            <a:alphaModFix/>
          </a:blip>
          <a:srcRect/>
          <a:stretch/>
        </p:blipFill>
        <p:spPr>
          <a:xfrm>
            <a:off x="838900" y="1778196"/>
            <a:ext cx="2791480" cy="474305"/>
          </a:xfrm>
          <a:prstGeom prst="rect">
            <a:avLst/>
          </a:prstGeom>
          <a:noFill/>
          <a:ln>
            <a:noFill/>
          </a:ln>
        </p:spPr>
      </p:pic>
      <p:pic>
        <p:nvPicPr>
          <p:cNvPr id="1651" name="Google Shape;1651;g2bf04ff201e_0_1058"/>
          <p:cNvPicPr preferRelativeResize="0"/>
          <p:nvPr/>
        </p:nvPicPr>
        <p:blipFill rotWithShape="1">
          <a:blip r:embed="rId4">
            <a:alphaModFix/>
          </a:blip>
          <a:srcRect/>
          <a:stretch/>
        </p:blipFill>
        <p:spPr>
          <a:xfrm>
            <a:off x="654341" y="3658568"/>
            <a:ext cx="5595174" cy="514397"/>
          </a:xfrm>
          <a:prstGeom prst="rect">
            <a:avLst/>
          </a:prstGeom>
          <a:noFill/>
          <a:ln>
            <a:noFill/>
          </a:ln>
        </p:spPr>
      </p:pic>
      <p:sp>
        <p:nvSpPr>
          <p:cNvPr id="1652" name="Google Shape;1652;g2bf04ff201e_0_105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53" name="Google Shape;1653;g2bf04ff201e_0_105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657"/>
        <p:cNvGrpSpPr/>
        <p:nvPr/>
      </p:nvGrpSpPr>
      <p:grpSpPr>
        <a:xfrm>
          <a:off x="0" y="0"/>
          <a:ext cx="0" cy="0"/>
          <a:chOff x="0" y="0"/>
          <a:chExt cx="0" cy="0"/>
        </a:xfrm>
      </p:grpSpPr>
      <p:sp>
        <p:nvSpPr>
          <p:cNvPr id="1658" name="Google Shape;1658;g2bf04ff201e_0_1065"/>
          <p:cNvSpPr txBox="1">
            <a:spLocks noGrp="1"/>
          </p:cNvSpPr>
          <p:nvPr>
            <p:ph type="title"/>
          </p:nvPr>
        </p:nvSpPr>
        <p:spPr>
          <a:xfrm>
            <a:off x="461183" y="1443136"/>
            <a:ext cx="73434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Pager is also form of Pagination. It provides previous and next buttons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To create previous/next buttons, add the .pager class to &lt;ul&gt; element.</a:t>
            </a: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Use the .previous and .next classes to align each button to the sides of </a:t>
            </a:r>
            <a:br>
              <a:rPr lang="en-GB" sz="1570" b="0">
                <a:latin typeface="Montserrat"/>
                <a:ea typeface="Montserrat"/>
                <a:cs typeface="Montserrat"/>
                <a:sym typeface="Montserrat"/>
              </a:rPr>
            </a:br>
            <a:r>
              <a:rPr lang="en-GB" sz="1570" b="0">
                <a:latin typeface="Montserrat"/>
                <a:ea typeface="Montserrat"/>
                <a:cs typeface="Montserrat"/>
                <a:sym typeface="Montserrat"/>
              </a:rPr>
              <a:t>the page.</a:t>
            </a:r>
            <a:endParaRPr/>
          </a:p>
        </p:txBody>
      </p:sp>
      <p:sp>
        <p:nvSpPr>
          <p:cNvPr id="1659" name="Google Shape;1659;g2bf04ff201e_0_1065"/>
          <p:cNvSpPr txBox="1">
            <a:spLocks noGrp="1"/>
          </p:cNvSpPr>
          <p:nvPr>
            <p:ph type="title"/>
          </p:nvPr>
        </p:nvSpPr>
        <p:spPr>
          <a:xfrm>
            <a:off x="452636"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Pagers</a:t>
            </a:r>
            <a:endParaRPr sz="2070" b="1">
              <a:latin typeface="Montserrat"/>
              <a:ea typeface="Montserrat"/>
              <a:cs typeface="Montserrat"/>
              <a:sym typeface="Montserrat"/>
            </a:endParaRPr>
          </a:p>
        </p:txBody>
      </p:sp>
      <p:pic>
        <p:nvPicPr>
          <p:cNvPr id="1660" name="Google Shape;1660;g2bf04ff201e_0_1065"/>
          <p:cNvPicPr preferRelativeResize="0"/>
          <p:nvPr/>
        </p:nvPicPr>
        <p:blipFill rotWithShape="1">
          <a:blip r:embed="rId3">
            <a:alphaModFix/>
          </a:blip>
          <a:srcRect/>
          <a:stretch/>
        </p:blipFill>
        <p:spPr>
          <a:xfrm>
            <a:off x="1015067" y="2235245"/>
            <a:ext cx="1722583" cy="5350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661" name="Google Shape;1661;g2bf04ff201e_0_1065"/>
          <p:cNvPicPr preferRelativeResize="0"/>
          <p:nvPr/>
        </p:nvPicPr>
        <p:blipFill rotWithShape="1">
          <a:blip r:embed="rId4">
            <a:alphaModFix/>
          </a:blip>
          <a:srcRect/>
          <a:stretch/>
        </p:blipFill>
        <p:spPr>
          <a:xfrm>
            <a:off x="914399" y="3923014"/>
            <a:ext cx="4983060" cy="45499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662" name="Google Shape;1662;g2bf04ff201e_0_106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63" name="Google Shape;1663;g2bf04ff201e_0_106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667"/>
        <p:cNvGrpSpPr/>
        <p:nvPr/>
      </p:nvGrpSpPr>
      <p:grpSpPr>
        <a:xfrm>
          <a:off x="0" y="0"/>
          <a:ext cx="0" cy="0"/>
          <a:chOff x="0" y="0"/>
          <a:chExt cx="0" cy="0"/>
        </a:xfrm>
      </p:grpSpPr>
      <p:sp>
        <p:nvSpPr>
          <p:cNvPr id="1668" name="Google Shape;1668;g2bf04ff201e_0_1072"/>
          <p:cNvSpPr txBox="1">
            <a:spLocks noGrp="1"/>
          </p:cNvSpPr>
          <p:nvPr>
            <p:ph type="title"/>
          </p:nvPr>
        </p:nvSpPr>
        <p:spPr>
          <a:xfrm>
            <a:off x="451176" y="1443136"/>
            <a:ext cx="66891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With bootstrap, you can specify the shapes of the images.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.img-rounded adds rounded corners to an image.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.img-circle shapes the image to the circle.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.img-thumbnail shapes the image to the thumbnail.</a:t>
            </a:r>
            <a:br>
              <a:rPr lang="en-GB" sz="1570" b="0">
                <a:latin typeface="Montserrat"/>
                <a:ea typeface="Montserrat"/>
                <a:cs typeface="Montserrat"/>
                <a:sym typeface="Montserrat"/>
              </a:rPr>
            </a:br>
            <a:r>
              <a:rPr lang="en-GB" sz="1570" b="0">
                <a:latin typeface="Montserrat"/>
                <a:ea typeface="Montserrat"/>
                <a:cs typeface="Montserrat"/>
                <a:sym typeface="Montserrat"/>
              </a:rPr>
              <a:t>You can also add .img-responsive class to &lt;img&gt; tag. The image will scale nicely to the parent element.</a:t>
            </a:r>
            <a:endParaRPr sz="1570" b="0">
              <a:latin typeface="Montserrat"/>
              <a:ea typeface="Montserrat"/>
              <a:cs typeface="Montserrat"/>
              <a:sym typeface="Montserrat"/>
            </a:endParaRPr>
          </a:p>
        </p:txBody>
      </p:sp>
      <p:sp>
        <p:nvSpPr>
          <p:cNvPr id="1669" name="Google Shape;1669;g2bf04ff201e_0_1072"/>
          <p:cNvSpPr txBox="1">
            <a:spLocks noGrp="1"/>
          </p:cNvSpPr>
          <p:nvPr>
            <p:ph type="title"/>
          </p:nvPr>
        </p:nvSpPr>
        <p:spPr>
          <a:xfrm>
            <a:off x="44263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Images</a:t>
            </a:r>
            <a:endParaRPr sz="2070" b="1">
              <a:latin typeface="Montserrat"/>
              <a:ea typeface="Montserrat"/>
              <a:cs typeface="Montserrat"/>
              <a:sym typeface="Montserrat"/>
            </a:endParaRPr>
          </a:p>
        </p:txBody>
      </p:sp>
      <p:pic>
        <p:nvPicPr>
          <p:cNvPr id="1670" name="Google Shape;1670;g2bf04ff201e_0_1072"/>
          <p:cNvPicPr preferRelativeResize="0"/>
          <p:nvPr/>
        </p:nvPicPr>
        <p:blipFill rotWithShape="1">
          <a:blip r:embed="rId3">
            <a:alphaModFix/>
          </a:blip>
          <a:srcRect/>
          <a:stretch/>
        </p:blipFill>
        <p:spPr>
          <a:xfrm>
            <a:off x="1535185" y="3687688"/>
            <a:ext cx="3615655" cy="1084697"/>
          </a:xfrm>
          <a:prstGeom prst="rect">
            <a:avLst/>
          </a:prstGeom>
          <a:noFill/>
          <a:ln>
            <a:noFill/>
          </a:ln>
        </p:spPr>
      </p:pic>
      <p:sp>
        <p:nvSpPr>
          <p:cNvPr id="1671" name="Google Shape;1671;g2bf04ff201e_0_107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72" name="Google Shape;1672;g2bf04ff201e_0_107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676"/>
        <p:cNvGrpSpPr/>
        <p:nvPr/>
      </p:nvGrpSpPr>
      <p:grpSpPr>
        <a:xfrm>
          <a:off x="0" y="0"/>
          <a:ext cx="0" cy="0"/>
          <a:chOff x="0" y="0"/>
          <a:chExt cx="0" cy="0"/>
        </a:xfrm>
      </p:grpSpPr>
      <p:sp>
        <p:nvSpPr>
          <p:cNvPr id="1677" name="Google Shape;1677;g2bf04ff201e_0_1078"/>
          <p:cNvSpPr txBox="1">
            <a:spLocks noGrp="1"/>
          </p:cNvSpPr>
          <p:nvPr>
            <p:ph type="title"/>
          </p:nvPr>
        </p:nvSpPr>
        <p:spPr>
          <a:xfrm>
            <a:off x="461183" y="1443136"/>
            <a:ext cx="66891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 progress bar can be used to show a user how far along he/she in a process.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To create a default Progress bar, add .progress class to &lt;div&gt;</a:t>
            </a: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Remove the .sr-only class from the progress bar to show a %age.</a:t>
            </a:r>
            <a:endParaRPr/>
          </a:p>
        </p:txBody>
      </p:sp>
      <p:sp>
        <p:nvSpPr>
          <p:cNvPr id="1678" name="Google Shape;1678;g2bf04ff201e_0_1078"/>
          <p:cNvSpPr txBox="1">
            <a:spLocks noGrp="1"/>
          </p:cNvSpPr>
          <p:nvPr>
            <p:ph type="title"/>
          </p:nvPr>
        </p:nvSpPr>
        <p:spPr>
          <a:xfrm>
            <a:off x="452636"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Progress Bar</a:t>
            </a:r>
            <a:endParaRPr sz="2070" b="1">
              <a:latin typeface="Montserrat"/>
              <a:ea typeface="Montserrat"/>
              <a:cs typeface="Montserrat"/>
              <a:sym typeface="Montserrat"/>
            </a:endParaRPr>
          </a:p>
        </p:txBody>
      </p:sp>
      <p:pic>
        <p:nvPicPr>
          <p:cNvPr id="1679" name="Google Shape;1679;g2bf04ff201e_0_1078"/>
          <p:cNvPicPr preferRelativeResize="0"/>
          <p:nvPr/>
        </p:nvPicPr>
        <p:blipFill rotWithShape="1">
          <a:blip r:embed="rId3">
            <a:alphaModFix/>
          </a:blip>
          <a:srcRect/>
          <a:stretch/>
        </p:blipFill>
        <p:spPr>
          <a:xfrm>
            <a:off x="3825379" y="3583005"/>
            <a:ext cx="2726510" cy="68648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680" name="Google Shape;1680;g2bf04ff201e_0_1078"/>
          <p:cNvPicPr preferRelativeResize="0"/>
          <p:nvPr/>
        </p:nvPicPr>
        <p:blipFill rotWithShape="1">
          <a:blip r:embed="rId4">
            <a:alphaModFix/>
          </a:blip>
          <a:srcRect/>
          <a:stretch/>
        </p:blipFill>
        <p:spPr>
          <a:xfrm>
            <a:off x="665350" y="2571750"/>
            <a:ext cx="6140741" cy="333682"/>
          </a:xfrm>
          <a:prstGeom prst="rect">
            <a:avLst/>
          </a:prstGeom>
          <a:noFill/>
          <a:ln>
            <a:noFill/>
          </a:ln>
        </p:spPr>
      </p:pic>
      <p:pic>
        <p:nvPicPr>
          <p:cNvPr id="1681" name="Google Shape;1681;g2bf04ff201e_0_1078"/>
          <p:cNvPicPr preferRelativeResize="0"/>
          <p:nvPr/>
        </p:nvPicPr>
        <p:blipFill rotWithShape="1">
          <a:blip r:embed="rId5">
            <a:alphaModFix/>
          </a:blip>
          <a:srcRect/>
          <a:stretch/>
        </p:blipFill>
        <p:spPr>
          <a:xfrm>
            <a:off x="608576" y="3552420"/>
            <a:ext cx="2971738" cy="71707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682" name="Google Shape;1682;g2bf04ff201e_0_107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83" name="Google Shape;1683;g2bf04ff201e_0_107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g2bf04ff201e_0_1086"/>
          <p:cNvSpPr txBox="1">
            <a:spLocks noGrp="1"/>
          </p:cNvSpPr>
          <p:nvPr>
            <p:ph type="title"/>
          </p:nvPr>
        </p:nvSpPr>
        <p:spPr>
          <a:xfrm>
            <a:off x="467954" y="1393248"/>
            <a:ext cx="66891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Contextual Classes are used to provide “meaning through colors”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.progress-bar-success, .progress-bar-info contextual classes can be used to provide colors to Progress.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.progress-bar-striped to add stripes to progress bar.</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.active to use the animated progress bar.</a:t>
            </a:r>
            <a:br>
              <a:rPr lang="en-GB" sz="1570" b="0">
                <a:latin typeface="Montserrat"/>
                <a:ea typeface="Montserrat"/>
                <a:cs typeface="Montserrat"/>
                <a:sym typeface="Montserrat"/>
              </a:rPr>
            </a:br>
            <a:r>
              <a:rPr lang="en-GB" sz="1570" b="0">
                <a:latin typeface="Montserrat"/>
                <a:ea typeface="Montserrat"/>
                <a:cs typeface="Montserrat"/>
                <a:sym typeface="Montserrat"/>
              </a:rPr>
              <a:t>Stacked progress can be created using &lt;div class=“progress”&gt;</a:t>
            </a:r>
            <a:endParaRPr sz="1570" b="0">
              <a:latin typeface="Montserrat"/>
              <a:ea typeface="Montserrat"/>
              <a:cs typeface="Montserrat"/>
              <a:sym typeface="Montserrat"/>
            </a:endParaRPr>
          </a:p>
        </p:txBody>
      </p:sp>
      <p:sp>
        <p:nvSpPr>
          <p:cNvPr id="1689" name="Google Shape;1689;g2bf04ff201e_0_1086"/>
          <p:cNvSpPr txBox="1">
            <a:spLocks noGrp="1"/>
          </p:cNvSpPr>
          <p:nvPr>
            <p:ph type="title"/>
          </p:nvPr>
        </p:nvSpPr>
        <p:spPr>
          <a:xfrm>
            <a:off x="442630" y="1016561"/>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Progress Bar</a:t>
            </a:r>
            <a:endParaRPr sz="2070" b="1">
              <a:latin typeface="Montserrat"/>
              <a:ea typeface="Montserrat"/>
              <a:cs typeface="Montserrat"/>
              <a:sym typeface="Montserrat"/>
            </a:endParaRPr>
          </a:p>
        </p:txBody>
      </p:sp>
      <p:pic>
        <p:nvPicPr>
          <p:cNvPr id="1690" name="Google Shape;1690;g2bf04ff201e_0_1086"/>
          <p:cNvPicPr preferRelativeResize="0"/>
          <p:nvPr/>
        </p:nvPicPr>
        <p:blipFill rotWithShape="1">
          <a:blip r:embed="rId3">
            <a:alphaModFix/>
          </a:blip>
          <a:srcRect/>
          <a:stretch/>
        </p:blipFill>
        <p:spPr>
          <a:xfrm>
            <a:off x="704675" y="3844079"/>
            <a:ext cx="5268287" cy="1017642"/>
          </a:xfrm>
          <a:prstGeom prst="rect">
            <a:avLst/>
          </a:prstGeom>
          <a:noFill/>
          <a:ln>
            <a:noFill/>
          </a:ln>
        </p:spPr>
      </p:pic>
      <p:pic>
        <p:nvPicPr>
          <p:cNvPr id="1691" name="Google Shape;1691;g2bf04ff201e_0_1086"/>
          <p:cNvPicPr preferRelativeResize="0"/>
          <p:nvPr/>
        </p:nvPicPr>
        <p:blipFill rotWithShape="1">
          <a:blip r:embed="rId4">
            <a:alphaModFix/>
          </a:blip>
          <a:srcRect/>
          <a:stretch/>
        </p:blipFill>
        <p:spPr>
          <a:xfrm>
            <a:off x="838549" y="3507648"/>
            <a:ext cx="4496849" cy="226487"/>
          </a:xfrm>
          <a:prstGeom prst="rect">
            <a:avLst/>
          </a:prstGeom>
          <a:noFill/>
          <a:ln>
            <a:noFill/>
          </a:ln>
        </p:spPr>
      </p:pic>
      <p:sp>
        <p:nvSpPr>
          <p:cNvPr id="1692" name="Google Shape;1692;g2bf04ff201e_0_108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693" name="Google Shape;1693;g2bf04ff201e_0_108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697"/>
        <p:cNvGrpSpPr/>
        <p:nvPr/>
      </p:nvGrpSpPr>
      <p:grpSpPr>
        <a:xfrm>
          <a:off x="0" y="0"/>
          <a:ext cx="0" cy="0"/>
          <a:chOff x="0" y="0"/>
          <a:chExt cx="0" cy="0"/>
        </a:xfrm>
      </p:grpSpPr>
      <p:sp>
        <p:nvSpPr>
          <p:cNvPr id="1698" name="Google Shape;1698;g2bf04ff201e_0_1093"/>
          <p:cNvSpPr txBox="1">
            <a:spLocks noGrp="1"/>
          </p:cNvSpPr>
          <p:nvPr>
            <p:ph type="title"/>
          </p:nvPr>
        </p:nvSpPr>
        <p:spPr>
          <a:xfrm>
            <a:off x="467954" y="1363227"/>
            <a:ext cx="6949200" cy="24165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create a basic list-group, use an &lt;ul&gt; element with class .list-group, and &lt;li&gt; with class .list-group-item.</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You can also add badges to a list group. Create &lt;span&gt; element with class .badge inside list item.</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create a list group with linked items, use &lt;div&gt; instead of &lt;ul&gt; and &lt;a&gt; instead of &lt;li&gt;.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.active to highlight the current item </a:t>
            </a:r>
            <a:endParaRPr sz="1570" b="0">
              <a:latin typeface="Montserrat"/>
              <a:ea typeface="Montserrat"/>
              <a:cs typeface="Montserrat"/>
              <a:sym typeface="Montserrat"/>
            </a:endParaRPr>
          </a:p>
        </p:txBody>
      </p:sp>
      <p:sp>
        <p:nvSpPr>
          <p:cNvPr id="1699" name="Google Shape;1699;g2bf04ff201e_0_1093"/>
          <p:cNvSpPr txBox="1">
            <a:spLocks noGrp="1"/>
          </p:cNvSpPr>
          <p:nvPr>
            <p:ph type="title"/>
          </p:nvPr>
        </p:nvSpPr>
        <p:spPr>
          <a:xfrm>
            <a:off x="472650" y="976534"/>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List Groups</a:t>
            </a:r>
            <a:endParaRPr sz="2070" b="1">
              <a:latin typeface="Montserrat"/>
              <a:ea typeface="Montserrat"/>
              <a:cs typeface="Montserrat"/>
              <a:sym typeface="Montserrat"/>
            </a:endParaRPr>
          </a:p>
        </p:txBody>
      </p:sp>
      <p:sp>
        <p:nvSpPr>
          <p:cNvPr id="1700" name="Google Shape;1700;g2bf04ff201e_0_1093"/>
          <p:cNvSpPr txBox="1"/>
          <p:nvPr/>
        </p:nvSpPr>
        <p:spPr>
          <a:xfrm>
            <a:off x="467953" y="3900075"/>
            <a:ext cx="66891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.disabled class to disable an item.</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Contextual Classes can be used to color list items. (.list-group-item-success, .list-group-item-info)</a:t>
            </a:r>
            <a:endParaRPr sz="1400" b="0" i="0" u="none" strike="noStrike" cap="none">
              <a:solidFill>
                <a:srgbClr val="000000"/>
              </a:solidFill>
              <a:latin typeface="Arial"/>
              <a:ea typeface="Arial"/>
              <a:cs typeface="Arial"/>
              <a:sym typeface="Arial"/>
            </a:endParaRPr>
          </a:p>
        </p:txBody>
      </p:sp>
      <p:sp>
        <p:nvSpPr>
          <p:cNvPr id="1701" name="Google Shape;1701;g2bf04ff201e_0_109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02" name="Google Shape;1702;g2bf04ff201e_0_109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g2bf04ff201e_0_1099"/>
          <p:cNvSpPr txBox="1">
            <a:spLocks noGrp="1"/>
          </p:cNvSpPr>
          <p:nvPr>
            <p:ph type="title"/>
          </p:nvPr>
        </p:nvSpPr>
        <p:spPr>
          <a:xfrm>
            <a:off x="457950" y="1353225"/>
            <a:ext cx="65688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 dropdown menu is toggleable menu that allows the user to choose one value from a predefined list.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.dropdown class indicates a menu. </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open a dropdown, use a button or link with a class of .dropdown-toggle and the data-toggle=“dropdown” attribute.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.caret class creates a caret arrow icon which indicates dropdown.</a:t>
            </a:r>
            <a:endParaRPr sz="1570" b="0">
              <a:latin typeface="Montserrat"/>
              <a:ea typeface="Montserrat"/>
              <a:cs typeface="Montserrat"/>
              <a:sym typeface="Montserrat"/>
            </a:endParaRPr>
          </a:p>
        </p:txBody>
      </p:sp>
      <p:sp>
        <p:nvSpPr>
          <p:cNvPr id="1708" name="Google Shape;1708;g2bf04ff201e_0_1099"/>
          <p:cNvSpPr txBox="1">
            <a:spLocks noGrp="1"/>
          </p:cNvSpPr>
          <p:nvPr>
            <p:ph type="title"/>
          </p:nvPr>
        </p:nvSpPr>
        <p:spPr>
          <a:xfrm>
            <a:off x="452636" y="976534"/>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Dropdowns</a:t>
            </a:r>
            <a:endParaRPr sz="2070" b="1">
              <a:latin typeface="Montserrat"/>
              <a:ea typeface="Montserrat"/>
              <a:cs typeface="Montserrat"/>
              <a:sym typeface="Montserrat"/>
            </a:endParaRPr>
          </a:p>
        </p:txBody>
      </p:sp>
      <p:sp>
        <p:nvSpPr>
          <p:cNvPr id="1709" name="Google Shape;1709;g2bf04ff201e_0_1099"/>
          <p:cNvSpPr txBox="1"/>
          <p:nvPr/>
        </p:nvSpPr>
        <p:spPr>
          <a:xfrm>
            <a:off x="457950" y="3769731"/>
            <a:ext cx="6323100" cy="13290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Add a .dropdown-menu class to &lt;ul&gt; element to bind the dropdown menu.</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.divider class is used to separate links inside the dropdown menu with horizontal border.</a:t>
            </a:r>
            <a:endParaRPr sz="1400" b="0" i="0" u="none" strike="noStrike" cap="none">
              <a:solidFill>
                <a:srgbClr val="000000"/>
              </a:solidFill>
              <a:latin typeface="Arial"/>
              <a:ea typeface="Arial"/>
              <a:cs typeface="Arial"/>
              <a:sym typeface="Arial"/>
            </a:endParaRPr>
          </a:p>
        </p:txBody>
      </p:sp>
      <p:sp>
        <p:nvSpPr>
          <p:cNvPr id="1710" name="Google Shape;1710;g2bf04ff201e_0_109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11" name="Google Shape;1711;g2bf04ff201e_0_109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g25ebc5e494b_0_6" descr="Lightbox"/>
          <p:cNvPicPr preferRelativeResize="0"/>
          <p:nvPr/>
        </p:nvPicPr>
        <p:blipFill rotWithShape="1">
          <a:blip r:embed="rId3">
            <a:alphaModFix/>
          </a:blip>
          <a:srcRect/>
          <a:stretch/>
        </p:blipFill>
        <p:spPr>
          <a:xfrm>
            <a:off x="345871" y="1201750"/>
            <a:ext cx="6034905" cy="3333375"/>
          </a:xfrm>
          <a:prstGeom prst="rect">
            <a:avLst/>
          </a:prstGeom>
          <a:noFill/>
          <a:ln>
            <a:noFill/>
          </a:ln>
        </p:spPr>
      </p:pic>
      <p:sp>
        <p:nvSpPr>
          <p:cNvPr id="220" name="Google Shape;220;g25ebc5e494b_0_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1" name="Google Shape;221;g25ebc5e494b_0_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222" name="Google Shape;222;g25ebc5e494b_0_6"/>
          <p:cNvPicPr preferRelativeResize="0"/>
          <p:nvPr/>
        </p:nvPicPr>
        <p:blipFill rotWithShape="1">
          <a:blip r:embed="rId4">
            <a:alphaModFix/>
          </a:blip>
          <a:srcRect/>
          <a:stretch/>
        </p:blipFill>
        <p:spPr>
          <a:xfrm>
            <a:off x="6695114" y="3145150"/>
            <a:ext cx="2458424" cy="2043867"/>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g2bf04ff201e_0_1105"/>
          <p:cNvSpPr txBox="1">
            <a:spLocks noGrp="1"/>
          </p:cNvSpPr>
          <p:nvPr>
            <p:ph type="title"/>
          </p:nvPr>
        </p:nvSpPr>
        <p:spPr>
          <a:xfrm>
            <a:off x="467954" y="1393248"/>
            <a:ext cx="79896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The .dropdown-header class is used to add headers inside the dropdown menu.</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.disabled and .active class to show active and disable items.</a:t>
            </a: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right align the position of dropdown menu, use </a:t>
            </a:r>
            <a:br>
              <a:rPr lang="en-GB" sz="1570" b="0">
                <a:latin typeface="Montserrat"/>
                <a:ea typeface="Montserrat"/>
                <a:cs typeface="Montserrat"/>
                <a:sym typeface="Montserrat"/>
              </a:rPr>
            </a:br>
            <a:r>
              <a:rPr lang="en-GB" sz="1570" b="0">
                <a:latin typeface="Montserrat"/>
                <a:ea typeface="Montserrat"/>
                <a:cs typeface="Montserrat"/>
                <a:sym typeface="Montserrat"/>
              </a:rPr>
              <a:t>.dropdown-menu-right class to &lt;ul&gt; element.</a:t>
            </a:r>
            <a:endParaRPr/>
          </a:p>
        </p:txBody>
      </p:sp>
      <p:sp>
        <p:nvSpPr>
          <p:cNvPr id="1717" name="Google Shape;1717;g2bf04ff201e_0_1105"/>
          <p:cNvSpPr txBox="1">
            <a:spLocks noGrp="1"/>
          </p:cNvSpPr>
          <p:nvPr>
            <p:ph type="title"/>
          </p:nvPr>
        </p:nvSpPr>
        <p:spPr>
          <a:xfrm>
            <a:off x="442630" y="986541"/>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Dropdowns</a:t>
            </a:r>
            <a:endParaRPr sz="2070" b="1">
              <a:latin typeface="Montserrat"/>
              <a:ea typeface="Montserrat"/>
              <a:cs typeface="Montserrat"/>
              <a:sym typeface="Montserrat"/>
            </a:endParaRPr>
          </a:p>
        </p:txBody>
      </p:sp>
      <p:pic>
        <p:nvPicPr>
          <p:cNvPr id="1718" name="Google Shape;1718;g2bf04ff201e_0_1105"/>
          <p:cNvPicPr preferRelativeResize="0"/>
          <p:nvPr/>
        </p:nvPicPr>
        <p:blipFill rotWithShape="1">
          <a:blip r:embed="rId3">
            <a:alphaModFix/>
          </a:blip>
          <a:srcRect/>
          <a:stretch/>
        </p:blipFill>
        <p:spPr>
          <a:xfrm>
            <a:off x="1620394" y="1723944"/>
            <a:ext cx="4160939" cy="365810"/>
          </a:xfrm>
          <a:prstGeom prst="rect">
            <a:avLst/>
          </a:prstGeom>
          <a:noFill/>
          <a:ln>
            <a:noFill/>
          </a:ln>
        </p:spPr>
      </p:pic>
      <p:pic>
        <p:nvPicPr>
          <p:cNvPr id="1719" name="Google Shape;1719;g2bf04ff201e_0_1105"/>
          <p:cNvPicPr preferRelativeResize="0"/>
          <p:nvPr/>
        </p:nvPicPr>
        <p:blipFill rotWithShape="1">
          <a:blip r:embed="rId4">
            <a:alphaModFix/>
          </a:blip>
          <a:srcRect/>
          <a:stretch/>
        </p:blipFill>
        <p:spPr>
          <a:xfrm>
            <a:off x="1219644" y="2420450"/>
            <a:ext cx="3737645" cy="473606"/>
          </a:xfrm>
          <a:prstGeom prst="rect">
            <a:avLst/>
          </a:prstGeom>
          <a:noFill/>
          <a:ln>
            <a:noFill/>
          </a:ln>
        </p:spPr>
      </p:pic>
      <p:pic>
        <p:nvPicPr>
          <p:cNvPr id="1720" name="Google Shape;1720;g2bf04ff201e_0_1105"/>
          <p:cNvPicPr preferRelativeResize="0"/>
          <p:nvPr/>
        </p:nvPicPr>
        <p:blipFill rotWithShape="1">
          <a:blip r:embed="rId5">
            <a:alphaModFix/>
          </a:blip>
          <a:srcRect/>
          <a:stretch/>
        </p:blipFill>
        <p:spPr>
          <a:xfrm>
            <a:off x="2559900" y="3727078"/>
            <a:ext cx="1095158" cy="11999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721" name="Google Shape;1721;g2bf04ff201e_0_11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22" name="Google Shape;1722;g2bf04ff201e_0_11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g2bf04ff201e_0_1113"/>
          <p:cNvSpPr txBox="1">
            <a:spLocks noGrp="1"/>
          </p:cNvSpPr>
          <p:nvPr>
            <p:ph type="title"/>
          </p:nvPr>
        </p:nvSpPr>
        <p:spPr>
          <a:xfrm>
            <a:off x="457947" y="1383241"/>
            <a:ext cx="69492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 panel in a bootstrap is a bordered box with some padding around its content.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.panel class, and content inside the panel has a .panel-body class. </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.panel-heading class adds the heading to the panel.</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.panel-footer class adds the footer to the panel.</a:t>
            </a:r>
            <a:endParaRPr sz="1570" b="0">
              <a:latin typeface="Montserrat"/>
              <a:ea typeface="Montserrat"/>
              <a:cs typeface="Montserrat"/>
              <a:sym typeface="Montserrat"/>
            </a:endParaRPr>
          </a:p>
        </p:txBody>
      </p:sp>
      <p:sp>
        <p:nvSpPr>
          <p:cNvPr id="1728" name="Google Shape;1728;g2bf04ff201e_0_1113"/>
          <p:cNvSpPr txBox="1">
            <a:spLocks noGrp="1"/>
          </p:cNvSpPr>
          <p:nvPr>
            <p:ph type="title"/>
          </p:nvPr>
        </p:nvSpPr>
        <p:spPr>
          <a:xfrm>
            <a:off x="432618" y="1006548"/>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Panels</a:t>
            </a:r>
            <a:endParaRPr sz="2070" b="1">
              <a:latin typeface="Montserrat"/>
              <a:ea typeface="Montserrat"/>
              <a:cs typeface="Montserrat"/>
              <a:sym typeface="Montserrat"/>
            </a:endParaRPr>
          </a:p>
        </p:txBody>
      </p:sp>
      <p:sp>
        <p:nvSpPr>
          <p:cNvPr id="1729" name="Google Shape;1729;g2bf04ff201e_0_1113"/>
          <p:cNvSpPr txBox="1"/>
          <p:nvPr/>
        </p:nvSpPr>
        <p:spPr>
          <a:xfrm>
            <a:off x="457947" y="3224330"/>
            <a:ext cx="6689100" cy="13290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To group many panel, wrap a &lt;div&gt; with class .panel-group around them.</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Panels with Contextual classes using .panel-success, .panel-info, .panel-warning.</a:t>
            </a:r>
            <a:endParaRPr sz="1400" b="0" i="0" u="none" strike="noStrike" cap="none">
              <a:solidFill>
                <a:srgbClr val="000000"/>
              </a:solidFill>
              <a:latin typeface="Arial"/>
              <a:ea typeface="Arial"/>
              <a:cs typeface="Arial"/>
              <a:sym typeface="Arial"/>
            </a:endParaRPr>
          </a:p>
        </p:txBody>
      </p:sp>
      <p:sp>
        <p:nvSpPr>
          <p:cNvPr id="1730" name="Google Shape;1730;g2bf04ff201e_0_111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31" name="Google Shape;1731;g2bf04ff201e_0_111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735"/>
        <p:cNvGrpSpPr/>
        <p:nvPr/>
      </p:nvGrpSpPr>
      <p:grpSpPr>
        <a:xfrm>
          <a:off x="0" y="0"/>
          <a:ext cx="0" cy="0"/>
          <a:chOff x="0" y="0"/>
          <a:chExt cx="0" cy="0"/>
        </a:xfrm>
      </p:grpSpPr>
      <p:sp>
        <p:nvSpPr>
          <p:cNvPr id="1736" name="Google Shape;1736;g2bf04ff201e_0_1119"/>
          <p:cNvSpPr txBox="1">
            <a:spLocks noGrp="1"/>
          </p:cNvSpPr>
          <p:nvPr>
            <p:ph type="title"/>
          </p:nvPr>
        </p:nvSpPr>
        <p:spPr>
          <a:xfrm>
            <a:off x="457947" y="1403255"/>
            <a:ext cx="69492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 Carousel Plugin is a component for cycling through elements.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class .carousel specifies that the &lt;div&gt; contains a carousel. </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.slide class adds a CSS transition and animation effect.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data-ride=“carousel” tells BS to begin the animating the carousel.</a:t>
            </a:r>
            <a:endParaRPr sz="1570" b="0">
              <a:latin typeface="Montserrat"/>
              <a:ea typeface="Montserrat"/>
              <a:cs typeface="Montserrat"/>
              <a:sym typeface="Montserrat"/>
            </a:endParaRPr>
          </a:p>
        </p:txBody>
      </p:sp>
      <p:sp>
        <p:nvSpPr>
          <p:cNvPr id="1737" name="Google Shape;1737;g2bf04ff201e_0_1119"/>
          <p:cNvSpPr txBox="1">
            <a:spLocks noGrp="1"/>
          </p:cNvSpPr>
          <p:nvPr>
            <p:ph type="title"/>
          </p:nvPr>
        </p:nvSpPr>
        <p:spPr>
          <a:xfrm>
            <a:off x="452636" y="986541"/>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Carousel</a:t>
            </a:r>
            <a:endParaRPr sz="2070" b="1">
              <a:latin typeface="Montserrat"/>
              <a:ea typeface="Montserrat"/>
              <a:cs typeface="Montserrat"/>
              <a:sym typeface="Montserrat"/>
            </a:endParaRPr>
          </a:p>
        </p:txBody>
      </p:sp>
      <p:pic>
        <p:nvPicPr>
          <p:cNvPr id="1738" name="Google Shape;1738;g2bf04ff201e_0_1119"/>
          <p:cNvPicPr preferRelativeResize="0"/>
          <p:nvPr/>
        </p:nvPicPr>
        <p:blipFill rotWithShape="1">
          <a:blip r:embed="rId3">
            <a:alphaModFix/>
          </a:blip>
          <a:srcRect/>
          <a:stretch/>
        </p:blipFill>
        <p:spPr>
          <a:xfrm>
            <a:off x="2013358" y="2971082"/>
            <a:ext cx="3204810" cy="185363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739" name="Google Shape;1739;g2bf04ff201e_0_111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40" name="Google Shape;1740;g2bf04ff201e_0_111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g2bf04ff201e_0_1125"/>
          <p:cNvSpPr txBox="1">
            <a:spLocks noGrp="1"/>
          </p:cNvSpPr>
          <p:nvPr>
            <p:ph type="title"/>
          </p:nvPr>
        </p:nvSpPr>
        <p:spPr>
          <a:xfrm>
            <a:off x="467954" y="1403255"/>
            <a:ext cx="69492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Bootstrap provides 260 glycphicons from the set.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can be used in text, buttons, toolbars, navigations, forms etc. </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Syntax of Glyphicon in HTML</a:t>
            </a:r>
            <a:endParaRPr sz="1570" b="0">
              <a:latin typeface="Montserrat"/>
              <a:ea typeface="Montserrat"/>
              <a:cs typeface="Montserrat"/>
              <a:sym typeface="Montserrat"/>
            </a:endParaRPr>
          </a:p>
        </p:txBody>
      </p:sp>
      <p:sp>
        <p:nvSpPr>
          <p:cNvPr id="1746" name="Google Shape;1746;g2bf04ff201e_0_1125"/>
          <p:cNvSpPr txBox="1">
            <a:spLocks noGrp="1"/>
          </p:cNvSpPr>
          <p:nvPr>
            <p:ph type="title"/>
          </p:nvPr>
        </p:nvSpPr>
        <p:spPr>
          <a:xfrm>
            <a:off x="442630" y="1006554"/>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Glyphicons</a:t>
            </a:r>
            <a:endParaRPr sz="2070" b="1">
              <a:latin typeface="Montserrat"/>
              <a:ea typeface="Montserrat"/>
              <a:cs typeface="Montserrat"/>
              <a:sym typeface="Montserrat"/>
            </a:endParaRPr>
          </a:p>
        </p:txBody>
      </p:sp>
      <p:pic>
        <p:nvPicPr>
          <p:cNvPr id="1747" name="Google Shape;1747;g2bf04ff201e_0_1125"/>
          <p:cNvPicPr preferRelativeResize="0"/>
          <p:nvPr/>
        </p:nvPicPr>
        <p:blipFill rotWithShape="1">
          <a:blip r:embed="rId3">
            <a:alphaModFix/>
          </a:blip>
          <a:srcRect/>
          <a:stretch/>
        </p:blipFill>
        <p:spPr>
          <a:xfrm>
            <a:off x="1066719" y="2484836"/>
            <a:ext cx="4150759" cy="313923"/>
          </a:xfrm>
          <a:prstGeom prst="rect">
            <a:avLst/>
          </a:prstGeom>
          <a:noFill/>
          <a:ln>
            <a:noFill/>
          </a:ln>
        </p:spPr>
      </p:pic>
      <p:pic>
        <p:nvPicPr>
          <p:cNvPr id="1748" name="Google Shape;1748;g2bf04ff201e_0_1125"/>
          <p:cNvPicPr preferRelativeResize="0"/>
          <p:nvPr/>
        </p:nvPicPr>
        <p:blipFill rotWithShape="1">
          <a:blip r:embed="rId4">
            <a:alphaModFix/>
          </a:blip>
          <a:srcRect/>
          <a:stretch/>
        </p:blipFill>
        <p:spPr>
          <a:xfrm>
            <a:off x="823438" y="3328100"/>
            <a:ext cx="1492017" cy="110448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749" name="Google Shape;1749;g2bf04ff201e_0_1125"/>
          <p:cNvPicPr preferRelativeResize="0"/>
          <p:nvPr/>
        </p:nvPicPr>
        <p:blipFill rotWithShape="1">
          <a:blip r:embed="rId5">
            <a:alphaModFix/>
          </a:blip>
          <a:srcRect/>
          <a:stretch/>
        </p:blipFill>
        <p:spPr>
          <a:xfrm>
            <a:off x="2806778" y="3174649"/>
            <a:ext cx="3800824" cy="1411381"/>
          </a:xfrm>
          <a:prstGeom prst="rect">
            <a:avLst/>
          </a:prstGeom>
          <a:noFill/>
          <a:ln>
            <a:noFill/>
          </a:ln>
        </p:spPr>
      </p:pic>
      <p:sp>
        <p:nvSpPr>
          <p:cNvPr id="1750" name="Google Shape;1750;g2bf04ff201e_0_112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51" name="Google Shape;1751;g2bf04ff201e_0_112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755"/>
        <p:cNvGrpSpPr/>
        <p:nvPr/>
      </p:nvGrpSpPr>
      <p:grpSpPr>
        <a:xfrm>
          <a:off x="0" y="0"/>
          <a:ext cx="0" cy="0"/>
          <a:chOff x="0" y="0"/>
          <a:chExt cx="0" cy="0"/>
        </a:xfrm>
      </p:grpSpPr>
      <p:sp>
        <p:nvSpPr>
          <p:cNvPr id="1756" name="Google Shape;1756;g2bf04ff201e_0_1133"/>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g2bf04ff201e_0_1133"/>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870" b="1">
                <a:latin typeface="Montserrat"/>
                <a:ea typeface="Montserrat"/>
                <a:cs typeface="Montserrat"/>
                <a:sym typeface="Montserrat"/>
              </a:rPr>
              <a:t>Review</a:t>
            </a:r>
            <a:endParaRPr sz="2870" b="1">
              <a:latin typeface="Montserrat"/>
              <a:ea typeface="Montserrat"/>
              <a:cs typeface="Montserrat"/>
              <a:sym typeface="Montserrat"/>
            </a:endParaRPr>
          </a:p>
        </p:txBody>
      </p:sp>
      <p:sp>
        <p:nvSpPr>
          <p:cNvPr id="1758" name="Google Shape;1758;g2bf04ff201e_0_1133"/>
          <p:cNvSpPr txBox="1">
            <a:spLocks noGrp="1"/>
          </p:cNvSpPr>
          <p:nvPr>
            <p:ph type="title"/>
          </p:nvPr>
        </p:nvSpPr>
        <p:spPr>
          <a:xfrm>
            <a:off x="728866" y="819579"/>
            <a:ext cx="2877300" cy="28878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br>
              <a:rPr lang="en-GB" sz="1770" b="0">
                <a:latin typeface="Montserrat"/>
                <a:ea typeface="Montserrat"/>
                <a:cs typeface="Montserrat"/>
                <a:sym typeface="Montserrat"/>
              </a:rPr>
            </a:br>
            <a:r>
              <a:rPr lang="en-GB" sz="1770" b="0">
                <a:latin typeface="Montserrat"/>
                <a:ea typeface="Montserrat"/>
                <a:cs typeface="Montserrat"/>
                <a:sym typeface="Montserrat"/>
              </a:rPr>
              <a:t>Bootstrap Badges/Labels</a:t>
            </a:r>
            <a:br>
              <a:rPr lang="en-GB" sz="1770" b="0">
                <a:latin typeface="Montserrat"/>
                <a:ea typeface="Montserrat"/>
                <a:cs typeface="Montserrat"/>
                <a:sym typeface="Montserrat"/>
              </a:rPr>
            </a:br>
            <a:r>
              <a:rPr lang="en-GB" sz="1770" b="0">
                <a:latin typeface="Montserrat"/>
                <a:ea typeface="Montserrat"/>
                <a:cs typeface="Montserrat"/>
                <a:sym typeface="Montserrat"/>
              </a:rPr>
              <a:t>Pager and Pagination</a:t>
            </a:r>
            <a:br>
              <a:rPr lang="en-GB" sz="1770" b="0">
                <a:latin typeface="Montserrat"/>
                <a:ea typeface="Montserrat"/>
                <a:cs typeface="Montserrat"/>
                <a:sym typeface="Montserrat"/>
              </a:rPr>
            </a:br>
            <a:r>
              <a:rPr lang="en-GB" sz="1770" b="0">
                <a:latin typeface="Montserrat"/>
                <a:ea typeface="Montserrat"/>
                <a:cs typeface="Montserrat"/>
                <a:sym typeface="Montserrat"/>
              </a:rPr>
              <a:t>Bootstrap Images</a:t>
            </a:r>
            <a:br>
              <a:rPr lang="en-GB" sz="1770" b="0">
                <a:latin typeface="Montserrat"/>
                <a:ea typeface="Montserrat"/>
                <a:cs typeface="Montserrat"/>
                <a:sym typeface="Montserrat"/>
              </a:rPr>
            </a:br>
            <a:r>
              <a:rPr lang="en-GB" sz="1770" b="0">
                <a:latin typeface="Montserrat"/>
                <a:ea typeface="Montserrat"/>
                <a:cs typeface="Montserrat"/>
                <a:sym typeface="Montserrat"/>
              </a:rPr>
              <a:t>Progress Bar</a:t>
            </a:r>
            <a:br>
              <a:rPr lang="en-GB" sz="1770" b="0">
                <a:latin typeface="Montserrat"/>
                <a:ea typeface="Montserrat"/>
                <a:cs typeface="Montserrat"/>
                <a:sym typeface="Montserrat"/>
              </a:rPr>
            </a:br>
            <a:r>
              <a:rPr lang="en-GB" sz="1770" b="0">
                <a:latin typeface="Montserrat"/>
                <a:ea typeface="Montserrat"/>
                <a:cs typeface="Montserrat"/>
                <a:sym typeface="Montserrat"/>
              </a:rPr>
              <a:t>List Groups</a:t>
            </a:r>
            <a:br>
              <a:rPr lang="en-GB" sz="1770" b="0">
                <a:latin typeface="Montserrat"/>
                <a:ea typeface="Montserrat"/>
                <a:cs typeface="Montserrat"/>
                <a:sym typeface="Montserrat"/>
              </a:rPr>
            </a:br>
            <a:r>
              <a:rPr lang="en-GB" sz="1770" b="0">
                <a:latin typeface="Montserrat"/>
                <a:ea typeface="Montserrat"/>
                <a:cs typeface="Montserrat"/>
                <a:sym typeface="Montserrat"/>
              </a:rPr>
              <a:t>Dropdowns</a:t>
            </a:r>
            <a:endParaRPr/>
          </a:p>
        </p:txBody>
      </p:sp>
      <p:cxnSp>
        <p:nvCxnSpPr>
          <p:cNvPr id="1759" name="Google Shape;1759;g2bf04ff201e_0_1133"/>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cxnSp>
        <p:nvCxnSpPr>
          <p:cNvPr id="1760" name="Google Shape;1760;g2bf04ff201e_0_1133"/>
          <p:cNvCxnSpPr/>
          <p:nvPr/>
        </p:nvCxnSpPr>
        <p:spPr>
          <a:xfrm>
            <a:off x="3743382"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1761" name="Google Shape;1761;g2bf04ff201e_0_1133"/>
          <p:cNvSpPr txBox="1"/>
          <p:nvPr/>
        </p:nvSpPr>
        <p:spPr>
          <a:xfrm>
            <a:off x="3900615" y="1243138"/>
            <a:ext cx="2877300" cy="1144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chemeClr val="dk1"/>
              </a:buClr>
              <a:buSzPts val="2300"/>
              <a:buFont typeface="Montserrat SemiBold"/>
              <a:buNone/>
            </a:pPr>
            <a:r>
              <a:rPr lang="en-GB" sz="1770" b="0" i="0" u="none" strike="noStrike" cap="none">
                <a:solidFill>
                  <a:schemeClr val="dk1"/>
                </a:solidFill>
                <a:latin typeface="Montserrat"/>
                <a:ea typeface="Montserrat"/>
                <a:cs typeface="Montserrat"/>
                <a:sym typeface="Montserrat"/>
              </a:rPr>
              <a:t>Panels</a:t>
            </a:r>
            <a:endParaRPr sz="1400" b="0" i="0" u="none" strike="noStrike" cap="none">
              <a:solidFill>
                <a:srgbClr val="000000"/>
              </a:solidFill>
              <a:latin typeface="Arial"/>
              <a:ea typeface="Arial"/>
              <a:cs typeface="Arial"/>
              <a:sym typeface="Arial"/>
            </a:endParaRPr>
          </a:p>
          <a:p>
            <a:pPr marL="0" marR="0" lvl="0" indent="0" algn="l" rtl="0">
              <a:lnSpc>
                <a:spcPct val="160000"/>
              </a:lnSpc>
              <a:spcBef>
                <a:spcPts val="0"/>
              </a:spcBef>
              <a:spcAft>
                <a:spcPts val="0"/>
              </a:spcAft>
              <a:buClr>
                <a:schemeClr val="dk1"/>
              </a:buClr>
              <a:buSzPts val="2300"/>
              <a:buFont typeface="Montserrat SemiBold"/>
              <a:buNone/>
            </a:pPr>
            <a:r>
              <a:rPr lang="en-GB" sz="1770" b="0" i="0" u="none" strike="noStrike" cap="none">
                <a:solidFill>
                  <a:schemeClr val="dk1"/>
                </a:solidFill>
                <a:latin typeface="Montserrat"/>
                <a:ea typeface="Montserrat"/>
                <a:cs typeface="Montserrat"/>
                <a:sym typeface="Montserrat"/>
              </a:rPr>
              <a:t>Carousel</a:t>
            </a:r>
            <a:endParaRPr sz="1400" b="0" i="0" u="none" strike="noStrike" cap="none">
              <a:solidFill>
                <a:srgbClr val="000000"/>
              </a:solidFill>
              <a:latin typeface="Arial"/>
              <a:ea typeface="Arial"/>
              <a:cs typeface="Arial"/>
              <a:sym typeface="Arial"/>
            </a:endParaRPr>
          </a:p>
          <a:p>
            <a:pPr marL="0" marR="0" lvl="0" indent="0" algn="l" rtl="0">
              <a:lnSpc>
                <a:spcPct val="160000"/>
              </a:lnSpc>
              <a:spcBef>
                <a:spcPts val="0"/>
              </a:spcBef>
              <a:spcAft>
                <a:spcPts val="0"/>
              </a:spcAft>
              <a:buClr>
                <a:schemeClr val="dk1"/>
              </a:buClr>
              <a:buSzPts val="2300"/>
              <a:buFont typeface="Montserrat SemiBold"/>
              <a:buNone/>
            </a:pPr>
            <a:r>
              <a:rPr lang="en-GB" sz="1770" b="0" i="0" u="none" strike="noStrike" cap="none">
                <a:solidFill>
                  <a:schemeClr val="dk1"/>
                </a:solidFill>
                <a:latin typeface="Montserrat"/>
                <a:ea typeface="Montserrat"/>
                <a:cs typeface="Montserrat"/>
                <a:sym typeface="Montserrat"/>
              </a:rPr>
              <a:t>Glyphicons</a:t>
            </a:r>
            <a:endParaRPr sz="1770" b="0" i="0" u="none" strike="noStrike" cap="none">
              <a:solidFill>
                <a:schemeClr val="dk1"/>
              </a:solidFill>
              <a:latin typeface="Montserrat"/>
              <a:ea typeface="Montserrat"/>
              <a:cs typeface="Montserrat"/>
              <a:sym typeface="Montserrat"/>
            </a:endParaRPr>
          </a:p>
        </p:txBody>
      </p:sp>
      <p:sp>
        <p:nvSpPr>
          <p:cNvPr id="1762" name="Google Shape;1762;g2bf04ff201e_0_113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63" name="Google Shape;1763;g2bf04ff201e_0_113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g2bf94e6429c_4_71"/>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https://forms.gle/jjDiJcZFxzaLbHYt9</a:t>
            </a:r>
            <a:endParaRPr sz="2000" b="0" i="0" u="none" strike="noStrike" cap="none">
              <a:solidFill>
                <a:srgbClr val="000000"/>
              </a:solidFill>
              <a:latin typeface="Montserrat"/>
              <a:ea typeface="Montserrat"/>
              <a:cs typeface="Montserrat"/>
              <a:sym typeface="Montserrat"/>
            </a:endParaRPr>
          </a:p>
        </p:txBody>
      </p:sp>
      <p:sp>
        <p:nvSpPr>
          <p:cNvPr id="1769" name="Google Shape;1769;g2bf94e6429c_4_7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70" name="Google Shape;1770;g2bf94e6429c_4_7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71" name="Google Shape;1771;g2bf94e6429c_4_7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72" name="Google Shape;1772;g2bf94e6429c_4_7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g2bf04ff201e_0_1142"/>
          <p:cNvSpPr txBox="1"/>
          <p:nvPr/>
        </p:nvSpPr>
        <p:spPr>
          <a:xfrm>
            <a:off x="349207" y="152125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1778" name="Google Shape;1778;g2bf04ff201e_0_114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79" name="Google Shape;1779;g2bf04ff201e_0_114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g2bf04ff201e_0_1178"/>
          <p:cNvSpPr txBox="1"/>
          <p:nvPr/>
        </p:nvSpPr>
        <p:spPr>
          <a:xfrm>
            <a:off x="449275" y="1491250"/>
            <a:ext cx="3475500" cy="1662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Advanced Bootstrap Components</a:t>
            </a:r>
            <a:endParaRPr sz="2000" b="0" i="0" u="none" strike="noStrike" cap="none">
              <a:solidFill>
                <a:srgbClr val="000000"/>
              </a:solidFill>
              <a:latin typeface="Montserrat"/>
              <a:ea typeface="Montserrat"/>
              <a:cs typeface="Montserrat"/>
              <a:sym typeface="Montserrat"/>
            </a:endParaRPr>
          </a:p>
        </p:txBody>
      </p:sp>
      <p:sp>
        <p:nvSpPr>
          <p:cNvPr id="1785" name="Google Shape;1785;g2bf04ff201e_0_117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86" name="Google Shape;1786;g2bf04ff201e_0_117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sp>
        <p:nvSpPr>
          <p:cNvPr id="1791" name="Google Shape;1791;g2bf04ff201e_0_1183"/>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g2bf04ff201e_0_1183"/>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1793" name="Google Shape;1793;g2bf04ff201e_0_1183"/>
          <p:cNvSpPr txBox="1">
            <a:spLocks noGrp="1"/>
          </p:cNvSpPr>
          <p:nvPr>
            <p:ph type="title"/>
          </p:nvPr>
        </p:nvSpPr>
        <p:spPr>
          <a:xfrm>
            <a:off x="786944" y="1545635"/>
            <a:ext cx="3448800" cy="23976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Tabs/Pills</a:t>
            </a:r>
            <a:endParaRPr sz="177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770" b="0">
                <a:latin typeface="Montserrat"/>
                <a:ea typeface="Montserrat"/>
                <a:cs typeface="Montserrat"/>
                <a:sym typeface="Montserrat"/>
              </a:rPr>
              <a:t>Navbar</a:t>
            </a:r>
            <a:br>
              <a:rPr lang="en-GB" sz="1770" b="0">
                <a:latin typeface="Montserrat"/>
                <a:ea typeface="Montserrat"/>
                <a:cs typeface="Montserrat"/>
                <a:sym typeface="Montserrat"/>
              </a:rPr>
            </a:br>
            <a:r>
              <a:rPr lang="en-GB" sz="1770" b="0">
                <a:latin typeface="Montserrat"/>
                <a:ea typeface="Montserrat"/>
                <a:cs typeface="Montserrat"/>
                <a:sym typeface="Montserrat"/>
              </a:rPr>
              <a:t>Input Types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Bootstrap Modals</a:t>
            </a:r>
            <a:br>
              <a:rPr lang="en-GB" sz="1770" b="0">
                <a:latin typeface="Montserrat"/>
                <a:ea typeface="Montserrat"/>
                <a:cs typeface="Montserrat"/>
                <a:sym typeface="Montserrat"/>
              </a:rPr>
            </a:br>
            <a:r>
              <a:rPr lang="en-GB" sz="1770" b="0">
                <a:latin typeface="Montserrat"/>
                <a:ea typeface="Montserrat"/>
                <a:cs typeface="Montserrat"/>
                <a:sym typeface="Montserrat"/>
              </a:rPr>
              <a:t>Popovers</a:t>
            </a:r>
            <a:br>
              <a:rPr lang="en-GB" sz="1770" b="0">
                <a:latin typeface="Montserrat"/>
                <a:ea typeface="Montserrat"/>
                <a:cs typeface="Montserrat"/>
                <a:sym typeface="Montserrat"/>
              </a:rPr>
            </a:br>
            <a:endParaRPr sz="1770" b="0">
              <a:latin typeface="Montserrat"/>
              <a:ea typeface="Montserrat"/>
              <a:cs typeface="Montserrat"/>
              <a:sym typeface="Montserrat"/>
            </a:endParaRPr>
          </a:p>
        </p:txBody>
      </p:sp>
      <p:cxnSp>
        <p:nvCxnSpPr>
          <p:cNvPr id="1794" name="Google Shape;1794;g2bf04ff201e_0_1183"/>
          <p:cNvCxnSpPr/>
          <p:nvPr/>
        </p:nvCxnSpPr>
        <p:spPr>
          <a:xfrm>
            <a:off x="529000" y="1201750"/>
            <a:ext cx="0" cy="2690700"/>
          </a:xfrm>
          <a:prstGeom prst="straightConnector1">
            <a:avLst/>
          </a:prstGeom>
          <a:noFill/>
          <a:ln w="114300" cap="flat" cmpd="sng">
            <a:solidFill>
              <a:schemeClr val="accent1"/>
            </a:solidFill>
            <a:prstDash val="solid"/>
            <a:round/>
            <a:headEnd type="none" w="sm" len="sm"/>
            <a:tailEnd type="none" w="sm" len="sm"/>
          </a:ln>
        </p:spPr>
      </p:cxnSp>
      <p:cxnSp>
        <p:nvCxnSpPr>
          <p:cNvPr id="1795" name="Google Shape;1795;g2bf04ff201e_0_1183"/>
          <p:cNvCxnSpPr/>
          <p:nvPr/>
        </p:nvCxnSpPr>
        <p:spPr>
          <a:xfrm>
            <a:off x="3214875" y="1201750"/>
            <a:ext cx="0" cy="2690700"/>
          </a:xfrm>
          <a:prstGeom prst="straightConnector1">
            <a:avLst/>
          </a:prstGeom>
          <a:noFill/>
          <a:ln w="114300" cap="flat" cmpd="sng">
            <a:solidFill>
              <a:schemeClr val="accent1"/>
            </a:solidFill>
            <a:prstDash val="solid"/>
            <a:round/>
            <a:headEnd type="none" w="sm" len="sm"/>
            <a:tailEnd type="none" w="sm" len="sm"/>
          </a:ln>
        </p:spPr>
      </p:cxnSp>
      <p:sp>
        <p:nvSpPr>
          <p:cNvPr id="1796" name="Google Shape;1796;g2bf04ff201e_0_1183"/>
          <p:cNvSpPr txBox="1"/>
          <p:nvPr/>
        </p:nvSpPr>
        <p:spPr>
          <a:xfrm>
            <a:off x="3539931" y="1545635"/>
            <a:ext cx="2734500" cy="1144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chemeClr val="dk1"/>
              </a:buClr>
              <a:buSzPts val="2300"/>
              <a:buFont typeface="Arial"/>
              <a:buNone/>
            </a:pPr>
            <a:r>
              <a:rPr lang="en-GB" sz="1770" b="0" i="0" u="none" strike="noStrike" cap="none">
                <a:solidFill>
                  <a:schemeClr val="dk1"/>
                </a:solidFill>
                <a:latin typeface="Montserrat"/>
                <a:ea typeface="Montserrat"/>
                <a:cs typeface="Montserrat"/>
                <a:sym typeface="Montserrat"/>
              </a:rPr>
              <a:t>Tooltips</a:t>
            </a:r>
            <a:br>
              <a:rPr lang="en-GB" sz="1770" b="0" i="0" u="none" strike="noStrike" cap="none">
                <a:solidFill>
                  <a:schemeClr val="dk1"/>
                </a:solidFill>
                <a:latin typeface="Montserrat"/>
                <a:ea typeface="Montserrat"/>
                <a:cs typeface="Montserrat"/>
                <a:sym typeface="Montserrat"/>
              </a:rPr>
            </a:br>
            <a:r>
              <a:rPr lang="en-GB" sz="1770" b="0" i="0" u="none" strike="noStrike" cap="none">
                <a:solidFill>
                  <a:schemeClr val="dk1"/>
                </a:solidFill>
                <a:latin typeface="Montserrat"/>
                <a:ea typeface="Montserrat"/>
                <a:cs typeface="Montserrat"/>
                <a:sym typeface="Montserrat"/>
              </a:rPr>
              <a:t>Scrollspy</a:t>
            </a:r>
            <a:endParaRPr sz="1770" b="0" i="0" u="none" strike="noStrike" cap="none">
              <a:solidFill>
                <a:schemeClr val="dk1"/>
              </a:solidFill>
              <a:latin typeface="Montserrat"/>
              <a:ea typeface="Montserrat"/>
              <a:cs typeface="Montserrat"/>
              <a:sym typeface="Montserrat"/>
            </a:endParaRPr>
          </a:p>
          <a:p>
            <a:pPr marL="0" marR="0" lvl="0" indent="0" algn="l" rtl="0">
              <a:lnSpc>
                <a:spcPct val="160000"/>
              </a:lnSpc>
              <a:spcBef>
                <a:spcPts val="0"/>
              </a:spcBef>
              <a:spcAft>
                <a:spcPts val="0"/>
              </a:spcAft>
              <a:buClr>
                <a:schemeClr val="dk1"/>
              </a:buClr>
              <a:buSzPts val="2300"/>
              <a:buFont typeface="Montserrat SemiBold"/>
              <a:buNone/>
            </a:pPr>
            <a:r>
              <a:rPr lang="en-GB" sz="1770" b="0" i="0" u="none" strike="noStrike" cap="none">
                <a:solidFill>
                  <a:schemeClr val="dk1"/>
                </a:solidFill>
                <a:latin typeface="Montserrat"/>
                <a:ea typeface="Montserrat"/>
                <a:cs typeface="Montserrat"/>
                <a:sym typeface="Montserrat"/>
              </a:rPr>
              <a:t>Bootstrap Utilities</a:t>
            </a:r>
            <a:endParaRPr sz="1400" b="0" i="0" u="none" strike="noStrike" cap="none">
              <a:solidFill>
                <a:srgbClr val="000000"/>
              </a:solidFill>
              <a:latin typeface="Arial"/>
              <a:ea typeface="Arial"/>
              <a:cs typeface="Arial"/>
              <a:sym typeface="Arial"/>
            </a:endParaRPr>
          </a:p>
        </p:txBody>
      </p:sp>
      <p:sp>
        <p:nvSpPr>
          <p:cNvPr id="1797" name="Google Shape;1797;g2bf04ff201e_0_118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798" name="Google Shape;1798;g2bf04ff201e_0_118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g2bf04ff201e_0_1192"/>
          <p:cNvSpPr txBox="1">
            <a:spLocks noGrp="1"/>
          </p:cNvSpPr>
          <p:nvPr>
            <p:ph type="title"/>
          </p:nvPr>
        </p:nvSpPr>
        <p:spPr>
          <a:xfrm>
            <a:off x="469271" y="1459914"/>
            <a:ext cx="73434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Tabs are special case of HTML menus.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It is created with &lt;ul class=“nav nav-tabs”&gt;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We need to mark the current page with &lt;li class=“active”&gt;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Tabs can have dropdown menus as well.</a:t>
            </a:r>
            <a:endParaRPr sz="1570" b="0">
              <a:latin typeface="Montserrat"/>
              <a:ea typeface="Montserrat"/>
              <a:cs typeface="Montserrat"/>
              <a:sym typeface="Montserrat"/>
            </a:endParaRPr>
          </a:p>
        </p:txBody>
      </p:sp>
      <p:sp>
        <p:nvSpPr>
          <p:cNvPr id="1804" name="Google Shape;1804;g2bf04ff201e_0_1192"/>
          <p:cNvSpPr txBox="1">
            <a:spLocks noGrp="1"/>
          </p:cNvSpPr>
          <p:nvPr>
            <p:ph type="title"/>
          </p:nvPr>
        </p:nvSpPr>
        <p:spPr>
          <a:xfrm>
            <a:off x="44263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Tabs</a:t>
            </a:r>
            <a:endParaRPr sz="2070" b="1">
              <a:latin typeface="Montserrat"/>
              <a:ea typeface="Montserrat"/>
              <a:cs typeface="Montserrat"/>
              <a:sym typeface="Montserrat"/>
            </a:endParaRPr>
          </a:p>
        </p:txBody>
      </p:sp>
      <p:pic>
        <p:nvPicPr>
          <p:cNvPr id="1805" name="Google Shape;1805;g2bf04ff201e_0_1192"/>
          <p:cNvPicPr preferRelativeResize="0"/>
          <p:nvPr/>
        </p:nvPicPr>
        <p:blipFill rotWithShape="1">
          <a:blip r:embed="rId3">
            <a:alphaModFix/>
          </a:blip>
          <a:srcRect/>
          <a:stretch/>
        </p:blipFill>
        <p:spPr>
          <a:xfrm>
            <a:off x="654342" y="3157884"/>
            <a:ext cx="3107027" cy="1627820"/>
          </a:xfrm>
          <a:prstGeom prst="rect">
            <a:avLst/>
          </a:prstGeom>
          <a:noFill/>
          <a:ln>
            <a:noFill/>
          </a:ln>
        </p:spPr>
      </p:pic>
      <p:pic>
        <p:nvPicPr>
          <p:cNvPr id="1806" name="Google Shape;1806;g2bf04ff201e_0_1192"/>
          <p:cNvPicPr preferRelativeResize="0"/>
          <p:nvPr/>
        </p:nvPicPr>
        <p:blipFill rotWithShape="1">
          <a:blip r:embed="rId4">
            <a:alphaModFix/>
          </a:blip>
          <a:srcRect/>
          <a:stretch/>
        </p:blipFill>
        <p:spPr>
          <a:xfrm>
            <a:off x="3847556" y="3450447"/>
            <a:ext cx="3070152" cy="521347"/>
          </a:xfrm>
          <a:prstGeom prst="rect">
            <a:avLst/>
          </a:prstGeom>
          <a:noFill/>
          <a:ln>
            <a:noFill/>
          </a:ln>
        </p:spPr>
      </p:pic>
      <p:sp>
        <p:nvSpPr>
          <p:cNvPr id="1807" name="Google Shape;1807;g2bf04ff201e_0_119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08" name="Google Shape;1808;g2bf04ff201e_0_119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1"/>
          <p:cNvSpPr txBox="1">
            <a:spLocks noGrp="1"/>
          </p:cNvSpPr>
          <p:nvPr>
            <p:ph type="title"/>
          </p:nvPr>
        </p:nvSpPr>
        <p:spPr>
          <a:xfrm>
            <a:off x="804199" y="1118825"/>
            <a:ext cx="4738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URL &amp; Its Components</a:t>
            </a:r>
            <a:endParaRPr sz="2070" b="1">
              <a:latin typeface="Montserrat"/>
              <a:ea typeface="Montserrat"/>
              <a:cs typeface="Montserrat"/>
              <a:sym typeface="Montserrat"/>
            </a:endParaRPr>
          </a:p>
        </p:txBody>
      </p:sp>
      <p:pic>
        <p:nvPicPr>
          <p:cNvPr id="228" name="Google Shape;228;p11" descr="Lightbox"/>
          <p:cNvPicPr preferRelativeResize="0"/>
          <p:nvPr/>
        </p:nvPicPr>
        <p:blipFill rotWithShape="1">
          <a:blip r:embed="rId3">
            <a:alphaModFix/>
          </a:blip>
          <a:srcRect/>
          <a:stretch/>
        </p:blipFill>
        <p:spPr>
          <a:xfrm>
            <a:off x="0" y="1716425"/>
            <a:ext cx="6864850" cy="2700125"/>
          </a:xfrm>
          <a:prstGeom prst="rect">
            <a:avLst/>
          </a:prstGeom>
          <a:noFill/>
          <a:ln>
            <a:noFill/>
          </a:ln>
        </p:spPr>
      </p:pic>
      <p:sp>
        <p:nvSpPr>
          <p:cNvPr id="229" name="Google Shape;229;p1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0" name="Google Shape;230;p1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g2bf04ff201e_0_1199"/>
          <p:cNvSpPr txBox="1">
            <a:spLocks noGrp="1"/>
          </p:cNvSpPr>
          <p:nvPr>
            <p:ph type="title"/>
          </p:nvPr>
        </p:nvSpPr>
        <p:spPr>
          <a:xfrm>
            <a:off x="469271" y="1509948"/>
            <a:ext cx="73434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Pills are special navigation menu used in the web pages.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It is created with &lt;ul class=“nav nav-pills”&gt;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It should mark the current page with &lt;li class=“active”&gt;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nav-stacked will add the vertical pill lists.</a:t>
            </a:r>
            <a:endParaRPr sz="1570" b="0">
              <a:latin typeface="Montserrat"/>
              <a:ea typeface="Montserrat"/>
              <a:cs typeface="Montserrat"/>
              <a:sym typeface="Montserrat"/>
            </a:endParaRPr>
          </a:p>
        </p:txBody>
      </p:sp>
      <p:sp>
        <p:nvSpPr>
          <p:cNvPr id="1814" name="Google Shape;1814;g2bf04ff201e_0_1199"/>
          <p:cNvSpPr txBox="1">
            <a:spLocks noGrp="1"/>
          </p:cNvSpPr>
          <p:nvPr>
            <p:ph type="title"/>
          </p:nvPr>
        </p:nvSpPr>
        <p:spPr>
          <a:xfrm>
            <a:off x="44263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Pills</a:t>
            </a:r>
            <a:endParaRPr sz="2070" b="1">
              <a:latin typeface="Montserrat"/>
              <a:ea typeface="Montserrat"/>
              <a:cs typeface="Montserrat"/>
              <a:sym typeface="Montserrat"/>
            </a:endParaRPr>
          </a:p>
        </p:txBody>
      </p:sp>
      <p:sp>
        <p:nvSpPr>
          <p:cNvPr id="1815" name="Google Shape;1815;g2bf04ff201e_0_1199"/>
          <p:cNvSpPr txBox="1"/>
          <p:nvPr/>
        </p:nvSpPr>
        <p:spPr>
          <a:xfrm>
            <a:off x="469271" y="2975876"/>
            <a:ext cx="5875500" cy="2418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To center/justify the tabs/pills use .nav-justified class.</a:t>
            </a:r>
            <a:endParaRPr sz="1400" b="0" i="0" u="none" strike="noStrike" cap="none">
              <a:solidFill>
                <a:srgbClr val="000000"/>
              </a:solidFill>
              <a:latin typeface="Arial"/>
              <a:ea typeface="Arial"/>
              <a:cs typeface="Arial"/>
              <a:sym typeface="Arial"/>
            </a:endParaRPr>
          </a:p>
        </p:txBody>
      </p:sp>
      <p:sp>
        <p:nvSpPr>
          <p:cNvPr id="1816" name="Google Shape;1816;g2bf04ff201e_0_119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17" name="Google Shape;1817;g2bf04ff201e_0_119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821"/>
        <p:cNvGrpSpPr/>
        <p:nvPr/>
      </p:nvGrpSpPr>
      <p:grpSpPr>
        <a:xfrm>
          <a:off x="0" y="0"/>
          <a:ext cx="0" cy="0"/>
          <a:chOff x="0" y="0"/>
          <a:chExt cx="0" cy="0"/>
        </a:xfrm>
      </p:grpSpPr>
      <p:sp>
        <p:nvSpPr>
          <p:cNvPr id="1822" name="Google Shape;1822;g2bf04ff201e_0_1205"/>
          <p:cNvSpPr txBox="1">
            <a:spLocks noGrp="1"/>
          </p:cNvSpPr>
          <p:nvPr>
            <p:ph type="title"/>
          </p:nvPr>
        </p:nvSpPr>
        <p:spPr>
          <a:xfrm>
            <a:off x="459264" y="1539968"/>
            <a:ext cx="84342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make Tabs/Pills toggleable, add the data-toggle=“tab/pill” attribute to each link.</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Add a tab-pane class with unique id for every tab/pill and wrap them inside &lt;div&gt; with class tab-content. Use .fade to tab-pane to have fade in fade out effect.</a:t>
            </a:r>
            <a:endParaRPr sz="1570" b="0">
              <a:latin typeface="Montserrat"/>
              <a:ea typeface="Montserrat"/>
              <a:cs typeface="Montserrat"/>
              <a:sym typeface="Montserrat"/>
            </a:endParaRPr>
          </a:p>
        </p:txBody>
      </p:sp>
      <p:sp>
        <p:nvSpPr>
          <p:cNvPr id="1823" name="Google Shape;1823;g2bf04ff201e_0_1205"/>
          <p:cNvSpPr txBox="1">
            <a:spLocks noGrp="1"/>
          </p:cNvSpPr>
          <p:nvPr>
            <p:ph type="title"/>
          </p:nvPr>
        </p:nvSpPr>
        <p:spPr>
          <a:xfrm>
            <a:off x="459286" y="10515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Toggleable Tabs/Pills</a:t>
            </a:r>
            <a:endParaRPr sz="2070" b="1">
              <a:latin typeface="Montserrat"/>
              <a:ea typeface="Montserrat"/>
              <a:cs typeface="Montserrat"/>
              <a:sym typeface="Montserrat"/>
            </a:endParaRPr>
          </a:p>
        </p:txBody>
      </p:sp>
      <p:pic>
        <p:nvPicPr>
          <p:cNvPr id="1824" name="Google Shape;1824;g2bf04ff201e_0_1205"/>
          <p:cNvPicPr preferRelativeResize="0"/>
          <p:nvPr/>
        </p:nvPicPr>
        <p:blipFill rotWithShape="1">
          <a:blip r:embed="rId3">
            <a:alphaModFix/>
          </a:blip>
          <a:srcRect/>
          <a:stretch/>
        </p:blipFill>
        <p:spPr>
          <a:xfrm>
            <a:off x="1796262" y="2676420"/>
            <a:ext cx="3708505" cy="2278023"/>
          </a:xfrm>
          <a:prstGeom prst="rect">
            <a:avLst/>
          </a:prstGeom>
          <a:noFill/>
          <a:ln>
            <a:noFill/>
          </a:ln>
        </p:spPr>
      </p:pic>
      <p:sp>
        <p:nvSpPr>
          <p:cNvPr id="1825" name="Google Shape;1825;g2bf04ff201e_0_12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26" name="Google Shape;1826;g2bf04ff201e_0_12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g2bf04ff201e_0_1211"/>
          <p:cNvSpPr txBox="1">
            <a:spLocks noGrp="1"/>
          </p:cNvSpPr>
          <p:nvPr>
            <p:ph type="title"/>
          </p:nvPr>
        </p:nvSpPr>
        <p:spPr>
          <a:xfrm>
            <a:off x="469271" y="1519955"/>
            <a:ext cx="73434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Navigation bar is a nav header that is placed at the top of the page.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 standard navigation bar is created with &lt;nav class=“navbar navbar-default”&gt;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Black navbar can be used with class .navbar-inverse instead of default.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Different types of Navbars:</a:t>
            </a:r>
            <a:endParaRPr sz="1570" b="0">
              <a:latin typeface="Montserrat"/>
              <a:ea typeface="Montserrat"/>
              <a:cs typeface="Montserrat"/>
              <a:sym typeface="Montserrat"/>
            </a:endParaRPr>
          </a:p>
        </p:txBody>
      </p:sp>
      <p:sp>
        <p:nvSpPr>
          <p:cNvPr id="1832" name="Google Shape;1832;g2bf04ff201e_0_1211"/>
          <p:cNvSpPr txBox="1">
            <a:spLocks noGrp="1"/>
          </p:cNvSpPr>
          <p:nvPr>
            <p:ph type="title"/>
          </p:nvPr>
        </p:nvSpPr>
        <p:spPr>
          <a:xfrm>
            <a:off x="462643" y="102440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Navbar</a:t>
            </a:r>
            <a:endParaRPr sz="2070" b="1">
              <a:latin typeface="Montserrat"/>
              <a:ea typeface="Montserrat"/>
              <a:cs typeface="Montserrat"/>
              <a:sym typeface="Montserrat"/>
            </a:endParaRPr>
          </a:p>
        </p:txBody>
      </p:sp>
      <p:sp>
        <p:nvSpPr>
          <p:cNvPr id="1833" name="Google Shape;1833;g2bf04ff201e_0_1211"/>
          <p:cNvSpPr txBox="1"/>
          <p:nvPr/>
        </p:nvSpPr>
        <p:spPr>
          <a:xfrm>
            <a:off x="737718" y="3331990"/>
            <a:ext cx="5875500" cy="13290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Navigation bar with Dropdown</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Right Aligned Navigation Bar (.navbar-right)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Navbar Button, text and forms (.navbar-text/btn/form)</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Fixed Navigation Bar (.navbar-fixed-bottom/top)</a:t>
            </a:r>
            <a:endParaRPr sz="1400" b="0" i="0" u="none" strike="noStrike" cap="none">
              <a:solidFill>
                <a:srgbClr val="000000"/>
              </a:solidFill>
              <a:latin typeface="Arial"/>
              <a:ea typeface="Arial"/>
              <a:cs typeface="Arial"/>
              <a:sym typeface="Arial"/>
            </a:endParaRPr>
          </a:p>
        </p:txBody>
      </p:sp>
      <p:sp>
        <p:nvSpPr>
          <p:cNvPr id="1834" name="Google Shape;1834;g2bf04ff201e_0_121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35" name="Google Shape;1835;g2bf04ff201e_0_121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839"/>
        <p:cNvGrpSpPr/>
        <p:nvPr/>
      </p:nvGrpSpPr>
      <p:grpSpPr>
        <a:xfrm>
          <a:off x="0" y="0"/>
          <a:ext cx="0" cy="0"/>
          <a:chOff x="0" y="0"/>
          <a:chExt cx="0" cy="0"/>
        </a:xfrm>
      </p:grpSpPr>
      <p:sp>
        <p:nvSpPr>
          <p:cNvPr id="1840" name="Google Shape;1840;g2bf04ff201e_0_1217"/>
          <p:cNvSpPr txBox="1">
            <a:spLocks noGrp="1"/>
          </p:cNvSpPr>
          <p:nvPr>
            <p:ph type="title"/>
          </p:nvPr>
        </p:nvSpPr>
        <p:spPr>
          <a:xfrm>
            <a:off x="551988" y="1854425"/>
            <a:ext cx="67374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input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textarea</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checkbox and radio (.checkbox and .radio)</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Select</a:t>
            </a:r>
            <a:endParaRPr sz="1570" b="0">
              <a:latin typeface="Montserrat"/>
              <a:ea typeface="Montserrat"/>
              <a:cs typeface="Montserrat"/>
              <a:sym typeface="Montserrat"/>
            </a:endParaRPr>
          </a:p>
        </p:txBody>
      </p:sp>
      <p:sp>
        <p:nvSpPr>
          <p:cNvPr id="1841" name="Google Shape;1841;g2bf04ff201e_0_1217"/>
          <p:cNvSpPr txBox="1">
            <a:spLocks noGrp="1"/>
          </p:cNvSpPr>
          <p:nvPr>
            <p:ph type="title"/>
          </p:nvPr>
        </p:nvSpPr>
        <p:spPr>
          <a:xfrm>
            <a:off x="452636"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Input Types</a:t>
            </a:r>
            <a:endParaRPr sz="2070" b="1">
              <a:latin typeface="Montserrat"/>
              <a:ea typeface="Montserrat"/>
              <a:cs typeface="Montserrat"/>
              <a:sym typeface="Montserrat"/>
            </a:endParaRPr>
          </a:p>
        </p:txBody>
      </p:sp>
      <p:sp>
        <p:nvSpPr>
          <p:cNvPr id="1842" name="Google Shape;1842;g2bf04ff201e_0_1217"/>
          <p:cNvSpPr txBox="1"/>
          <p:nvPr/>
        </p:nvSpPr>
        <p:spPr>
          <a:xfrm>
            <a:off x="392596" y="1473895"/>
            <a:ext cx="6737400" cy="2418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 Bootstrap supports following form controls:</a:t>
            </a:r>
            <a:endParaRPr sz="1400" b="0" i="0" u="none" strike="noStrike" cap="none">
              <a:solidFill>
                <a:srgbClr val="000000"/>
              </a:solidFill>
              <a:latin typeface="Arial"/>
              <a:ea typeface="Arial"/>
              <a:cs typeface="Arial"/>
              <a:sym typeface="Arial"/>
            </a:endParaRPr>
          </a:p>
        </p:txBody>
      </p:sp>
      <p:sp>
        <p:nvSpPr>
          <p:cNvPr id="1843" name="Google Shape;1843;g2bf04ff201e_0_1217"/>
          <p:cNvSpPr txBox="1"/>
          <p:nvPr/>
        </p:nvSpPr>
        <p:spPr>
          <a:xfrm>
            <a:off x="472650" y="3340298"/>
            <a:ext cx="6737400" cy="9666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Inputs will not be styled properly if their types are not properly declared. BS supports all HTML5 input types like text, password, number, email, week etc.</a:t>
            </a:r>
            <a:endParaRPr sz="1400" b="0" i="0" u="none" strike="noStrike" cap="none">
              <a:solidFill>
                <a:srgbClr val="000000"/>
              </a:solidFill>
              <a:latin typeface="Arial"/>
              <a:ea typeface="Arial"/>
              <a:cs typeface="Arial"/>
              <a:sym typeface="Arial"/>
            </a:endParaRPr>
          </a:p>
        </p:txBody>
      </p:sp>
      <p:sp>
        <p:nvSpPr>
          <p:cNvPr id="1844" name="Google Shape;1844;g2bf04ff201e_0_121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45" name="Google Shape;1845;g2bf04ff201e_0_121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849"/>
        <p:cNvGrpSpPr/>
        <p:nvPr/>
      </p:nvGrpSpPr>
      <p:grpSpPr>
        <a:xfrm>
          <a:off x="0" y="0"/>
          <a:ext cx="0" cy="0"/>
          <a:chOff x="0" y="0"/>
          <a:chExt cx="0" cy="0"/>
        </a:xfrm>
      </p:grpSpPr>
      <p:sp>
        <p:nvSpPr>
          <p:cNvPr id="1850" name="Google Shape;1850;g2bf04ff201e_0_1224"/>
          <p:cNvSpPr txBox="1">
            <a:spLocks noGrp="1"/>
          </p:cNvSpPr>
          <p:nvPr>
            <p:ph type="title"/>
          </p:nvPr>
        </p:nvSpPr>
        <p:spPr>
          <a:xfrm>
            <a:off x="460883" y="1508330"/>
            <a:ext cx="6737400" cy="24165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 A modal plugin is a dialog box/popup window that is displayed on top of the current page.</a:t>
            </a:r>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create a modal, you need a trigger which will open the modal, a modal part and the content which is to be displayed.</a:t>
            </a:r>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Add the size class to the div with class .modal-dialog. Use .modal-sm and .modal-lg for smaller and larger modals</a:t>
            </a:r>
            <a:endParaRPr sz="1570" b="0">
              <a:latin typeface="Montserrat"/>
              <a:ea typeface="Montserrat"/>
              <a:cs typeface="Montserrat"/>
              <a:sym typeface="Montserrat"/>
            </a:endParaRPr>
          </a:p>
          <a:p>
            <a:pPr marL="0" lvl="0" indent="0" algn="l" rtl="0">
              <a:lnSpc>
                <a:spcPct val="150000"/>
              </a:lnSpc>
              <a:spcBef>
                <a:spcPts val="0"/>
              </a:spcBef>
              <a:spcAft>
                <a:spcPts val="0"/>
              </a:spcAft>
              <a:buSzPts val="1570"/>
              <a:buNone/>
            </a:pPr>
            <a:endParaRPr sz="1570" b="0">
              <a:latin typeface="Montserrat"/>
              <a:ea typeface="Montserrat"/>
              <a:cs typeface="Montserrat"/>
              <a:sym typeface="Montserrat"/>
            </a:endParaRPr>
          </a:p>
        </p:txBody>
      </p:sp>
      <p:sp>
        <p:nvSpPr>
          <p:cNvPr id="1851" name="Google Shape;1851;g2bf04ff201e_0_1224"/>
          <p:cNvSpPr txBox="1">
            <a:spLocks noGrp="1"/>
          </p:cNvSpPr>
          <p:nvPr>
            <p:ph type="title"/>
          </p:nvPr>
        </p:nvSpPr>
        <p:spPr>
          <a:xfrm>
            <a:off x="360636" y="1042450"/>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Modals</a:t>
            </a:r>
            <a:endParaRPr sz="2070" b="1">
              <a:latin typeface="Montserrat"/>
              <a:ea typeface="Montserrat"/>
              <a:cs typeface="Montserrat"/>
              <a:sym typeface="Montserrat"/>
            </a:endParaRPr>
          </a:p>
        </p:txBody>
      </p:sp>
      <p:sp>
        <p:nvSpPr>
          <p:cNvPr id="1852" name="Google Shape;1852;g2bf04ff201e_0_122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53" name="Google Shape;1853;g2bf04ff201e_0_122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bf04ff201e_0_1229"/>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A Simple Modal Page</a:t>
            </a:r>
            <a:endParaRPr sz="2070" b="1">
              <a:latin typeface="Montserrat"/>
              <a:ea typeface="Montserrat"/>
              <a:cs typeface="Montserrat"/>
              <a:sym typeface="Montserrat"/>
            </a:endParaRPr>
          </a:p>
        </p:txBody>
      </p:sp>
      <p:pic>
        <p:nvPicPr>
          <p:cNvPr id="1859" name="Google Shape;1859;g2bf04ff201e_0_1229"/>
          <p:cNvPicPr preferRelativeResize="0"/>
          <p:nvPr/>
        </p:nvPicPr>
        <p:blipFill rotWithShape="1">
          <a:blip r:embed="rId3">
            <a:alphaModFix/>
          </a:blip>
          <a:srcRect/>
          <a:stretch/>
        </p:blipFill>
        <p:spPr>
          <a:xfrm>
            <a:off x="662730" y="1560993"/>
            <a:ext cx="6065238" cy="322215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1860" name="Google Shape;1860;g2bf04ff201e_0_122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61" name="Google Shape;1861;g2bf04ff201e_0_122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865"/>
        <p:cNvGrpSpPr/>
        <p:nvPr/>
      </p:nvGrpSpPr>
      <p:grpSpPr>
        <a:xfrm>
          <a:off x="0" y="0"/>
          <a:ext cx="0" cy="0"/>
          <a:chOff x="0" y="0"/>
          <a:chExt cx="0" cy="0"/>
        </a:xfrm>
      </p:grpSpPr>
      <p:sp>
        <p:nvSpPr>
          <p:cNvPr id="1866" name="Google Shape;1866;g2bf04ff201e_0_1234"/>
          <p:cNvSpPr txBox="1">
            <a:spLocks noGrp="1"/>
          </p:cNvSpPr>
          <p:nvPr>
            <p:ph type="title"/>
          </p:nvPr>
        </p:nvSpPr>
        <p:spPr>
          <a:xfrm>
            <a:off x="460875" y="1468300"/>
            <a:ext cx="6375900" cy="24165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 A tooltip plugin is small pop-up box that appears when the user moves the mouse pointer over an element.</a:t>
            </a:r>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create a tooltip, add the data-toggle=“tooltip” attribute.</a:t>
            </a:r>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Add the title attribute to specify the text that should be displayed inside the tooltip.</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Positioning Tooltip, Use the data-placement attribute to set the position of the tooltip on top, bottom, left and right.</a:t>
            </a:r>
            <a:endParaRPr sz="1570" b="0">
              <a:latin typeface="Montserrat"/>
              <a:ea typeface="Montserrat"/>
              <a:cs typeface="Montserrat"/>
              <a:sym typeface="Montserrat"/>
            </a:endParaRPr>
          </a:p>
        </p:txBody>
      </p:sp>
      <p:sp>
        <p:nvSpPr>
          <p:cNvPr id="1867" name="Google Shape;1867;g2bf04ff201e_0_1234"/>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Tooltips</a:t>
            </a:r>
            <a:endParaRPr sz="2070" b="1">
              <a:latin typeface="Montserrat"/>
              <a:ea typeface="Montserrat"/>
              <a:cs typeface="Montserrat"/>
              <a:sym typeface="Montserrat"/>
            </a:endParaRPr>
          </a:p>
        </p:txBody>
      </p:sp>
      <p:pic>
        <p:nvPicPr>
          <p:cNvPr id="1868" name="Google Shape;1868;g2bf04ff201e_0_1234"/>
          <p:cNvPicPr preferRelativeResize="0"/>
          <p:nvPr/>
        </p:nvPicPr>
        <p:blipFill rotWithShape="1">
          <a:blip r:embed="rId3">
            <a:alphaModFix/>
          </a:blip>
          <a:srcRect/>
          <a:stretch/>
        </p:blipFill>
        <p:spPr>
          <a:xfrm>
            <a:off x="472650" y="4182436"/>
            <a:ext cx="3685983" cy="490758"/>
          </a:xfrm>
          <a:prstGeom prst="rect">
            <a:avLst/>
          </a:prstGeom>
          <a:noFill/>
          <a:ln>
            <a:noFill/>
          </a:ln>
        </p:spPr>
      </p:pic>
      <p:pic>
        <p:nvPicPr>
          <p:cNvPr id="1869" name="Google Shape;1869;g2bf04ff201e_0_1234"/>
          <p:cNvPicPr preferRelativeResize="0"/>
          <p:nvPr/>
        </p:nvPicPr>
        <p:blipFill rotWithShape="1">
          <a:blip r:embed="rId4">
            <a:alphaModFix/>
          </a:blip>
          <a:srcRect/>
          <a:stretch/>
        </p:blipFill>
        <p:spPr>
          <a:xfrm>
            <a:off x="4389912" y="4129214"/>
            <a:ext cx="2162281" cy="597201"/>
          </a:xfrm>
          <a:prstGeom prst="rect">
            <a:avLst/>
          </a:prstGeom>
          <a:noFill/>
          <a:ln>
            <a:noFill/>
          </a:ln>
        </p:spPr>
      </p:pic>
      <p:sp>
        <p:nvSpPr>
          <p:cNvPr id="1870" name="Google Shape;1870;g2bf04ff201e_0_123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71" name="Google Shape;1871;g2bf04ff201e_0_123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g2bf04ff201e_0_1241"/>
          <p:cNvSpPr txBox="1">
            <a:spLocks noGrp="1"/>
          </p:cNvSpPr>
          <p:nvPr>
            <p:ph type="title"/>
          </p:nvPr>
        </p:nvSpPr>
        <p:spPr>
          <a:xfrm>
            <a:off x="450875" y="1478300"/>
            <a:ext cx="77166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 A popover plugin is like tooltip. It appears when user clicks on an element.</a:t>
            </a:r>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create a popover, add the data-toggle=“popover” attribute.</a:t>
            </a:r>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Add the title attribute to specify the header text and use data-content to specify the text displayed inside the popover body.</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Use data-trigger=“focus” to close the popover on clicking </a:t>
            </a:r>
            <a:endParaRPr sz="157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570" b="0">
                <a:latin typeface="Montserrat"/>
                <a:ea typeface="Montserrat"/>
                <a:cs typeface="Montserrat"/>
                <a:sym typeface="Montserrat"/>
              </a:rPr>
              <a:t>  outside.</a:t>
            </a:r>
            <a:endParaRPr sz="1570" b="0">
              <a:latin typeface="Montserrat"/>
              <a:ea typeface="Montserrat"/>
              <a:cs typeface="Montserrat"/>
              <a:sym typeface="Montserrat"/>
            </a:endParaRPr>
          </a:p>
        </p:txBody>
      </p:sp>
      <p:sp>
        <p:nvSpPr>
          <p:cNvPr id="1877" name="Google Shape;1877;g2bf04ff201e_0_1241"/>
          <p:cNvSpPr txBox="1">
            <a:spLocks noGrp="1"/>
          </p:cNvSpPr>
          <p:nvPr>
            <p:ph type="title"/>
          </p:nvPr>
        </p:nvSpPr>
        <p:spPr>
          <a:xfrm>
            <a:off x="452636"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Popover</a:t>
            </a:r>
            <a:endParaRPr sz="2070" b="1">
              <a:latin typeface="Montserrat"/>
              <a:ea typeface="Montserrat"/>
              <a:cs typeface="Montserrat"/>
              <a:sym typeface="Montserrat"/>
            </a:endParaRPr>
          </a:p>
        </p:txBody>
      </p:sp>
      <p:pic>
        <p:nvPicPr>
          <p:cNvPr id="1878" name="Google Shape;1878;g2bf04ff201e_0_1241"/>
          <p:cNvPicPr preferRelativeResize="0"/>
          <p:nvPr/>
        </p:nvPicPr>
        <p:blipFill rotWithShape="1">
          <a:blip r:embed="rId3">
            <a:alphaModFix/>
          </a:blip>
          <a:srcRect/>
          <a:stretch/>
        </p:blipFill>
        <p:spPr>
          <a:xfrm>
            <a:off x="4169328" y="3958866"/>
            <a:ext cx="2116607" cy="655907"/>
          </a:xfrm>
          <a:prstGeom prst="rect">
            <a:avLst/>
          </a:prstGeom>
          <a:noFill/>
          <a:ln>
            <a:noFill/>
          </a:ln>
        </p:spPr>
      </p:pic>
      <p:pic>
        <p:nvPicPr>
          <p:cNvPr id="1879" name="Google Shape;1879;g2bf04ff201e_0_1241"/>
          <p:cNvPicPr preferRelativeResize="0"/>
          <p:nvPr/>
        </p:nvPicPr>
        <p:blipFill rotWithShape="1">
          <a:blip r:embed="rId4">
            <a:alphaModFix/>
          </a:blip>
          <a:srcRect/>
          <a:stretch/>
        </p:blipFill>
        <p:spPr>
          <a:xfrm>
            <a:off x="595618" y="3877111"/>
            <a:ext cx="3229761" cy="875812"/>
          </a:xfrm>
          <a:prstGeom prst="rect">
            <a:avLst/>
          </a:prstGeom>
          <a:noFill/>
          <a:ln>
            <a:noFill/>
          </a:ln>
        </p:spPr>
      </p:pic>
      <p:sp>
        <p:nvSpPr>
          <p:cNvPr id="1880" name="Google Shape;1880;g2bf04ff201e_0_124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81" name="Google Shape;1881;g2bf04ff201e_0_124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g2bf04ff201e_0_1248"/>
          <p:cNvSpPr txBox="1">
            <a:spLocks noGrp="1"/>
          </p:cNvSpPr>
          <p:nvPr>
            <p:ph type="title"/>
          </p:nvPr>
        </p:nvSpPr>
        <p:spPr>
          <a:xfrm>
            <a:off x="460883" y="1528344"/>
            <a:ext cx="67374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 A scrollspy plugin is used to automatically update links in a navigation list based on scroll position.</a:t>
            </a:r>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Scroll can be horizontal or vertical depending on the implementation..</a:t>
            </a:r>
            <a:endParaRPr/>
          </a:p>
        </p:txBody>
      </p:sp>
      <p:sp>
        <p:nvSpPr>
          <p:cNvPr id="1887" name="Google Shape;1887;g2bf04ff201e_0_1248"/>
          <p:cNvSpPr txBox="1">
            <a:spLocks noGrp="1"/>
          </p:cNvSpPr>
          <p:nvPr>
            <p:ph type="title"/>
          </p:nvPr>
        </p:nvSpPr>
        <p:spPr>
          <a:xfrm>
            <a:off x="452636"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Scrollspy</a:t>
            </a:r>
            <a:endParaRPr sz="2070" b="1">
              <a:latin typeface="Montserrat"/>
              <a:ea typeface="Montserrat"/>
              <a:cs typeface="Montserrat"/>
              <a:sym typeface="Montserrat"/>
            </a:endParaRPr>
          </a:p>
        </p:txBody>
      </p:sp>
      <p:pic>
        <p:nvPicPr>
          <p:cNvPr id="1888" name="Google Shape;1888;g2bf04ff201e_0_1248"/>
          <p:cNvPicPr preferRelativeResize="0"/>
          <p:nvPr/>
        </p:nvPicPr>
        <p:blipFill rotWithShape="1">
          <a:blip r:embed="rId3">
            <a:alphaModFix/>
          </a:blip>
          <a:srcRect/>
          <a:stretch/>
        </p:blipFill>
        <p:spPr>
          <a:xfrm>
            <a:off x="1098958" y="3013209"/>
            <a:ext cx="5083727" cy="1725856"/>
          </a:xfrm>
          <a:prstGeom prst="rect">
            <a:avLst/>
          </a:prstGeom>
          <a:noFill/>
          <a:ln>
            <a:noFill/>
          </a:ln>
        </p:spPr>
      </p:pic>
      <p:sp>
        <p:nvSpPr>
          <p:cNvPr id="1889" name="Google Shape;1889;g2bf04ff201e_0_124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90" name="Google Shape;1890;g2bf04ff201e_0_124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g2bf04ff201e_0_1254"/>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A simple Scrol</a:t>
            </a:r>
            <a:r>
              <a:rPr lang="en-GB" sz="2070">
                <a:latin typeface="Montserrat"/>
                <a:ea typeface="Montserrat"/>
                <a:cs typeface="Montserrat"/>
                <a:sym typeface="Montserrat"/>
              </a:rPr>
              <a:t>l Spy Page</a:t>
            </a:r>
            <a:endParaRPr sz="2070" b="1">
              <a:latin typeface="Montserrat"/>
              <a:ea typeface="Montserrat"/>
              <a:cs typeface="Montserrat"/>
              <a:sym typeface="Montserrat"/>
            </a:endParaRPr>
          </a:p>
        </p:txBody>
      </p:sp>
      <p:pic>
        <p:nvPicPr>
          <p:cNvPr id="1896" name="Google Shape;1896;g2bf04ff201e_0_1254"/>
          <p:cNvPicPr preferRelativeResize="0"/>
          <p:nvPr/>
        </p:nvPicPr>
        <p:blipFill rotWithShape="1">
          <a:blip r:embed="rId3">
            <a:alphaModFix/>
          </a:blip>
          <a:srcRect/>
          <a:stretch/>
        </p:blipFill>
        <p:spPr>
          <a:xfrm>
            <a:off x="886635" y="1560352"/>
            <a:ext cx="5773307" cy="3175015"/>
          </a:xfrm>
          <a:prstGeom prst="rect">
            <a:avLst/>
          </a:prstGeom>
          <a:noFill/>
          <a:ln>
            <a:noFill/>
          </a:ln>
        </p:spPr>
      </p:pic>
      <p:sp>
        <p:nvSpPr>
          <p:cNvPr id="1897" name="Google Shape;1897;g2bf04ff201e_0_125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898" name="Google Shape;1898;g2bf04ff201e_0_125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g2bf04ff11e0_0_149"/>
          <p:cNvPicPr preferRelativeResize="0"/>
          <p:nvPr/>
        </p:nvPicPr>
        <p:blipFill rotWithShape="1">
          <a:blip r:embed="rId3">
            <a:alphaModFix/>
          </a:blip>
          <a:srcRect/>
          <a:stretch/>
        </p:blipFill>
        <p:spPr>
          <a:xfrm>
            <a:off x="0" y="0"/>
            <a:ext cx="914399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2"/>
          <p:cNvSpPr txBox="1">
            <a:spLocks noGrp="1"/>
          </p:cNvSpPr>
          <p:nvPr>
            <p:ph type="title"/>
          </p:nvPr>
        </p:nvSpPr>
        <p:spPr>
          <a:xfrm>
            <a:off x="449274" y="1082075"/>
            <a:ext cx="4738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Web Server &amp; Its Working</a:t>
            </a:r>
            <a:endParaRPr sz="2070" b="1">
              <a:latin typeface="Montserrat"/>
              <a:ea typeface="Montserrat"/>
              <a:cs typeface="Montserrat"/>
              <a:sym typeface="Montserrat"/>
            </a:endParaRPr>
          </a:p>
        </p:txBody>
      </p:sp>
      <p:sp>
        <p:nvSpPr>
          <p:cNvPr id="236" name="Google Shape;236;p22"/>
          <p:cNvSpPr txBox="1"/>
          <p:nvPr/>
        </p:nvSpPr>
        <p:spPr>
          <a:xfrm>
            <a:off x="449274" y="1800575"/>
            <a:ext cx="6697800" cy="12444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It is a computer where the web content is stored and used to host web sites etc.</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Some Web Servers used in the market like Apache, IIS, Sun Java etc.</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Working of Web server</a:t>
            </a:r>
            <a:endParaRPr sz="1400" b="0" i="0" u="none" strike="noStrike" cap="none">
              <a:solidFill>
                <a:srgbClr val="000000"/>
              </a:solidFill>
              <a:latin typeface="Arial"/>
              <a:ea typeface="Arial"/>
              <a:cs typeface="Arial"/>
              <a:sym typeface="Arial"/>
            </a:endParaRPr>
          </a:p>
        </p:txBody>
      </p:sp>
      <p:pic>
        <p:nvPicPr>
          <p:cNvPr id="237" name="Google Shape;237;p22" descr="Lightbox"/>
          <p:cNvPicPr preferRelativeResize="0"/>
          <p:nvPr/>
        </p:nvPicPr>
        <p:blipFill rotWithShape="1">
          <a:blip r:embed="rId3">
            <a:alphaModFix/>
          </a:blip>
          <a:srcRect/>
          <a:stretch/>
        </p:blipFill>
        <p:spPr>
          <a:xfrm>
            <a:off x="495300" y="3287173"/>
            <a:ext cx="5735349" cy="1487528"/>
          </a:xfrm>
          <a:prstGeom prst="rect">
            <a:avLst/>
          </a:prstGeom>
          <a:noFill/>
          <a:ln>
            <a:noFill/>
          </a:ln>
        </p:spPr>
      </p:pic>
      <p:sp>
        <p:nvSpPr>
          <p:cNvPr id="238" name="Google Shape;238;p2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9" name="Google Shape;239;p2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902"/>
        <p:cNvGrpSpPr/>
        <p:nvPr/>
      </p:nvGrpSpPr>
      <p:grpSpPr>
        <a:xfrm>
          <a:off x="0" y="0"/>
          <a:ext cx="0" cy="0"/>
          <a:chOff x="0" y="0"/>
          <a:chExt cx="0" cy="0"/>
        </a:xfrm>
      </p:grpSpPr>
      <p:sp>
        <p:nvSpPr>
          <p:cNvPr id="1903" name="Google Shape;1903;g2c005df7b62_0_0"/>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A simple Scrol</a:t>
            </a:r>
            <a:r>
              <a:rPr lang="en-GB" sz="2070">
                <a:latin typeface="Montserrat"/>
                <a:ea typeface="Montserrat"/>
                <a:cs typeface="Montserrat"/>
                <a:sym typeface="Montserrat"/>
              </a:rPr>
              <a:t>l Spy Page</a:t>
            </a:r>
            <a:endParaRPr sz="2070" b="1">
              <a:latin typeface="Montserrat"/>
              <a:ea typeface="Montserrat"/>
              <a:cs typeface="Montserrat"/>
              <a:sym typeface="Montserrat"/>
            </a:endParaRPr>
          </a:p>
        </p:txBody>
      </p:sp>
      <p:pic>
        <p:nvPicPr>
          <p:cNvPr id="1904" name="Google Shape;1904;g2c005df7b62_0_0"/>
          <p:cNvPicPr preferRelativeResize="0"/>
          <p:nvPr/>
        </p:nvPicPr>
        <p:blipFill rotWithShape="1">
          <a:blip r:embed="rId3">
            <a:alphaModFix/>
          </a:blip>
          <a:srcRect/>
          <a:stretch/>
        </p:blipFill>
        <p:spPr>
          <a:xfrm>
            <a:off x="886635" y="1560352"/>
            <a:ext cx="5773307" cy="3175015"/>
          </a:xfrm>
          <a:prstGeom prst="rect">
            <a:avLst/>
          </a:prstGeom>
          <a:noFill/>
          <a:ln>
            <a:noFill/>
          </a:ln>
        </p:spPr>
      </p:pic>
      <p:sp>
        <p:nvSpPr>
          <p:cNvPr id="1905" name="Google Shape;1905;g2c005df7b62_0_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06" name="Google Shape;1906;g2c005df7b62_0_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g2bf04ff201e_0_1259"/>
          <p:cNvSpPr txBox="1">
            <a:spLocks noGrp="1"/>
          </p:cNvSpPr>
          <p:nvPr>
            <p:ph type="title"/>
          </p:nvPr>
        </p:nvSpPr>
        <p:spPr>
          <a:xfrm>
            <a:off x="467954" y="1535415"/>
            <a:ext cx="67374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Bootstrap 4 has a lot of utility/helper classes to quickly style elements without using any CSS code.</a:t>
            </a:r>
            <a:endParaRPr sz="1570" b="0">
              <a:latin typeface="Montserrat"/>
              <a:ea typeface="Montserrat"/>
              <a:cs typeface="Montserrat"/>
              <a:sym typeface="Montserrat"/>
            </a:endParaRPr>
          </a:p>
        </p:txBody>
      </p:sp>
      <p:sp>
        <p:nvSpPr>
          <p:cNvPr id="1912" name="Google Shape;1912;g2bf04ff201e_0_1259"/>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Bootstrap Utilities</a:t>
            </a:r>
            <a:endParaRPr sz="2070" b="1">
              <a:latin typeface="Montserrat"/>
              <a:ea typeface="Montserrat"/>
              <a:cs typeface="Montserrat"/>
              <a:sym typeface="Montserrat"/>
            </a:endParaRPr>
          </a:p>
        </p:txBody>
      </p:sp>
      <p:sp>
        <p:nvSpPr>
          <p:cNvPr id="1913" name="Google Shape;1913;g2bf04ff201e_0_125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14" name="Google Shape;1914;g2bf04ff201e_0_125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g2bf04ff201e_0_1264"/>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Border</a:t>
            </a:r>
            <a:endParaRPr sz="2070" b="1">
              <a:latin typeface="Montserrat"/>
              <a:ea typeface="Montserrat"/>
              <a:cs typeface="Montserrat"/>
              <a:sym typeface="Montserrat"/>
            </a:endParaRPr>
          </a:p>
        </p:txBody>
      </p:sp>
      <p:sp>
        <p:nvSpPr>
          <p:cNvPr id="1920" name="Google Shape;1920;g2bf04ff201e_0_1264"/>
          <p:cNvSpPr txBox="1"/>
          <p:nvPr/>
        </p:nvSpPr>
        <p:spPr>
          <a:xfrm>
            <a:off x="472650" y="2428329"/>
            <a:ext cx="41745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90"/>
              <a:buFont typeface="Montserrat SemiBold"/>
              <a:buNone/>
            </a:pPr>
            <a:endParaRPr sz="16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990"/>
              <a:buFont typeface="Montserrat SemiBold"/>
              <a:buNone/>
            </a:pPr>
            <a:endParaRPr sz="1400" b="0" i="0" u="none" strike="noStrike" cap="none">
              <a:solidFill>
                <a:schemeClr val="dk1"/>
              </a:solidFill>
              <a:latin typeface="Montserrat"/>
              <a:ea typeface="Montserrat"/>
              <a:cs typeface="Montserrat"/>
              <a:sym typeface="Montserrat"/>
            </a:endParaRPr>
          </a:p>
        </p:txBody>
      </p:sp>
      <p:sp>
        <p:nvSpPr>
          <p:cNvPr id="1921" name="Google Shape;1921;g2bf04ff201e_0_1264"/>
          <p:cNvSpPr txBox="1"/>
          <p:nvPr/>
        </p:nvSpPr>
        <p:spPr>
          <a:xfrm>
            <a:off x="459566" y="1434160"/>
            <a:ext cx="6737400" cy="13029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400" b="1" i="0" u="none" strike="noStrike" cap="none">
                <a:solidFill>
                  <a:schemeClr val="dk1"/>
                </a:solidFill>
                <a:latin typeface="Montserrat"/>
                <a:ea typeface="Montserrat"/>
                <a:cs typeface="Montserrat"/>
                <a:sym typeface="Montserrat"/>
              </a:rPr>
              <a:t> </a:t>
            </a:r>
            <a:r>
              <a:rPr lang="en-GB" sz="1400" b="0" i="0" u="none" strike="noStrike" cap="none">
                <a:solidFill>
                  <a:schemeClr val="dk1"/>
                </a:solidFill>
                <a:latin typeface="Montserrat"/>
                <a:ea typeface="Montserrat"/>
                <a:cs typeface="Montserrat"/>
                <a:sym typeface="Montserrat"/>
              </a:rPr>
              <a:t>Use the border classes to add or remove borders from an element.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Add a color to the border with any of the contextual border classes.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Add rounded corners to an element with the rounded classes.</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400" b="0" i="0" u="none" strike="noStrike" cap="none">
              <a:solidFill>
                <a:schemeClr val="dk1"/>
              </a:solidFill>
              <a:latin typeface="Montserrat"/>
              <a:ea typeface="Montserrat"/>
              <a:cs typeface="Montserrat"/>
              <a:sym typeface="Montserrat"/>
            </a:endParaRPr>
          </a:p>
        </p:txBody>
      </p:sp>
      <p:pic>
        <p:nvPicPr>
          <p:cNvPr id="1922" name="Google Shape;1922;g2bf04ff201e_0_1264"/>
          <p:cNvPicPr preferRelativeResize="0"/>
          <p:nvPr/>
        </p:nvPicPr>
        <p:blipFill rotWithShape="1">
          <a:blip r:embed="rId3">
            <a:alphaModFix/>
          </a:blip>
          <a:srcRect/>
          <a:stretch/>
        </p:blipFill>
        <p:spPr>
          <a:xfrm>
            <a:off x="620785" y="2499518"/>
            <a:ext cx="2578610" cy="897479"/>
          </a:xfrm>
          <a:prstGeom prst="rect">
            <a:avLst/>
          </a:prstGeom>
          <a:noFill/>
          <a:ln>
            <a:noFill/>
          </a:ln>
        </p:spPr>
      </p:pic>
      <p:pic>
        <p:nvPicPr>
          <p:cNvPr id="1923" name="Google Shape;1923;g2bf04ff201e_0_1264"/>
          <p:cNvPicPr preferRelativeResize="0"/>
          <p:nvPr/>
        </p:nvPicPr>
        <p:blipFill rotWithShape="1">
          <a:blip r:embed="rId4">
            <a:alphaModFix/>
          </a:blip>
          <a:srcRect/>
          <a:stretch/>
        </p:blipFill>
        <p:spPr>
          <a:xfrm>
            <a:off x="3615655" y="2965544"/>
            <a:ext cx="2444822" cy="1309574"/>
          </a:xfrm>
          <a:prstGeom prst="rect">
            <a:avLst/>
          </a:prstGeom>
          <a:noFill/>
          <a:ln>
            <a:noFill/>
          </a:ln>
        </p:spPr>
      </p:pic>
      <p:pic>
        <p:nvPicPr>
          <p:cNvPr id="1924" name="Google Shape;1924;g2bf04ff201e_0_1264"/>
          <p:cNvPicPr preferRelativeResize="0"/>
          <p:nvPr/>
        </p:nvPicPr>
        <p:blipFill rotWithShape="1">
          <a:blip r:embed="rId5">
            <a:alphaModFix/>
          </a:blip>
          <a:srcRect/>
          <a:stretch/>
        </p:blipFill>
        <p:spPr>
          <a:xfrm>
            <a:off x="620785" y="3576932"/>
            <a:ext cx="2239336" cy="1362697"/>
          </a:xfrm>
          <a:prstGeom prst="rect">
            <a:avLst/>
          </a:prstGeom>
          <a:noFill/>
          <a:ln>
            <a:noFill/>
          </a:ln>
        </p:spPr>
      </p:pic>
      <p:sp>
        <p:nvSpPr>
          <p:cNvPr id="1925" name="Google Shape;1925;g2bf04ff201e_0_126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26" name="Google Shape;1926;g2bf04ff201e_0_126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930"/>
        <p:cNvGrpSpPr/>
        <p:nvPr/>
      </p:nvGrpSpPr>
      <p:grpSpPr>
        <a:xfrm>
          <a:off x="0" y="0"/>
          <a:ext cx="0" cy="0"/>
          <a:chOff x="0" y="0"/>
          <a:chExt cx="0" cy="0"/>
        </a:xfrm>
      </p:grpSpPr>
      <p:sp>
        <p:nvSpPr>
          <p:cNvPr id="1931" name="Google Shape;1931;g2bf04ff201e_0_1273"/>
          <p:cNvSpPr txBox="1">
            <a:spLocks noGrp="1"/>
          </p:cNvSpPr>
          <p:nvPr>
            <p:ph type="title"/>
          </p:nvPr>
        </p:nvSpPr>
        <p:spPr>
          <a:xfrm>
            <a:off x="452636"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Float and Clearfix</a:t>
            </a:r>
            <a:endParaRPr sz="2070" b="1">
              <a:latin typeface="Montserrat"/>
              <a:ea typeface="Montserrat"/>
              <a:cs typeface="Montserrat"/>
              <a:sym typeface="Montserrat"/>
            </a:endParaRPr>
          </a:p>
        </p:txBody>
      </p:sp>
      <p:sp>
        <p:nvSpPr>
          <p:cNvPr id="1932" name="Google Shape;1932;g2bf04ff201e_0_1273"/>
          <p:cNvSpPr txBox="1"/>
          <p:nvPr/>
        </p:nvSpPr>
        <p:spPr>
          <a:xfrm>
            <a:off x="542698" y="2428329"/>
            <a:ext cx="41745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90"/>
              <a:buFont typeface="Montserrat SemiBold"/>
              <a:buNone/>
            </a:pPr>
            <a:endParaRPr sz="16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990"/>
              <a:buFont typeface="Montserrat SemiBold"/>
              <a:buNone/>
            </a:pPr>
            <a:endParaRPr sz="1400" b="0" i="0" u="none" strike="noStrike" cap="none">
              <a:solidFill>
                <a:schemeClr val="dk1"/>
              </a:solidFill>
              <a:latin typeface="Montserrat"/>
              <a:ea typeface="Montserrat"/>
              <a:cs typeface="Montserrat"/>
              <a:sym typeface="Montserrat"/>
            </a:endParaRPr>
          </a:p>
        </p:txBody>
      </p:sp>
      <p:sp>
        <p:nvSpPr>
          <p:cNvPr id="1933" name="Google Shape;1933;g2bf04ff201e_0_1273"/>
          <p:cNvSpPr txBox="1"/>
          <p:nvPr/>
        </p:nvSpPr>
        <p:spPr>
          <a:xfrm>
            <a:off x="469572" y="1434160"/>
            <a:ext cx="7318200" cy="12900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400" b="1" i="0" u="none" strike="noStrike" cap="none">
                <a:solidFill>
                  <a:schemeClr val="dk1"/>
                </a:solidFill>
                <a:latin typeface="Montserrat"/>
                <a:ea typeface="Montserrat"/>
                <a:cs typeface="Montserrat"/>
                <a:sym typeface="Montserrat"/>
              </a:rPr>
              <a:t> </a:t>
            </a:r>
            <a:r>
              <a:rPr lang="en-GB" sz="1400" b="0" i="0" u="none" strike="noStrike" cap="none">
                <a:solidFill>
                  <a:schemeClr val="dk1"/>
                </a:solidFill>
                <a:latin typeface="Montserrat"/>
                <a:ea typeface="Montserrat"/>
                <a:cs typeface="Montserrat"/>
                <a:sym typeface="Montserrat"/>
              </a:rPr>
              <a:t>Float an element on right with .float-right class and to the left with .float-left class.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Clear floats with .clearfix class.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Responsive floats – Use responsive float classes depending on the screen size.</a:t>
            </a:r>
            <a:endParaRPr sz="1400" b="0" i="0" u="none" strike="noStrike" cap="none">
              <a:solidFill>
                <a:srgbClr val="000000"/>
              </a:solidFill>
              <a:latin typeface="Arial"/>
              <a:ea typeface="Arial"/>
              <a:cs typeface="Arial"/>
              <a:sym typeface="Arial"/>
            </a:endParaRPr>
          </a:p>
        </p:txBody>
      </p:sp>
      <p:pic>
        <p:nvPicPr>
          <p:cNvPr id="1934" name="Google Shape;1934;g2bf04ff201e_0_1273"/>
          <p:cNvPicPr preferRelativeResize="0"/>
          <p:nvPr/>
        </p:nvPicPr>
        <p:blipFill rotWithShape="1">
          <a:blip r:embed="rId3">
            <a:alphaModFix/>
          </a:blip>
          <a:srcRect/>
          <a:stretch/>
        </p:blipFill>
        <p:spPr>
          <a:xfrm>
            <a:off x="838900" y="3154188"/>
            <a:ext cx="5947793" cy="999919"/>
          </a:xfrm>
          <a:prstGeom prst="rect">
            <a:avLst/>
          </a:prstGeom>
          <a:noFill/>
          <a:ln>
            <a:noFill/>
          </a:ln>
        </p:spPr>
      </p:pic>
      <p:sp>
        <p:nvSpPr>
          <p:cNvPr id="1935" name="Google Shape;1935;g2bf04ff201e_0_127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36" name="Google Shape;1936;g2bf04ff201e_0_127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940"/>
        <p:cNvGrpSpPr/>
        <p:nvPr/>
      </p:nvGrpSpPr>
      <p:grpSpPr>
        <a:xfrm>
          <a:off x="0" y="0"/>
          <a:ext cx="0" cy="0"/>
          <a:chOff x="0" y="0"/>
          <a:chExt cx="0" cy="0"/>
        </a:xfrm>
      </p:grpSpPr>
      <p:sp>
        <p:nvSpPr>
          <p:cNvPr id="1941" name="Google Shape;1941;g2bf04ff201e_0_1280"/>
          <p:cNvSpPr txBox="1">
            <a:spLocks noGrp="1"/>
          </p:cNvSpPr>
          <p:nvPr>
            <p:ph type="title"/>
          </p:nvPr>
        </p:nvSpPr>
        <p:spPr>
          <a:xfrm>
            <a:off x="462643" y="1044418"/>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Centre Align and Width</a:t>
            </a:r>
            <a:endParaRPr sz="2070" b="1">
              <a:latin typeface="Montserrat"/>
              <a:ea typeface="Montserrat"/>
              <a:cs typeface="Montserrat"/>
              <a:sym typeface="Montserrat"/>
            </a:endParaRPr>
          </a:p>
        </p:txBody>
      </p:sp>
      <p:sp>
        <p:nvSpPr>
          <p:cNvPr id="1942" name="Google Shape;1942;g2bf04ff201e_0_1280"/>
          <p:cNvSpPr txBox="1"/>
          <p:nvPr/>
        </p:nvSpPr>
        <p:spPr>
          <a:xfrm>
            <a:off x="532691" y="2428329"/>
            <a:ext cx="41745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90"/>
              <a:buFont typeface="Montserrat SemiBold"/>
              <a:buNone/>
            </a:pPr>
            <a:endParaRPr sz="16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990"/>
              <a:buFont typeface="Montserrat SemiBold"/>
              <a:buNone/>
            </a:pPr>
            <a:endParaRPr sz="1400" b="0" i="0" u="none" strike="noStrike" cap="none">
              <a:solidFill>
                <a:schemeClr val="dk1"/>
              </a:solidFill>
              <a:latin typeface="Montserrat"/>
              <a:ea typeface="Montserrat"/>
              <a:cs typeface="Montserrat"/>
              <a:sym typeface="Montserrat"/>
            </a:endParaRPr>
          </a:p>
        </p:txBody>
      </p:sp>
      <p:sp>
        <p:nvSpPr>
          <p:cNvPr id="1943" name="Google Shape;1943;g2bf04ff201e_0_1280"/>
          <p:cNvSpPr txBox="1"/>
          <p:nvPr/>
        </p:nvSpPr>
        <p:spPr>
          <a:xfrm>
            <a:off x="459565" y="1434160"/>
            <a:ext cx="7318200" cy="19365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400" b="1" i="0" u="none" strike="noStrike" cap="none">
                <a:solidFill>
                  <a:schemeClr val="dk1"/>
                </a:solidFill>
                <a:latin typeface="Montserrat"/>
                <a:ea typeface="Montserrat"/>
                <a:cs typeface="Montserrat"/>
                <a:sym typeface="Montserrat"/>
              </a:rPr>
              <a:t> </a:t>
            </a:r>
            <a:r>
              <a:rPr lang="en-GB" sz="1400" b="0" i="0" u="none" strike="noStrike" cap="none">
                <a:solidFill>
                  <a:schemeClr val="dk1"/>
                </a:solidFill>
                <a:latin typeface="Montserrat"/>
                <a:ea typeface="Montserrat"/>
                <a:cs typeface="Montserrat"/>
                <a:sym typeface="Montserrat"/>
              </a:rPr>
              <a:t>Center an element with the .mx-auto class (adds margin left and margin right auto).</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400" b="0" i="0" u="none" strike="noStrike" cap="none">
              <a:solidFill>
                <a:schemeClr val="dk1"/>
              </a:solidFill>
              <a:latin typeface="Montserrat"/>
              <a:ea typeface="Montserrat"/>
              <a:cs typeface="Montserrat"/>
              <a:sym typeface="Montserrat"/>
            </a:endParaRPr>
          </a:p>
          <a:p>
            <a:pPr marL="86399" marR="0" lvl="0" indent="0" algn="l" rtl="0">
              <a:lnSpc>
                <a:spcPct val="150000"/>
              </a:lnSpc>
              <a:spcBef>
                <a:spcPts val="0"/>
              </a:spcBef>
              <a:spcAft>
                <a:spcPts val="0"/>
              </a:spcAft>
              <a:buClr>
                <a:schemeClr val="dk1"/>
              </a:buClr>
              <a:buSzPts val="1570"/>
              <a:buFont typeface="Montserrat"/>
              <a:buNone/>
            </a:pPr>
            <a:endParaRPr sz="1400" b="0" i="0" u="none" strike="noStrike" cap="none">
              <a:solidFill>
                <a:schemeClr val="dk1"/>
              </a:solidFill>
              <a:latin typeface="Montserrat"/>
              <a:ea typeface="Montserrat"/>
              <a:cs typeface="Montserrat"/>
              <a:sym typeface="Montserrat"/>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Set the width of the element with the w-* classes. (w-25, w-50, w-75)</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Set the height of the element with the h-* classes. (h-25, h-50, h-75)</a:t>
            </a:r>
            <a:endParaRPr sz="1400" b="0" i="0" u="none" strike="noStrike" cap="none">
              <a:solidFill>
                <a:srgbClr val="000000"/>
              </a:solidFill>
              <a:latin typeface="Arial"/>
              <a:ea typeface="Arial"/>
              <a:cs typeface="Arial"/>
              <a:sym typeface="Arial"/>
            </a:endParaRPr>
          </a:p>
        </p:txBody>
      </p:sp>
      <p:pic>
        <p:nvPicPr>
          <p:cNvPr id="1944" name="Google Shape;1944;g2bf04ff201e_0_1280"/>
          <p:cNvPicPr preferRelativeResize="0"/>
          <p:nvPr/>
        </p:nvPicPr>
        <p:blipFill rotWithShape="1">
          <a:blip r:embed="rId3">
            <a:alphaModFix/>
          </a:blip>
          <a:srcRect/>
          <a:stretch/>
        </p:blipFill>
        <p:spPr>
          <a:xfrm>
            <a:off x="1125443" y="2155023"/>
            <a:ext cx="5015350" cy="278302"/>
          </a:xfrm>
          <a:prstGeom prst="rect">
            <a:avLst/>
          </a:prstGeom>
          <a:noFill/>
          <a:ln>
            <a:noFill/>
          </a:ln>
        </p:spPr>
      </p:pic>
      <p:pic>
        <p:nvPicPr>
          <p:cNvPr id="1945" name="Google Shape;1945;g2bf04ff201e_0_1280"/>
          <p:cNvPicPr preferRelativeResize="0"/>
          <p:nvPr/>
        </p:nvPicPr>
        <p:blipFill rotWithShape="1">
          <a:blip r:embed="rId4">
            <a:alphaModFix/>
          </a:blip>
          <a:srcRect/>
          <a:stretch/>
        </p:blipFill>
        <p:spPr>
          <a:xfrm>
            <a:off x="399524" y="3616539"/>
            <a:ext cx="2636015" cy="788966"/>
          </a:xfrm>
          <a:prstGeom prst="rect">
            <a:avLst/>
          </a:prstGeom>
          <a:noFill/>
          <a:ln>
            <a:noFill/>
          </a:ln>
        </p:spPr>
      </p:pic>
      <p:pic>
        <p:nvPicPr>
          <p:cNvPr id="1946" name="Google Shape;1946;g2bf04ff201e_0_1280"/>
          <p:cNvPicPr preferRelativeResize="0"/>
          <p:nvPr/>
        </p:nvPicPr>
        <p:blipFill rotWithShape="1">
          <a:blip r:embed="rId5">
            <a:alphaModFix/>
          </a:blip>
          <a:srcRect/>
          <a:stretch/>
        </p:blipFill>
        <p:spPr>
          <a:xfrm>
            <a:off x="3221373" y="3616539"/>
            <a:ext cx="3505681" cy="869969"/>
          </a:xfrm>
          <a:prstGeom prst="rect">
            <a:avLst/>
          </a:prstGeom>
          <a:noFill/>
          <a:ln>
            <a:noFill/>
          </a:ln>
        </p:spPr>
      </p:pic>
      <p:sp>
        <p:nvSpPr>
          <p:cNvPr id="1947" name="Google Shape;1947;g2bf04ff201e_0_128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48" name="Google Shape;1948;g2bf04ff201e_0_128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g2bf04ff201e_0_1289"/>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Spacing</a:t>
            </a:r>
            <a:endParaRPr sz="2070" b="1">
              <a:latin typeface="Montserrat"/>
              <a:ea typeface="Montserrat"/>
              <a:cs typeface="Montserrat"/>
              <a:sym typeface="Montserrat"/>
            </a:endParaRPr>
          </a:p>
        </p:txBody>
      </p:sp>
      <p:sp>
        <p:nvSpPr>
          <p:cNvPr id="1954" name="Google Shape;1954;g2bf04ff201e_0_1289"/>
          <p:cNvSpPr txBox="1"/>
          <p:nvPr/>
        </p:nvSpPr>
        <p:spPr>
          <a:xfrm>
            <a:off x="532691" y="2428329"/>
            <a:ext cx="41745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90"/>
              <a:buFont typeface="Montserrat SemiBold"/>
              <a:buNone/>
            </a:pPr>
            <a:endParaRPr sz="16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990"/>
              <a:buFont typeface="Montserrat SemiBold"/>
              <a:buNone/>
            </a:pPr>
            <a:endParaRPr sz="1400" b="0" i="0" u="none" strike="noStrike" cap="none">
              <a:solidFill>
                <a:schemeClr val="dk1"/>
              </a:solidFill>
              <a:latin typeface="Montserrat"/>
              <a:ea typeface="Montserrat"/>
              <a:cs typeface="Montserrat"/>
              <a:sym typeface="Montserrat"/>
            </a:endParaRPr>
          </a:p>
        </p:txBody>
      </p:sp>
      <p:sp>
        <p:nvSpPr>
          <p:cNvPr id="1955" name="Google Shape;1955;g2bf04ff201e_0_1289"/>
          <p:cNvSpPr txBox="1"/>
          <p:nvPr/>
        </p:nvSpPr>
        <p:spPr>
          <a:xfrm>
            <a:off x="459565" y="1434160"/>
            <a:ext cx="7318200" cy="36441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400" b="1" i="0" u="none" strike="noStrike" cap="none">
                <a:solidFill>
                  <a:schemeClr val="dk1"/>
                </a:solidFill>
                <a:latin typeface="Montserrat"/>
                <a:ea typeface="Montserrat"/>
                <a:cs typeface="Montserrat"/>
                <a:sym typeface="Montserrat"/>
              </a:rPr>
              <a:t> </a:t>
            </a:r>
            <a:r>
              <a:rPr lang="en-GB" sz="1400" b="0" i="0" u="none" strike="noStrike" cap="none">
                <a:solidFill>
                  <a:schemeClr val="dk1"/>
                </a:solidFill>
                <a:latin typeface="Montserrat"/>
                <a:ea typeface="Montserrat"/>
                <a:cs typeface="Montserrat"/>
                <a:sym typeface="Montserrat"/>
              </a:rPr>
              <a:t>Bootstrap has wide range of responsive margin and padding utility classes.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The classes are used in the format {property}-{sides}-{size} for xs device and {property}-{sides}-{breakpoint}-{size} for all other devices.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where Property is: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where Sides are: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where size is:</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400" b="0" i="0" u="none" strike="noStrike" cap="none">
              <a:solidFill>
                <a:schemeClr val="dk1"/>
              </a:solidFill>
              <a:latin typeface="Montserrat"/>
              <a:ea typeface="Montserrat"/>
              <a:cs typeface="Montserrat"/>
              <a:sym typeface="Montserrat"/>
            </a:endParaRPr>
          </a:p>
        </p:txBody>
      </p:sp>
      <p:pic>
        <p:nvPicPr>
          <p:cNvPr id="1956" name="Google Shape;1956;g2bf04ff201e_0_1289"/>
          <p:cNvPicPr preferRelativeResize="0"/>
          <p:nvPr/>
        </p:nvPicPr>
        <p:blipFill rotWithShape="1">
          <a:blip r:embed="rId3">
            <a:alphaModFix/>
          </a:blip>
          <a:srcRect/>
          <a:stretch/>
        </p:blipFill>
        <p:spPr>
          <a:xfrm>
            <a:off x="2408607" y="2485138"/>
            <a:ext cx="1225012" cy="358978"/>
          </a:xfrm>
          <a:prstGeom prst="rect">
            <a:avLst/>
          </a:prstGeom>
          <a:noFill/>
          <a:ln>
            <a:noFill/>
          </a:ln>
        </p:spPr>
      </p:pic>
      <p:pic>
        <p:nvPicPr>
          <p:cNvPr id="1957" name="Google Shape;1957;g2bf04ff201e_0_1289"/>
          <p:cNvPicPr preferRelativeResize="0"/>
          <p:nvPr/>
        </p:nvPicPr>
        <p:blipFill rotWithShape="1">
          <a:blip r:embed="rId4">
            <a:alphaModFix/>
          </a:blip>
          <a:srcRect/>
          <a:stretch/>
        </p:blipFill>
        <p:spPr>
          <a:xfrm>
            <a:off x="2114991" y="2996579"/>
            <a:ext cx="3772602" cy="958702"/>
          </a:xfrm>
          <a:prstGeom prst="rect">
            <a:avLst/>
          </a:prstGeom>
          <a:noFill/>
          <a:ln>
            <a:noFill/>
          </a:ln>
        </p:spPr>
      </p:pic>
      <p:pic>
        <p:nvPicPr>
          <p:cNvPr id="1958" name="Google Shape;1958;g2bf04ff201e_0_1289"/>
          <p:cNvPicPr preferRelativeResize="0"/>
          <p:nvPr/>
        </p:nvPicPr>
        <p:blipFill rotWithShape="1">
          <a:blip r:embed="rId5">
            <a:alphaModFix/>
          </a:blip>
          <a:srcRect/>
          <a:stretch/>
        </p:blipFill>
        <p:spPr>
          <a:xfrm>
            <a:off x="1874507" y="4051216"/>
            <a:ext cx="3082039" cy="994572"/>
          </a:xfrm>
          <a:prstGeom prst="rect">
            <a:avLst/>
          </a:prstGeom>
          <a:noFill/>
          <a:ln>
            <a:noFill/>
          </a:ln>
        </p:spPr>
      </p:pic>
      <p:sp>
        <p:nvSpPr>
          <p:cNvPr id="1959" name="Google Shape;1959;g2bf04ff201e_0_128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60" name="Google Shape;1960;g2bf04ff201e_0_128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964"/>
        <p:cNvGrpSpPr/>
        <p:nvPr/>
      </p:nvGrpSpPr>
      <p:grpSpPr>
        <a:xfrm>
          <a:off x="0" y="0"/>
          <a:ext cx="0" cy="0"/>
          <a:chOff x="0" y="0"/>
          <a:chExt cx="0" cy="0"/>
        </a:xfrm>
      </p:grpSpPr>
      <p:sp>
        <p:nvSpPr>
          <p:cNvPr id="1965" name="Google Shape;1965;g2bf04ff201e_0_1298"/>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Shadows and visibility</a:t>
            </a:r>
            <a:endParaRPr sz="2070" b="1">
              <a:latin typeface="Montserrat"/>
              <a:ea typeface="Montserrat"/>
              <a:cs typeface="Montserrat"/>
              <a:sym typeface="Montserrat"/>
            </a:endParaRPr>
          </a:p>
        </p:txBody>
      </p:sp>
      <p:sp>
        <p:nvSpPr>
          <p:cNvPr id="1966" name="Google Shape;1966;g2bf04ff201e_0_1298"/>
          <p:cNvSpPr txBox="1"/>
          <p:nvPr/>
        </p:nvSpPr>
        <p:spPr>
          <a:xfrm>
            <a:off x="542698" y="2428329"/>
            <a:ext cx="41745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90"/>
              <a:buFont typeface="Montserrat SemiBold"/>
              <a:buNone/>
            </a:pPr>
            <a:endParaRPr sz="16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990"/>
              <a:buFont typeface="Montserrat SemiBold"/>
              <a:buNone/>
            </a:pPr>
            <a:endParaRPr sz="1400" b="0" i="0" u="none" strike="noStrike" cap="none">
              <a:solidFill>
                <a:schemeClr val="dk1"/>
              </a:solidFill>
              <a:latin typeface="Montserrat"/>
              <a:ea typeface="Montserrat"/>
              <a:cs typeface="Montserrat"/>
              <a:sym typeface="Montserrat"/>
            </a:endParaRPr>
          </a:p>
        </p:txBody>
      </p:sp>
      <p:sp>
        <p:nvSpPr>
          <p:cNvPr id="1967" name="Google Shape;1967;g2bf04ff201e_0_1298"/>
          <p:cNvSpPr txBox="1"/>
          <p:nvPr/>
        </p:nvSpPr>
        <p:spPr>
          <a:xfrm>
            <a:off x="469572" y="1434160"/>
            <a:ext cx="7318200" cy="29061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Use the shadow- class to add shadows to an element.</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40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Use the align- class to change the alignment of elements.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Use .visible and .invisible to control the visibility of the elements.</a:t>
            </a:r>
            <a:endParaRPr sz="1400" b="0" i="0" u="none" strike="noStrike" cap="none">
              <a:solidFill>
                <a:srgbClr val="000000"/>
              </a:solidFill>
              <a:latin typeface="Arial"/>
              <a:ea typeface="Arial"/>
              <a:cs typeface="Arial"/>
              <a:sym typeface="Arial"/>
            </a:endParaRPr>
          </a:p>
        </p:txBody>
      </p:sp>
      <p:pic>
        <p:nvPicPr>
          <p:cNvPr id="1968" name="Google Shape;1968;g2bf04ff201e_0_1298"/>
          <p:cNvPicPr preferRelativeResize="0"/>
          <p:nvPr/>
        </p:nvPicPr>
        <p:blipFill rotWithShape="1">
          <a:blip r:embed="rId3">
            <a:alphaModFix/>
          </a:blip>
          <a:srcRect/>
          <a:stretch/>
        </p:blipFill>
        <p:spPr>
          <a:xfrm>
            <a:off x="1085114" y="1789986"/>
            <a:ext cx="4616953" cy="852545"/>
          </a:xfrm>
          <a:prstGeom prst="rect">
            <a:avLst/>
          </a:prstGeom>
          <a:noFill/>
          <a:ln>
            <a:noFill/>
          </a:ln>
        </p:spPr>
      </p:pic>
      <p:pic>
        <p:nvPicPr>
          <p:cNvPr id="1969" name="Google Shape;1969;g2bf04ff201e_0_1298"/>
          <p:cNvPicPr preferRelativeResize="0"/>
          <p:nvPr/>
        </p:nvPicPr>
        <p:blipFill rotWithShape="1">
          <a:blip r:embed="rId4">
            <a:alphaModFix/>
          </a:blip>
          <a:srcRect/>
          <a:stretch/>
        </p:blipFill>
        <p:spPr>
          <a:xfrm>
            <a:off x="1512954" y="3049987"/>
            <a:ext cx="2751587" cy="910108"/>
          </a:xfrm>
          <a:prstGeom prst="rect">
            <a:avLst/>
          </a:prstGeom>
          <a:noFill/>
          <a:ln>
            <a:noFill/>
          </a:ln>
        </p:spPr>
      </p:pic>
      <p:pic>
        <p:nvPicPr>
          <p:cNvPr id="1970" name="Google Shape;1970;g2bf04ff201e_0_1298"/>
          <p:cNvPicPr preferRelativeResize="0"/>
          <p:nvPr/>
        </p:nvPicPr>
        <p:blipFill rotWithShape="1">
          <a:blip r:embed="rId5">
            <a:alphaModFix/>
          </a:blip>
          <a:srcRect/>
          <a:stretch/>
        </p:blipFill>
        <p:spPr>
          <a:xfrm>
            <a:off x="1485268" y="4288392"/>
            <a:ext cx="3724013" cy="538652"/>
          </a:xfrm>
          <a:prstGeom prst="rect">
            <a:avLst/>
          </a:prstGeom>
          <a:noFill/>
          <a:ln>
            <a:noFill/>
          </a:ln>
        </p:spPr>
      </p:pic>
      <p:sp>
        <p:nvSpPr>
          <p:cNvPr id="1971" name="Google Shape;1971;g2bf04ff201e_0_129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72" name="Google Shape;1972;g2bf04ff201e_0_129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976"/>
        <p:cNvGrpSpPr/>
        <p:nvPr/>
      </p:nvGrpSpPr>
      <p:grpSpPr>
        <a:xfrm>
          <a:off x="0" y="0"/>
          <a:ext cx="0" cy="0"/>
          <a:chOff x="0" y="0"/>
          <a:chExt cx="0" cy="0"/>
        </a:xfrm>
      </p:grpSpPr>
      <p:sp>
        <p:nvSpPr>
          <p:cNvPr id="1977" name="Google Shape;1977;g2bf04ff201e_0_1315"/>
          <p:cNvSpPr txBox="1">
            <a:spLocks noGrp="1"/>
          </p:cNvSpPr>
          <p:nvPr>
            <p:ph type="title"/>
          </p:nvPr>
        </p:nvSpPr>
        <p:spPr>
          <a:xfrm>
            <a:off x="442630" y="1054425"/>
            <a:ext cx="48123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Colors and Background Colors</a:t>
            </a:r>
            <a:endParaRPr sz="2070" b="1">
              <a:latin typeface="Montserrat"/>
              <a:ea typeface="Montserrat"/>
              <a:cs typeface="Montserrat"/>
              <a:sym typeface="Montserrat"/>
            </a:endParaRPr>
          </a:p>
        </p:txBody>
      </p:sp>
      <p:sp>
        <p:nvSpPr>
          <p:cNvPr id="1978" name="Google Shape;1978;g2bf04ff201e_0_1315"/>
          <p:cNvSpPr txBox="1"/>
          <p:nvPr/>
        </p:nvSpPr>
        <p:spPr>
          <a:xfrm>
            <a:off x="532691" y="2428329"/>
            <a:ext cx="41745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90"/>
              <a:buFont typeface="Montserrat SemiBold"/>
              <a:buNone/>
            </a:pPr>
            <a:endParaRPr sz="16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990"/>
              <a:buFont typeface="Montserrat SemiBold"/>
              <a:buNone/>
            </a:pPr>
            <a:endParaRPr sz="1400" b="0" i="0" u="none" strike="noStrike" cap="none">
              <a:solidFill>
                <a:schemeClr val="dk1"/>
              </a:solidFill>
              <a:latin typeface="Montserrat"/>
              <a:ea typeface="Montserrat"/>
              <a:cs typeface="Montserrat"/>
              <a:sym typeface="Montserrat"/>
            </a:endParaRPr>
          </a:p>
        </p:txBody>
      </p:sp>
      <p:sp>
        <p:nvSpPr>
          <p:cNvPr id="1979" name="Google Shape;1979;g2bf04ff201e_0_1315"/>
          <p:cNvSpPr txBox="1"/>
          <p:nvPr/>
        </p:nvSpPr>
        <p:spPr>
          <a:xfrm>
            <a:off x="459565" y="1434160"/>
            <a:ext cx="7318200" cy="29583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The classes for text-colors are : text-muted, text-primary, text-success, text-info, text-warning, text-danger, text-secondary, text-white, text-dark, text-body</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Contextual classes can also be used on links, which will add a darker hover color.</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You can also add 50% opacity for black or white text with the .text-black-50 or .text-white-50.</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Classes for Background colors are : .bg-primary, .bg-secondary, .bg-info,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400" b="0" i="0" u="none" strike="noStrike" cap="none">
                <a:solidFill>
                  <a:schemeClr val="dk1"/>
                </a:solidFill>
                <a:latin typeface="Montserrat"/>
                <a:ea typeface="Montserrat"/>
                <a:cs typeface="Montserrat"/>
                <a:sym typeface="Montserrat"/>
              </a:rPr>
              <a:t>.bg-success, .bg-warning, .bg-danger, .bg-dark, .bg-light</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400" b="0" i="0" u="none" strike="noStrike" cap="none">
                <a:solidFill>
                  <a:schemeClr val="dk1"/>
                </a:solidFill>
                <a:latin typeface="Montserrat"/>
                <a:ea typeface="Montserrat"/>
                <a:cs typeface="Montserrat"/>
                <a:sym typeface="Montserrat"/>
              </a:rPr>
              <a:t>Note: Background colors do not set the text color, so in some cases you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400" b="0" i="0" u="none" strike="noStrike" cap="none">
                <a:solidFill>
                  <a:schemeClr val="dk1"/>
                </a:solidFill>
                <a:latin typeface="Montserrat"/>
                <a:ea typeface="Montserrat"/>
                <a:cs typeface="Montserrat"/>
                <a:sym typeface="Montserrat"/>
              </a:rPr>
              <a:t>Have to use them with text- class.</a:t>
            </a:r>
            <a:endParaRPr sz="1400" b="0" i="0" u="none" strike="noStrike" cap="none">
              <a:solidFill>
                <a:srgbClr val="000000"/>
              </a:solidFill>
              <a:latin typeface="Arial"/>
              <a:ea typeface="Arial"/>
              <a:cs typeface="Arial"/>
              <a:sym typeface="Arial"/>
            </a:endParaRPr>
          </a:p>
        </p:txBody>
      </p:sp>
      <p:sp>
        <p:nvSpPr>
          <p:cNvPr id="1980" name="Google Shape;1980;g2bf04ff201e_0_131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81" name="Google Shape;1981;g2bf04ff201e_0_131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985"/>
        <p:cNvGrpSpPr/>
        <p:nvPr/>
      </p:nvGrpSpPr>
      <p:grpSpPr>
        <a:xfrm>
          <a:off x="0" y="0"/>
          <a:ext cx="0" cy="0"/>
          <a:chOff x="0" y="0"/>
          <a:chExt cx="0" cy="0"/>
        </a:xfrm>
      </p:grpSpPr>
      <p:sp>
        <p:nvSpPr>
          <p:cNvPr id="1986" name="Google Shape;1986;g2bf04ff201e_0_1307"/>
          <p:cNvSpPr txBox="1">
            <a:spLocks noGrp="1"/>
          </p:cNvSpPr>
          <p:nvPr>
            <p:ph type="title"/>
          </p:nvPr>
        </p:nvSpPr>
        <p:spPr>
          <a:xfrm>
            <a:off x="452636"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Close Icon and Screen Reader</a:t>
            </a:r>
            <a:endParaRPr sz="2070" b="1">
              <a:latin typeface="Montserrat"/>
              <a:ea typeface="Montserrat"/>
              <a:cs typeface="Montserrat"/>
              <a:sym typeface="Montserrat"/>
            </a:endParaRPr>
          </a:p>
        </p:txBody>
      </p:sp>
      <p:sp>
        <p:nvSpPr>
          <p:cNvPr id="1987" name="Google Shape;1987;g2bf04ff201e_0_1307"/>
          <p:cNvSpPr txBox="1"/>
          <p:nvPr/>
        </p:nvSpPr>
        <p:spPr>
          <a:xfrm>
            <a:off x="532691" y="2448343"/>
            <a:ext cx="41745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90"/>
              <a:buFont typeface="Montserrat SemiBold"/>
              <a:buNone/>
            </a:pPr>
            <a:endParaRPr sz="16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990"/>
              <a:buFont typeface="Montserrat SemiBold"/>
              <a:buNone/>
            </a:pPr>
            <a:endParaRPr sz="1400" b="0" i="0" u="none" strike="noStrike" cap="none">
              <a:solidFill>
                <a:schemeClr val="dk1"/>
              </a:solidFill>
              <a:latin typeface="Montserrat"/>
              <a:ea typeface="Montserrat"/>
              <a:cs typeface="Montserrat"/>
              <a:sym typeface="Montserrat"/>
            </a:endParaRPr>
          </a:p>
        </p:txBody>
      </p:sp>
      <p:sp>
        <p:nvSpPr>
          <p:cNvPr id="1988" name="Google Shape;1988;g2bf04ff201e_0_1307"/>
          <p:cNvSpPr txBox="1"/>
          <p:nvPr/>
        </p:nvSpPr>
        <p:spPr>
          <a:xfrm>
            <a:off x="459565" y="1454174"/>
            <a:ext cx="7318200" cy="19494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Use the .close class to style a close icon. It is often used for alerts and modals. </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We use the &amp;times; symbol to create the actual icon. It floats right by default.</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Use the .sr-only class to hide an element on all devices, except screen readers.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400" b="0" i="0" u="none" strike="noStrike" cap="none">
              <a:solidFill>
                <a:schemeClr val="dk1"/>
              </a:solidFill>
              <a:latin typeface="Montserrat"/>
              <a:ea typeface="Montserrat"/>
              <a:cs typeface="Montserrat"/>
              <a:sym typeface="Montserrat"/>
            </a:endParaRPr>
          </a:p>
        </p:txBody>
      </p:sp>
      <p:pic>
        <p:nvPicPr>
          <p:cNvPr id="1989" name="Google Shape;1989;g2bf04ff201e_0_1307"/>
          <p:cNvPicPr preferRelativeResize="0"/>
          <p:nvPr/>
        </p:nvPicPr>
        <p:blipFill rotWithShape="1">
          <a:blip r:embed="rId3">
            <a:alphaModFix/>
          </a:blip>
          <a:srcRect/>
          <a:stretch/>
        </p:blipFill>
        <p:spPr>
          <a:xfrm>
            <a:off x="1107595" y="2109275"/>
            <a:ext cx="5470452" cy="365734"/>
          </a:xfrm>
          <a:prstGeom prst="rect">
            <a:avLst/>
          </a:prstGeom>
          <a:noFill/>
          <a:ln>
            <a:noFill/>
          </a:ln>
        </p:spPr>
      </p:pic>
      <p:pic>
        <p:nvPicPr>
          <p:cNvPr id="1990" name="Google Shape;1990;g2bf04ff201e_0_1307"/>
          <p:cNvPicPr preferRelativeResize="0"/>
          <p:nvPr/>
        </p:nvPicPr>
        <p:blipFill rotWithShape="1">
          <a:blip r:embed="rId4">
            <a:alphaModFix/>
          </a:blip>
          <a:srcRect/>
          <a:stretch/>
        </p:blipFill>
        <p:spPr>
          <a:xfrm>
            <a:off x="1107595" y="2861745"/>
            <a:ext cx="5201174" cy="356016"/>
          </a:xfrm>
          <a:prstGeom prst="rect">
            <a:avLst/>
          </a:prstGeom>
          <a:noFill/>
          <a:ln>
            <a:noFill/>
          </a:ln>
        </p:spPr>
      </p:pic>
      <p:sp>
        <p:nvSpPr>
          <p:cNvPr id="1991" name="Google Shape;1991;g2bf04ff201e_0_130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1992" name="Google Shape;1992;g2bf04ff201e_0_130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996"/>
        <p:cNvGrpSpPr/>
        <p:nvPr/>
      </p:nvGrpSpPr>
      <p:grpSpPr>
        <a:xfrm>
          <a:off x="0" y="0"/>
          <a:ext cx="0" cy="0"/>
          <a:chOff x="0" y="0"/>
          <a:chExt cx="0" cy="0"/>
        </a:xfrm>
      </p:grpSpPr>
      <p:sp>
        <p:nvSpPr>
          <p:cNvPr id="1997" name="Google Shape;1997;g2bf04ff201e_0_1321"/>
          <p:cNvSpPr txBox="1">
            <a:spLocks noGrp="1"/>
          </p:cNvSpPr>
          <p:nvPr>
            <p:ph type="title"/>
          </p:nvPr>
        </p:nvSpPr>
        <p:spPr>
          <a:xfrm>
            <a:off x="472650" y="1054425"/>
            <a:ext cx="48123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Typography Text Classes</a:t>
            </a:r>
            <a:endParaRPr sz="2070" b="1">
              <a:latin typeface="Montserrat"/>
              <a:ea typeface="Montserrat"/>
              <a:cs typeface="Montserrat"/>
              <a:sym typeface="Montserrat"/>
            </a:endParaRPr>
          </a:p>
        </p:txBody>
      </p:sp>
      <p:sp>
        <p:nvSpPr>
          <p:cNvPr id="1998" name="Google Shape;1998;g2bf04ff201e_0_1321"/>
          <p:cNvSpPr txBox="1"/>
          <p:nvPr/>
        </p:nvSpPr>
        <p:spPr>
          <a:xfrm>
            <a:off x="532691" y="2458349"/>
            <a:ext cx="4174500" cy="461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990"/>
              <a:buFont typeface="Montserrat SemiBold"/>
              <a:buNone/>
            </a:pPr>
            <a:endParaRPr sz="16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990"/>
              <a:buFont typeface="Montserrat SemiBold"/>
              <a:buNone/>
            </a:pPr>
            <a:endParaRPr sz="1400" b="0" i="0" u="none" strike="noStrike" cap="none">
              <a:solidFill>
                <a:schemeClr val="dk1"/>
              </a:solidFill>
              <a:latin typeface="Montserrat"/>
              <a:ea typeface="Montserrat"/>
              <a:cs typeface="Montserrat"/>
              <a:sym typeface="Montserrat"/>
            </a:endParaRPr>
          </a:p>
        </p:txBody>
      </p:sp>
      <p:sp>
        <p:nvSpPr>
          <p:cNvPr id="1999" name="Google Shape;1999;g2bf04ff201e_0_1321"/>
          <p:cNvSpPr txBox="1"/>
          <p:nvPr/>
        </p:nvSpPr>
        <p:spPr>
          <a:xfrm>
            <a:off x="459565" y="1464180"/>
            <a:ext cx="7318200" cy="15477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400" b="0" i="0" u="none" strike="noStrike" cap="none">
                <a:solidFill>
                  <a:schemeClr val="dk1"/>
                </a:solidFill>
                <a:latin typeface="Montserrat"/>
                <a:ea typeface="Montserrat"/>
                <a:cs typeface="Montserrat"/>
                <a:sym typeface="Montserrat"/>
              </a:rPr>
              <a:t> All text typography classes are there.</a:t>
            </a:r>
            <a:endParaRPr sz="1400" b="0" i="0" u="none" strike="noStrike" cap="none">
              <a:solidFill>
                <a:srgbClr val="000000"/>
              </a:solidFill>
              <a:latin typeface="Arial"/>
              <a:ea typeface="Arial"/>
              <a:cs typeface="Arial"/>
              <a:sym typeface="Arial"/>
            </a:endParaRPr>
          </a:p>
          <a:p>
            <a:pPr marL="0" marR="0" lvl="2" indent="0" algn="l" rtl="0">
              <a:lnSpc>
                <a:spcPct val="150000"/>
              </a:lnSpc>
              <a:spcBef>
                <a:spcPts val="0"/>
              </a:spcBef>
              <a:spcAft>
                <a:spcPts val="0"/>
              </a:spcAft>
              <a:buClr>
                <a:schemeClr val="dk1"/>
              </a:buClr>
              <a:buSzPts val="1570"/>
              <a:buFont typeface="Montserrat SemiBold"/>
              <a:buNone/>
            </a:pPr>
            <a:r>
              <a:rPr lang="en-GB" sz="1400" b="0" i="0" u="none" strike="noStrike" cap="none">
                <a:solidFill>
                  <a:schemeClr val="dk1"/>
                </a:solidFill>
                <a:latin typeface="Montserrat"/>
                <a:ea typeface="Montserrat"/>
                <a:cs typeface="Montserrat"/>
                <a:sym typeface="Montserrat"/>
              </a:rPr>
              <a:t> font-weight-bold, font-weight-bolder, font-weight-normal, font-weight-lighter</a:t>
            </a:r>
            <a:endParaRPr sz="1400" b="0" i="0" u="none" strike="noStrike" cap="none">
              <a:solidFill>
                <a:srgbClr val="000000"/>
              </a:solidFill>
              <a:latin typeface="Arial"/>
              <a:ea typeface="Arial"/>
              <a:cs typeface="Arial"/>
              <a:sym typeface="Arial"/>
            </a:endParaRPr>
          </a:p>
          <a:p>
            <a:pPr marL="0" marR="0" lvl="2" indent="0" algn="l" rtl="0">
              <a:lnSpc>
                <a:spcPct val="150000"/>
              </a:lnSpc>
              <a:spcBef>
                <a:spcPts val="0"/>
              </a:spcBef>
              <a:spcAft>
                <a:spcPts val="0"/>
              </a:spcAft>
              <a:buClr>
                <a:schemeClr val="dk1"/>
              </a:buClr>
              <a:buSzPts val="1570"/>
              <a:buFont typeface="Montserrat SemiBold"/>
              <a:buNone/>
            </a:pPr>
            <a:r>
              <a:rPr lang="en-GB" sz="1400" b="0" i="0" u="none" strike="noStrike" cap="none">
                <a:solidFill>
                  <a:schemeClr val="dk1"/>
                </a:solidFill>
                <a:latin typeface="Montserrat"/>
                <a:ea typeface="Montserrat"/>
                <a:cs typeface="Montserrat"/>
                <a:sym typeface="Montserrat"/>
              </a:rPr>
              <a:t>Font-italic, text-break, text-center, text-left, text-decoration-none, text-justify,</a:t>
            </a:r>
            <a:endParaRPr sz="1400" b="0" i="0" u="none" strike="noStrike" cap="none">
              <a:solidFill>
                <a:srgbClr val="000000"/>
              </a:solidFill>
              <a:latin typeface="Arial"/>
              <a:ea typeface="Arial"/>
              <a:cs typeface="Arial"/>
              <a:sym typeface="Arial"/>
            </a:endParaRPr>
          </a:p>
          <a:p>
            <a:pPr marL="0" marR="0" lvl="2" indent="0" algn="l" rtl="0">
              <a:lnSpc>
                <a:spcPct val="150000"/>
              </a:lnSpc>
              <a:spcBef>
                <a:spcPts val="0"/>
              </a:spcBef>
              <a:spcAft>
                <a:spcPts val="0"/>
              </a:spcAft>
              <a:buClr>
                <a:schemeClr val="dk1"/>
              </a:buClr>
              <a:buSzPts val="1570"/>
              <a:buFont typeface="Montserrat SemiBold"/>
              <a:buNone/>
            </a:pPr>
            <a:r>
              <a:rPr lang="en-GB" sz="1400" b="0" i="0" u="none" strike="noStrike" cap="none">
                <a:solidFill>
                  <a:schemeClr val="dk1"/>
                </a:solidFill>
                <a:latin typeface="Montserrat"/>
                <a:ea typeface="Montserrat"/>
                <a:cs typeface="Montserrat"/>
                <a:sym typeface="Montserrat"/>
              </a:rPr>
              <a:t>Text-lowercase, text-right, text-nowrap, text-uppercase, text-capitalize, pre-scrollable</a:t>
            </a:r>
            <a:endParaRPr sz="1400" b="0" i="0" u="none" strike="noStrike" cap="none">
              <a:solidFill>
                <a:srgbClr val="000000"/>
              </a:solidFill>
              <a:latin typeface="Arial"/>
              <a:ea typeface="Arial"/>
              <a:cs typeface="Arial"/>
              <a:sym typeface="Arial"/>
            </a:endParaRPr>
          </a:p>
        </p:txBody>
      </p:sp>
      <p:sp>
        <p:nvSpPr>
          <p:cNvPr id="2000" name="Google Shape;2000;g2bf04ff201e_0_132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01" name="Google Shape;2001;g2bf04ff201e_0_132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bf1c458ec5_1_1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5" name="Google Shape;245;g2bf1c458ec5_1_1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246" name="Google Shape;246;g2bf1c458ec5_1_10"/>
          <p:cNvPicPr preferRelativeResize="0"/>
          <p:nvPr/>
        </p:nvPicPr>
        <p:blipFill rotWithShape="1">
          <a:blip r:embed="rId3">
            <a:alphaModFix/>
          </a:blip>
          <a:srcRect/>
          <a:stretch/>
        </p:blipFill>
        <p:spPr>
          <a:xfrm>
            <a:off x="214325" y="567676"/>
            <a:ext cx="6640626" cy="4427075"/>
          </a:xfrm>
          <a:prstGeom prst="rect">
            <a:avLst/>
          </a:prstGeom>
          <a:noFill/>
          <a:ln>
            <a:noFill/>
          </a:ln>
        </p:spPr>
      </p:pic>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g2bf04ff201e_0_1327"/>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g2bf04ff201e_0_1327"/>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2008" name="Google Shape;2008;g2bf04ff201e_0_1327"/>
          <p:cNvSpPr txBox="1">
            <a:spLocks noGrp="1"/>
          </p:cNvSpPr>
          <p:nvPr>
            <p:ph type="title"/>
          </p:nvPr>
        </p:nvSpPr>
        <p:spPr>
          <a:xfrm>
            <a:off x="786670" y="1617273"/>
            <a:ext cx="23430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Tabs/Pills</a:t>
            </a:r>
            <a:br>
              <a:rPr lang="en-GB" sz="1770" b="0">
                <a:latin typeface="Montserrat"/>
                <a:ea typeface="Montserrat"/>
                <a:cs typeface="Montserrat"/>
                <a:sym typeface="Montserrat"/>
              </a:rPr>
            </a:br>
            <a:r>
              <a:rPr lang="en-GB" sz="1770" b="0">
                <a:latin typeface="Montserrat"/>
                <a:ea typeface="Montserrat"/>
                <a:cs typeface="Montserrat"/>
                <a:sym typeface="Montserrat"/>
              </a:rPr>
              <a:t>Navbar</a:t>
            </a:r>
            <a:br>
              <a:rPr lang="en-GB" sz="1770" b="0">
                <a:latin typeface="Montserrat"/>
                <a:ea typeface="Montserrat"/>
                <a:cs typeface="Montserrat"/>
                <a:sym typeface="Montserrat"/>
              </a:rPr>
            </a:br>
            <a:r>
              <a:rPr lang="en-GB" sz="1770" b="0">
                <a:latin typeface="Montserrat"/>
                <a:ea typeface="Montserrat"/>
                <a:cs typeface="Montserrat"/>
                <a:sym typeface="Montserrat"/>
              </a:rPr>
              <a:t>Input Types</a:t>
            </a:r>
            <a:br>
              <a:rPr lang="en-GB" sz="1770" b="0">
                <a:latin typeface="Montserrat"/>
                <a:ea typeface="Montserrat"/>
                <a:cs typeface="Montserrat"/>
                <a:sym typeface="Montserrat"/>
              </a:rPr>
            </a:br>
            <a:r>
              <a:rPr lang="en-GB" sz="1770" b="0">
                <a:latin typeface="Montserrat"/>
                <a:ea typeface="Montserrat"/>
                <a:cs typeface="Montserrat"/>
                <a:sym typeface="Montserrat"/>
              </a:rPr>
              <a:t>Bootstrap Modals</a:t>
            </a:r>
            <a:br>
              <a:rPr lang="en-GB" sz="1770" b="0">
                <a:latin typeface="Montserrat"/>
                <a:ea typeface="Montserrat"/>
                <a:cs typeface="Montserrat"/>
                <a:sym typeface="Montserrat"/>
              </a:rPr>
            </a:br>
            <a:r>
              <a:rPr lang="en-GB" sz="1770" b="0">
                <a:latin typeface="Montserrat"/>
                <a:ea typeface="Montserrat"/>
                <a:cs typeface="Montserrat"/>
                <a:sym typeface="Montserrat"/>
              </a:rPr>
              <a:t>Popovers</a:t>
            </a:r>
            <a:br>
              <a:rPr lang="en-GB" sz="1770" b="0">
                <a:latin typeface="Montserrat"/>
                <a:ea typeface="Montserrat"/>
                <a:cs typeface="Montserrat"/>
                <a:sym typeface="Montserrat"/>
              </a:rPr>
            </a:br>
            <a:endParaRPr sz="1770" b="0">
              <a:latin typeface="Montserrat"/>
              <a:ea typeface="Montserrat"/>
              <a:cs typeface="Montserrat"/>
              <a:sym typeface="Montserrat"/>
            </a:endParaRPr>
          </a:p>
        </p:txBody>
      </p:sp>
      <p:cxnSp>
        <p:nvCxnSpPr>
          <p:cNvPr id="2009" name="Google Shape;2009;g2bf04ff201e_0_1327"/>
          <p:cNvCxnSpPr/>
          <p:nvPr/>
        </p:nvCxnSpPr>
        <p:spPr>
          <a:xfrm>
            <a:off x="529000" y="1201750"/>
            <a:ext cx="0" cy="2682300"/>
          </a:xfrm>
          <a:prstGeom prst="straightConnector1">
            <a:avLst/>
          </a:prstGeom>
          <a:noFill/>
          <a:ln w="114300" cap="flat" cmpd="sng">
            <a:solidFill>
              <a:schemeClr val="accent1"/>
            </a:solidFill>
            <a:prstDash val="solid"/>
            <a:round/>
            <a:headEnd type="none" w="sm" len="sm"/>
            <a:tailEnd type="none" w="sm" len="sm"/>
          </a:ln>
        </p:spPr>
      </p:cxnSp>
      <p:cxnSp>
        <p:nvCxnSpPr>
          <p:cNvPr id="2010" name="Google Shape;2010;g2bf04ff201e_0_1327"/>
          <p:cNvCxnSpPr/>
          <p:nvPr/>
        </p:nvCxnSpPr>
        <p:spPr>
          <a:xfrm>
            <a:off x="3030325" y="1201750"/>
            <a:ext cx="0" cy="2682300"/>
          </a:xfrm>
          <a:prstGeom prst="straightConnector1">
            <a:avLst/>
          </a:prstGeom>
          <a:noFill/>
          <a:ln w="114300" cap="flat" cmpd="sng">
            <a:solidFill>
              <a:schemeClr val="accent1"/>
            </a:solidFill>
            <a:prstDash val="solid"/>
            <a:round/>
            <a:headEnd type="none" w="sm" len="sm"/>
            <a:tailEnd type="none" w="sm" len="sm"/>
          </a:ln>
        </p:spPr>
      </p:cxnSp>
      <p:sp>
        <p:nvSpPr>
          <p:cNvPr id="2011" name="Google Shape;2011;g2bf04ff201e_0_1327"/>
          <p:cNvSpPr txBox="1"/>
          <p:nvPr/>
        </p:nvSpPr>
        <p:spPr>
          <a:xfrm>
            <a:off x="3311261" y="1604806"/>
            <a:ext cx="2343000" cy="1144200"/>
          </a:xfrm>
          <a:prstGeom prst="rect">
            <a:avLst/>
          </a:prstGeom>
          <a:noFill/>
          <a:ln>
            <a:noFill/>
          </a:ln>
        </p:spPr>
        <p:txBody>
          <a:bodyPr spcFirstLastPara="1" wrap="square" lIns="0" tIns="0" rIns="0" bIns="0" anchor="t" anchorCtr="0">
            <a:spAutoFit/>
          </a:bodyPr>
          <a:lstStyle/>
          <a:p>
            <a:pPr marL="0" marR="0" lvl="0" indent="0" algn="l" rtl="0">
              <a:lnSpc>
                <a:spcPct val="160000"/>
              </a:lnSpc>
              <a:spcBef>
                <a:spcPts val="0"/>
              </a:spcBef>
              <a:spcAft>
                <a:spcPts val="0"/>
              </a:spcAft>
              <a:buClr>
                <a:schemeClr val="dk1"/>
              </a:buClr>
              <a:buSzPts val="2300"/>
              <a:buFont typeface="Arial"/>
              <a:buNone/>
            </a:pPr>
            <a:r>
              <a:rPr lang="en-GB" sz="1770" b="0" i="0" u="none" strike="noStrike" cap="none">
                <a:solidFill>
                  <a:schemeClr val="dk1"/>
                </a:solidFill>
                <a:latin typeface="Montserrat"/>
                <a:ea typeface="Montserrat"/>
                <a:cs typeface="Montserrat"/>
                <a:sym typeface="Montserrat"/>
              </a:rPr>
              <a:t>Tooltips</a:t>
            </a:r>
            <a:br>
              <a:rPr lang="en-GB" sz="1770" b="0" i="0" u="none" strike="noStrike" cap="none">
                <a:solidFill>
                  <a:schemeClr val="dk1"/>
                </a:solidFill>
                <a:latin typeface="Montserrat"/>
                <a:ea typeface="Montserrat"/>
                <a:cs typeface="Montserrat"/>
                <a:sym typeface="Montserrat"/>
              </a:rPr>
            </a:br>
            <a:r>
              <a:rPr lang="en-GB" sz="1770" b="0" i="0" u="none" strike="noStrike" cap="none">
                <a:solidFill>
                  <a:schemeClr val="dk1"/>
                </a:solidFill>
                <a:latin typeface="Montserrat"/>
                <a:ea typeface="Montserrat"/>
                <a:cs typeface="Montserrat"/>
                <a:sym typeface="Montserrat"/>
              </a:rPr>
              <a:t>Scrollspy</a:t>
            </a:r>
            <a:endParaRPr sz="1770" b="0" i="0" u="none" strike="noStrike" cap="none">
              <a:solidFill>
                <a:schemeClr val="dk1"/>
              </a:solidFill>
              <a:latin typeface="Montserrat"/>
              <a:ea typeface="Montserrat"/>
              <a:cs typeface="Montserrat"/>
              <a:sym typeface="Montserrat"/>
            </a:endParaRPr>
          </a:p>
          <a:p>
            <a:pPr marL="0" marR="0" lvl="0" indent="0" algn="l" rtl="0">
              <a:lnSpc>
                <a:spcPct val="160000"/>
              </a:lnSpc>
              <a:spcBef>
                <a:spcPts val="0"/>
              </a:spcBef>
              <a:spcAft>
                <a:spcPts val="0"/>
              </a:spcAft>
              <a:buClr>
                <a:schemeClr val="dk1"/>
              </a:buClr>
              <a:buSzPts val="2300"/>
              <a:buFont typeface="Montserrat SemiBold"/>
              <a:buNone/>
            </a:pPr>
            <a:r>
              <a:rPr lang="en-GB" sz="1770" b="0" i="0" u="none" strike="noStrike" cap="none">
                <a:solidFill>
                  <a:schemeClr val="dk1"/>
                </a:solidFill>
                <a:latin typeface="Montserrat"/>
                <a:ea typeface="Montserrat"/>
                <a:cs typeface="Montserrat"/>
                <a:sym typeface="Montserrat"/>
              </a:rPr>
              <a:t>Bootstrap Utilities</a:t>
            </a:r>
            <a:endParaRPr sz="1400" b="0" i="0" u="none" strike="noStrike" cap="none">
              <a:solidFill>
                <a:srgbClr val="000000"/>
              </a:solidFill>
              <a:latin typeface="Arial"/>
              <a:ea typeface="Arial"/>
              <a:cs typeface="Arial"/>
              <a:sym typeface="Arial"/>
            </a:endParaRPr>
          </a:p>
        </p:txBody>
      </p:sp>
      <p:sp>
        <p:nvSpPr>
          <p:cNvPr id="2012" name="Google Shape;2012;g2bf04ff201e_0_132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13" name="Google Shape;2013;g2bf04ff201e_0_132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2017"/>
        <p:cNvGrpSpPr/>
        <p:nvPr/>
      </p:nvGrpSpPr>
      <p:grpSpPr>
        <a:xfrm>
          <a:off x="0" y="0"/>
          <a:ext cx="0" cy="0"/>
          <a:chOff x="0" y="0"/>
          <a:chExt cx="0" cy="0"/>
        </a:xfrm>
      </p:grpSpPr>
      <p:sp>
        <p:nvSpPr>
          <p:cNvPr id="2018" name="Google Shape;2018;g2bf94e6429c_4_80"/>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https://forms.gle/WAXagadJi9tc5EZx5</a:t>
            </a:r>
            <a:endParaRPr sz="2000" b="0" i="0" u="none" strike="noStrike" cap="none">
              <a:solidFill>
                <a:srgbClr val="000000"/>
              </a:solidFill>
              <a:latin typeface="Montserrat"/>
              <a:ea typeface="Montserrat"/>
              <a:cs typeface="Montserrat"/>
              <a:sym typeface="Montserrat"/>
            </a:endParaRPr>
          </a:p>
        </p:txBody>
      </p:sp>
      <p:sp>
        <p:nvSpPr>
          <p:cNvPr id="2019" name="Google Shape;2019;g2bf94e6429c_4_8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20" name="Google Shape;2020;g2bf94e6429c_4_8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21" name="Google Shape;2021;g2bf94e6429c_4_8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22" name="Google Shape;2022;g2bf94e6429c_4_8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2026"/>
        <p:cNvGrpSpPr/>
        <p:nvPr/>
      </p:nvGrpSpPr>
      <p:grpSpPr>
        <a:xfrm>
          <a:off x="0" y="0"/>
          <a:ext cx="0" cy="0"/>
          <a:chOff x="0" y="0"/>
          <a:chExt cx="0" cy="0"/>
        </a:xfrm>
      </p:grpSpPr>
      <p:sp>
        <p:nvSpPr>
          <p:cNvPr id="2027" name="Google Shape;2027;g2bf04ff201e_0_1336"/>
          <p:cNvSpPr txBox="1"/>
          <p:nvPr/>
        </p:nvSpPr>
        <p:spPr>
          <a:xfrm>
            <a:off x="359214" y="1501246"/>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2028" name="Google Shape;2028;g2bf04ff201e_0_133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29" name="Google Shape;2029;g2bf04ff201e_0_133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g2bf04ff201e_0_1372"/>
          <p:cNvSpPr txBox="1"/>
          <p:nvPr/>
        </p:nvSpPr>
        <p:spPr>
          <a:xfrm>
            <a:off x="359214" y="1491250"/>
            <a:ext cx="34755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Introduction to Javascript</a:t>
            </a:r>
            <a:endParaRPr sz="2000" b="0" i="0" u="none" strike="noStrike" cap="none">
              <a:solidFill>
                <a:srgbClr val="000000"/>
              </a:solidFill>
              <a:latin typeface="Montserrat"/>
              <a:ea typeface="Montserrat"/>
              <a:cs typeface="Montserrat"/>
              <a:sym typeface="Montserrat"/>
            </a:endParaRPr>
          </a:p>
        </p:txBody>
      </p:sp>
      <p:sp>
        <p:nvSpPr>
          <p:cNvPr id="2035" name="Google Shape;2035;g2bf04ff201e_0_137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36" name="Google Shape;2036;g2bf04ff201e_0_137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2040"/>
        <p:cNvGrpSpPr/>
        <p:nvPr/>
      </p:nvGrpSpPr>
      <p:grpSpPr>
        <a:xfrm>
          <a:off x="0" y="0"/>
          <a:ext cx="0" cy="0"/>
          <a:chOff x="0" y="0"/>
          <a:chExt cx="0" cy="0"/>
        </a:xfrm>
      </p:grpSpPr>
      <p:sp>
        <p:nvSpPr>
          <p:cNvPr id="2041" name="Google Shape;2041;g2bf04ff201e_0_1377"/>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g2bf04ff201e_0_1377"/>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2043" name="Google Shape;2043;g2bf04ff201e_0_1377"/>
          <p:cNvSpPr txBox="1">
            <a:spLocks noGrp="1"/>
          </p:cNvSpPr>
          <p:nvPr>
            <p:ph type="title"/>
          </p:nvPr>
        </p:nvSpPr>
        <p:spPr>
          <a:xfrm>
            <a:off x="753069" y="1250027"/>
            <a:ext cx="3448800" cy="2616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Introduction to JS</a:t>
            </a:r>
            <a:endParaRPr sz="170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JS Outputs</a:t>
            </a:r>
            <a:br>
              <a:rPr lang="en-GB" sz="1700" b="0">
                <a:latin typeface="Montserrat"/>
                <a:ea typeface="Montserrat"/>
                <a:cs typeface="Montserrat"/>
                <a:sym typeface="Montserrat"/>
              </a:rPr>
            </a:br>
            <a:r>
              <a:rPr lang="en-GB" sz="1700" b="0">
                <a:latin typeface="Montserrat"/>
                <a:ea typeface="Montserrat"/>
                <a:cs typeface="Montserrat"/>
                <a:sym typeface="Montserrat"/>
              </a:rPr>
              <a:t>JS Comments</a:t>
            </a:r>
            <a:endParaRPr sz="170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JS Variables</a:t>
            </a:r>
            <a:br>
              <a:rPr lang="en-GB" sz="1700" b="0">
                <a:latin typeface="Montserrat"/>
                <a:ea typeface="Montserrat"/>
                <a:cs typeface="Montserrat"/>
                <a:sym typeface="Montserrat"/>
              </a:rPr>
            </a:br>
            <a:r>
              <a:rPr lang="en-GB" sz="1700" b="0">
                <a:latin typeface="Montserrat"/>
                <a:ea typeface="Montserrat"/>
                <a:cs typeface="Montserrat"/>
                <a:sym typeface="Montserrat"/>
              </a:rPr>
              <a:t>JS Operators</a:t>
            </a:r>
            <a:br>
              <a:rPr lang="en-GB" sz="1700" b="0">
                <a:latin typeface="Montserrat"/>
                <a:ea typeface="Montserrat"/>
                <a:cs typeface="Montserrat"/>
                <a:sym typeface="Montserrat"/>
              </a:rPr>
            </a:br>
            <a:r>
              <a:rPr lang="en-GB" sz="1700" b="0">
                <a:latin typeface="Montserrat"/>
                <a:ea typeface="Montserrat"/>
                <a:cs typeface="Montserrat"/>
                <a:sym typeface="Montserrat"/>
              </a:rPr>
              <a:t>JS Data Types</a:t>
            </a:r>
            <a:br>
              <a:rPr lang="en-GB" sz="1700" b="0">
                <a:latin typeface="Montserrat"/>
                <a:ea typeface="Montserrat"/>
                <a:cs typeface="Montserrat"/>
                <a:sym typeface="Montserrat"/>
              </a:rPr>
            </a:br>
            <a:r>
              <a:rPr lang="en-GB" sz="1700" b="0">
                <a:latin typeface="Montserrat"/>
                <a:ea typeface="Montserrat"/>
                <a:cs typeface="Montserrat"/>
                <a:sym typeface="Montserrat"/>
              </a:rPr>
              <a:t>JS Functions</a:t>
            </a:r>
            <a:endParaRPr sz="1700" b="0">
              <a:latin typeface="Montserrat"/>
              <a:ea typeface="Montserrat"/>
              <a:cs typeface="Montserrat"/>
              <a:sym typeface="Montserrat"/>
            </a:endParaRPr>
          </a:p>
        </p:txBody>
      </p:sp>
      <p:cxnSp>
        <p:nvCxnSpPr>
          <p:cNvPr id="2044" name="Google Shape;2044;g2bf04ff201e_0_1377"/>
          <p:cNvCxnSpPr/>
          <p:nvPr/>
        </p:nvCxnSpPr>
        <p:spPr>
          <a:xfrm>
            <a:off x="529000" y="1115736"/>
            <a:ext cx="0" cy="2776800"/>
          </a:xfrm>
          <a:prstGeom prst="straightConnector1">
            <a:avLst/>
          </a:prstGeom>
          <a:noFill/>
          <a:ln w="114300" cap="flat" cmpd="sng">
            <a:solidFill>
              <a:schemeClr val="accent1"/>
            </a:solidFill>
            <a:prstDash val="solid"/>
            <a:round/>
            <a:headEnd type="none" w="sm" len="sm"/>
            <a:tailEnd type="none" w="sm" len="sm"/>
          </a:ln>
        </p:spPr>
      </p:cxnSp>
      <p:sp>
        <p:nvSpPr>
          <p:cNvPr id="2045" name="Google Shape;2045;g2bf04ff201e_0_137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46" name="Google Shape;2046;g2bf04ff201e_0_137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g2bf04ff201e_0_1384"/>
          <p:cNvSpPr txBox="1">
            <a:spLocks noGrp="1"/>
          </p:cNvSpPr>
          <p:nvPr>
            <p:ph type="title"/>
          </p:nvPr>
        </p:nvSpPr>
        <p:spPr>
          <a:xfrm>
            <a:off x="459264" y="1479928"/>
            <a:ext cx="7343400" cy="17238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Javascript is the most popular Programming Language. It is programming language of Web.</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can change HTML content and HTML Attribute Values.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can change HTML Styles (CSS) and Hide/Show elements.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Commonly Used JS Method is </a:t>
            </a:r>
            <a:r>
              <a:rPr lang="en-GB" sz="1600">
                <a:latin typeface="Montserrat"/>
                <a:ea typeface="Montserrat"/>
                <a:cs typeface="Montserrat"/>
                <a:sym typeface="Montserrat"/>
              </a:rPr>
              <a:t>getElementById()</a:t>
            </a:r>
            <a:endParaRPr sz="1600" b="0">
              <a:latin typeface="Montserrat"/>
              <a:ea typeface="Montserrat"/>
              <a:cs typeface="Montserrat"/>
              <a:sym typeface="Montserrat"/>
            </a:endParaRPr>
          </a:p>
        </p:txBody>
      </p:sp>
      <p:sp>
        <p:nvSpPr>
          <p:cNvPr id="2052" name="Google Shape;2052;g2bf04ff201e_0_1384"/>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Introduction to Javascript</a:t>
            </a:r>
            <a:endParaRPr sz="2100" b="1">
              <a:latin typeface="Montserrat"/>
              <a:ea typeface="Montserrat"/>
              <a:cs typeface="Montserrat"/>
              <a:sym typeface="Montserrat"/>
            </a:endParaRPr>
          </a:p>
        </p:txBody>
      </p:sp>
      <p:sp>
        <p:nvSpPr>
          <p:cNvPr id="2053" name="Google Shape;2053;g2bf04ff201e_0_1384"/>
          <p:cNvSpPr txBox="1"/>
          <p:nvPr/>
        </p:nvSpPr>
        <p:spPr>
          <a:xfrm>
            <a:off x="459264" y="3291963"/>
            <a:ext cx="7343400" cy="9852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Javascript accepts both single and double quotes</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JS code is inserted between &lt;script&gt; and &lt;/script&gt; tags.</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It can be placed in external files as well with .js extension</a:t>
            </a:r>
            <a:endParaRPr sz="1400" b="0" i="0" u="none" strike="noStrike" cap="none">
              <a:solidFill>
                <a:srgbClr val="000000"/>
              </a:solidFill>
              <a:latin typeface="Arial"/>
              <a:ea typeface="Arial"/>
              <a:cs typeface="Arial"/>
              <a:sym typeface="Arial"/>
            </a:endParaRPr>
          </a:p>
        </p:txBody>
      </p:sp>
      <p:sp>
        <p:nvSpPr>
          <p:cNvPr id="2054" name="Google Shape;2054;g2bf04ff201e_0_138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55" name="Google Shape;2055;g2bf04ff201e_0_138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2059"/>
        <p:cNvGrpSpPr/>
        <p:nvPr/>
      </p:nvGrpSpPr>
      <p:grpSpPr>
        <a:xfrm>
          <a:off x="0" y="0"/>
          <a:ext cx="0" cy="0"/>
          <a:chOff x="0" y="0"/>
          <a:chExt cx="0" cy="0"/>
        </a:xfrm>
      </p:grpSpPr>
      <p:sp>
        <p:nvSpPr>
          <p:cNvPr id="2060" name="Google Shape;2060;g2bf04ff201e_0_1390"/>
          <p:cNvSpPr txBox="1">
            <a:spLocks noGrp="1"/>
          </p:cNvSpPr>
          <p:nvPr>
            <p:ph type="title"/>
          </p:nvPr>
        </p:nvSpPr>
        <p:spPr>
          <a:xfrm>
            <a:off x="449257" y="1479928"/>
            <a:ext cx="73434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It separates HTML and code.</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It makes HTML and JS easy to maintain.</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Cached JS files can speed up page loads.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An external Script can be referenced in 3 ways</a:t>
            </a:r>
            <a:endParaRPr sz="1600" b="0">
              <a:latin typeface="Montserrat"/>
              <a:ea typeface="Montserrat"/>
              <a:cs typeface="Montserrat"/>
              <a:sym typeface="Montserrat"/>
            </a:endParaRPr>
          </a:p>
        </p:txBody>
      </p:sp>
      <p:sp>
        <p:nvSpPr>
          <p:cNvPr id="2061" name="Google Shape;2061;g2bf04ff201e_0_1390"/>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Advantages of External JS</a:t>
            </a:r>
            <a:endParaRPr sz="2100" b="1">
              <a:latin typeface="Montserrat"/>
              <a:ea typeface="Montserrat"/>
              <a:cs typeface="Montserrat"/>
              <a:sym typeface="Montserrat"/>
            </a:endParaRPr>
          </a:p>
        </p:txBody>
      </p:sp>
      <p:pic>
        <p:nvPicPr>
          <p:cNvPr id="2062" name="Google Shape;2062;g2bf04ff201e_0_1390"/>
          <p:cNvPicPr preferRelativeResize="0"/>
          <p:nvPr/>
        </p:nvPicPr>
        <p:blipFill rotWithShape="1">
          <a:blip r:embed="rId3">
            <a:alphaModFix/>
          </a:blip>
          <a:srcRect/>
          <a:stretch/>
        </p:blipFill>
        <p:spPr>
          <a:xfrm>
            <a:off x="1247338" y="3554311"/>
            <a:ext cx="4686300" cy="6858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063" name="Google Shape;2063;g2bf04ff201e_0_139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64" name="Google Shape;2064;g2bf04ff201e_0_139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69" name="Google Shape;2069;g2bf04ff201e_0_1396"/>
          <p:cNvSpPr txBox="1">
            <a:spLocks noGrp="1"/>
          </p:cNvSpPr>
          <p:nvPr>
            <p:ph type="title"/>
          </p:nvPr>
        </p:nvSpPr>
        <p:spPr>
          <a:xfrm>
            <a:off x="469271" y="1469921"/>
            <a:ext cx="73434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Javascript displays data in different ways.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Writing into HTML content using innerHTML</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Writing into HTML output using document.write()</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Writing into an alert box using window.alert()</a:t>
            </a:r>
            <a:endParaRPr sz="1600" b="0">
              <a:latin typeface="Montserrat"/>
              <a:ea typeface="Montserrat"/>
              <a:cs typeface="Montserrat"/>
              <a:sym typeface="Montserrat"/>
            </a:endParaRPr>
          </a:p>
        </p:txBody>
      </p:sp>
      <p:sp>
        <p:nvSpPr>
          <p:cNvPr id="2070" name="Google Shape;2070;g2bf04ff201e_0_1396"/>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JS Outputs</a:t>
            </a:r>
            <a:endParaRPr sz="2100" b="1">
              <a:latin typeface="Montserrat"/>
              <a:ea typeface="Montserrat"/>
              <a:cs typeface="Montserrat"/>
              <a:sym typeface="Montserrat"/>
            </a:endParaRPr>
          </a:p>
        </p:txBody>
      </p:sp>
      <p:sp>
        <p:nvSpPr>
          <p:cNvPr id="2071" name="Google Shape;2071;g2bf04ff201e_0_1396"/>
          <p:cNvSpPr txBox="1"/>
          <p:nvPr/>
        </p:nvSpPr>
        <p:spPr>
          <a:xfrm>
            <a:off x="469270" y="2919549"/>
            <a:ext cx="7343400" cy="2463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Writing into the browser console using console.log()</a:t>
            </a:r>
            <a:endParaRPr sz="1400" b="0" i="0" u="none" strike="noStrike" cap="none">
              <a:solidFill>
                <a:srgbClr val="000000"/>
              </a:solidFill>
              <a:latin typeface="Arial"/>
              <a:ea typeface="Arial"/>
              <a:cs typeface="Arial"/>
              <a:sym typeface="Arial"/>
            </a:endParaRPr>
          </a:p>
        </p:txBody>
      </p:sp>
      <p:sp>
        <p:nvSpPr>
          <p:cNvPr id="2072" name="Google Shape;2072;g2bf04ff201e_0_139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73" name="Google Shape;2073;g2bf04ff201e_0_139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g2bf04ff201e_0_1402"/>
          <p:cNvSpPr txBox="1">
            <a:spLocks noGrp="1"/>
          </p:cNvSpPr>
          <p:nvPr>
            <p:ph type="title"/>
          </p:nvPr>
        </p:nvSpPr>
        <p:spPr>
          <a:xfrm>
            <a:off x="469271" y="1479928"/>
            <a:ext cx="7343400" cy="17238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Javascript comments can be used to explain JS code, and to make it more readable.</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It can also be used to prevent execution when testing alternate code.</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Single line comments starts with </a:t>
            </a:r>
            <a:r>
              <a:rPr lang="en-GB" sz="1600">
                <a:latin typeface="Montserrat"/>
                <a:ea typeface="Montserrat"/>
                <a:cs typeface="Montserrat"/>
                <a:sym typeface="Montserrat"/>
              </a:rPr>
              <a:t>//</a:t>
            </a:r>
            <a:endParaRPr sz="160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Multi Line comments starts with </a:t>
            </a:r>
            <a:r>
              <a:rPr lang="en-GB" sz="1600">
                <a:latin typeface="Montserrat"/>
                <a:ea typeface="Montserrat"/>
                <a:cs typeface="Montserrat"/>
                <a:sym typeface="Montserrat"/>
              </a:rPr>
              <a:t>/* </a:t>
            </a:r>
            <a:r>
              <a:rPr lang="en-GB" sz="1600" b="0">
                <a:latin typeface="Montserrat"/>
                <a:ea typeface="Montserrat"/>
                <a:cs typeface="Montserrat"/>
                <a:sym typeface="Montserrat"/>
              </a:rPr>
              <a:t> and end with </a:t>
            </a:r>
            <a:r>
              <a:rPr lang="en-GB" sz="1600">
                <a:latin typeface="Montserrat"/>
                <a:ea typeface="Montserrat"/>
                <a:cs typeface="Montserrat"/>
                <a:sym typeface="Montserrat"/>
              </a:rPr>
              <a:t>*/</a:t>
            </a:r>
            <a:endParaRPr sz="1600">
              <a:latin typeface="Montserrat"/>
              <a:ea typeface="Montserrat"/>
              <a:cs typeface="Montserrat"/>
              <a:sym typeface="Montserrat"/>
            </a:endParaRPr>
          </a:p>
        </p:txBody>
      </p:sp>
      <p:sp>
        <p:nvSpPr>
          <p:cNvPr id="2079" name="Google Shape;2079;g2bf04ff201e_0_1402"/>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JS Comments</a:t>
            </a:r>
            <a:endParaRPr sz="2100" b="1">
              <a:latin typeface="Montserrat"/>
              <a:ea typeface="Montserrat"/>
              <a:cs typeface="Montserrat"/>
              <a:sym typeface="Montserrat"/>
            </a:endParaRPr>
          </a:p>
        </p:txBody>
      </p:sp>
      <p:pic>
        <p:nvPicPr>
          <p:cNvPr id="2080" name="Google Shape;2080;g2bf04ff201e_0_1402"/>
          <p:cNvPicPr preferRelativeResize="0"/>
          <p:nvPr/>
        </p:nvPicPr>
        <p:blipFill rotWithShape="1">
          <a:blip r:embed="rId3">
            <a:alphaModFix/>
          </a:blip>
          <a:srcRect/>
          <a:stretch/>
        </p:blipFill>
        <p:spPr>
          <a:xfrm>
            <a:off x="536895" y="3588030"/>
            <a:ext cx="2855249" cy="662730"/>
          </a:xfrm>
          <a:prstGeom prst="rect">
            <a:avLst/>
          </a:prstGeom>
          <a:noFill/>
          <a:ln>
            <a:noFill/>
          </a:ln>
        </p:spPr>
      </p:pic>
      <p:pic>
        <p:nvPicPr>
          <p:cNvPr id="2081" name="Google Shape;2081;g2bf04ff201e_0_1402"/>
          <p:cNvPicPr preferRelativeResize="0"/>
          <p:nvPr/>
        </p:nvPicPr>
        <p:blipFill rotWithShape="1">
          <a:blip r:embed="rId4">
            <a:alphaModFix/>
          </a:blip>
          <a:srcRect/>
          <a:stretch/>
        </p:blipFill>
        <p:spPr>
          <a:xfrm>
            <a:off x="3523374" y="3489618"/>
            <a:ext cx="2970009" cy="981703"/>
          </a:xfrm>
          <a:prstGeom prst="rect">
            <a:avLst/>
          </a:prstGeom>
          <a:noFill/>
          <a:ln>
            <a:noFill/>
          </a:ln>
        </p:spPr>
      </p:pic>
      <p:sp>
        <p:nvSpPr>
          <p:cNvPr id="2082" name="Google Shape;2082;g2bf04ff201e_0_140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83" name="Google Shape;2083;g2bf04ff201e_0_140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g2bf04ff201e_0_1409"/>
          <p:cNvSpPr txBox="1">
            <a:spLocks noGrp="1"/>
          </p:cNvSpPr>
          <p:nvPr>
            <p:ph type="title"/>
          </p:nvPr>
        </p:nvSpPr>
        <p:spPr>
          <a:xfrm>
            <a:off x="459264" y="1459914"/>
            <a:ext cx="73434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Variables are container for storing data. It can be declared in 4 ways.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Automatically, var, let, const.</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It is always a good programming practice to always declare variables.</a:t>
            </a:r>
            <a:br>
              <a:rPr lang="en-GB" sz="1600" b="0">
                <a:latin typeface="Montserrat"/>
                <a:ea typeface="Montserrat"/>
                <a:cs typeface="Montserrat"/>
                <a:sym typeface="Montserrat"/>
              </a:rPr>
            </a:br>
            <a:r>
              <a:rPr lang="en-GB" sz="1600" b="0">
                <a:latin typeface="Montserrat"/>
                <a:ea typeface="Montserrat"/>
                <a:cs typeface="Montserrat"/>
                <a:sym typeface="Montserrat"/>
              </a:rPr>
              <a:t>Just Like Algebra, Variables holds values and used in expresssions.</a:t>
            </a:r>
            <a:endParaRPr sz="1600" b="0">
              <a:latin typeface="Montserrat"/>
              <a:ea typeface="Montserrat"/>
              <a:cs typeface="Montserrat"/>
              <a:sym typeface="Montserrat"/>
            </a:endParaRPr>
          </a:p>
        </p:txBody>
      </p:sp>
      <p:sp>
        <p:nvSpPr>
          <p:cNvPr id="2089" name="Google Shape;2089;g2bf04ff201e_0_1409"/>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JS Variables</a:t>
            </a:r>
            <a:endParaRPr sz="2100" b="1">
              <a:latin typeface="Montserrat"/>
              <a:ea typeface="Montserrat"/>
              <a:cs typeface="Montserrat"/>
              <a:sym typeface="Montserrat"/>
            </a:endParaRPr>
          </a:p>
        </p:txBody>
      </p:sp>
      <p:pic>
        <p:nvPicPr>
          <p:cNvPr id="2090" name="Google Shape;2090;g2bf04ff201e_0_1409"/>
          <p:cNvPicPr preferRelativeResize="0"/>
          <p:nvPr/>
        </p:nvPicPr>
        <p:blipFill rotWithShape="1">
          <a:blip r:embed="rId3">
            <a:alphaModFix/>
          </a:blip>
          <a:srcRect/>
          <a:stretch/>
        </p:blipFill>
        <p:spPr>
          <a:xfrm>
            <a:off x="472650" y="3447875"/>
            <a:ext cx="1248421" cy="78026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091" name="Google Shape;2091;g2bf04ff201e_0_1409"/>
          <p:cNvPicPr preferRelativeResize="0"/>
          <p:nvPr/>
        </p:nvPicPr>
        <p:blipFill rotWithShape="1">
          <a:blip r:embed="rId4">
            <a:alphaModFix/>
          </a:blip>
          <a:srcRect/>
          <a:stretch/>
        </p:blipFill>
        <p:spPr>
          <a:xfrm>
            <a:off x="1921743" y="3442449"/>
            <a:ext cx="1535665" cy="78568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092" name="Google Shape;2092;g2bf04ff201e_0_1409"/>
          <p:cNvPicPr preferRelativeResize="0"/>
          <p:nvPr/>
        </p:nvPicPr>
        <p:blipFill rotWithShape="1">
          <a:blip r:embed="rId5">
            <a:alphaModFix/>
          </a:blip>
          <a:srcRect/>
          <a:stretch/>
        </p:blipFill>
        <p:spPr>
          <a:xfrm>
            <a:off x="3658080" y="3442448"/>
            <a:ext cx="1323266" cy="78568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093" name="Google Shape;2093;g2bf04ff201e_0_1409"/>
          <p:cNvPicPr preferRelativeResize="0"/>
          <p:nvPr/>
        </p:nvPicPr>
        <p:blipFill rotWithShape="1">
          <a:blip r:embed="rId6">
            <a:alphaModFix/>
          </a:blip>
          <a:srcRect/>
          <a:stretch/>
        </p:blipFill>
        <p:spPr>
          <a:xfrm>
            <a:off x="5182018" y="3414649"/>
            <a:ext cx="1560965" cy="74366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094" name="Google Shape;2094;g2bf04ff201e_0_140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095" name="Google Shape;2095;g2bf04ff201e_0_140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3"/>
          <p:cNvSpPr txBox="1">
            <a:spLocks noGrp="1"/>
          </p:cNvSpPr>
          <p:nvPr>
            <p:ph type="title"/>
          </p:nvPr>
        </p:nvSpPr>
        <p:spPr>
          <a:xfrm>
            <a:off x="495299" y="1093525"/>
            <a:ext cx="4738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HTTP Request &amp; Response</a:t>
            </a:r>
            <a:endParaRPr sz="2070" b="1">
              <a:latin typeface="Montserrat"/>
              <a:ea typeface="Montserrat"/>
              <a:cs typeface="Montserrat"/>
              <a:sym typeface="Montserrat"/>
            </a:endParaRPr>
          </a:p>
        </p:txBody>
      </p:sp>
      <p:sp>
        <p:nvSpPr>
          <p:cNvPr id="252" name="Google Shape;252;p23"/>
          <p:cNvSpPr txBox="1"/>
          <p:nvPr/>
        </p:nvSpPr>
        <p:spPr>
          <a:xfrm>
            <a:off x="495294" y="1802776"/>
            <a:ext cx="4159200" cy="26022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Hyper Text Transfer Protocol</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HTTP Request Methods – GET/POST/PUT/PATCH/DELETE</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Working of HTTP and common information present in HTTP request.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HTTP Headers</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HTTP Response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470"/>
              <a:buFont typeface="Montserrat SemiBold"/>
              <a:buNone/>
            </a:pPr>
            <a:endParaRPr sz="1470" b="0" i="0" u="none" strike="noStrike" cap="none">
              <a:solidFill>
                <a:schemeClr val="dk1"/>
              </a:solidFill>
              <a:latin typeface="Montserrat"/>
              <a:ea typeface="Montserrat"/>
              <a:cs typeface="Montserrat"/>
              <a:sym typeface="Montserrat"/>
            </a:endParaRPr>
          </a:p>
        </p:txBody>
      </p:sp>
      <p:pic>
        <p:nvPicPr>
          <p:cNvPr id="253" name="Google Shape;253;p23" descr="Lightbox"/>
          <p:cNvPicPr preferRelativeResize="0"/>
          <p:nvPr/>
        </p:nvPicPr>
        <p:blipFill rotWithShape="1">
          <a:blip r:embed="rId3">
            <a:alphaModFix/>
          </a:blip>
          <a:srcRect/>
          <a:stretch/>
        </p:blipFill>
        <p:spPr>
          <a:xfrm>
            <a:off x="5313200" y="1042936"/>
            <a:ext cx="3577525" cy="1816025"/>
          </a:xfrm>
          <a:prstGeom prst="rect">
            <a:avLst/>
          </a:prstGeom>
          <a:noFill/>
          <a:ln>
            <a:noFill/>
          </a:ln>
        </p:spPr>
      </p:pic>
      <p:sp>
        <p:nvSpPr>
          <p:cNvPr id="254" name="Google Shape;254;p2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5" name="Google Shape;255;p2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2099"/>
        <p:cNvGrpSpPr/>
        <p:nvPr/>
      </p:nvGrpSpPr>
      <p:grpSpPr>
        <a:xfrm>
          <a:off x="0" y="0"/>
          <a:ext cx="0" cy="0"/>
          <a:chOff x="0" y="0"/>
          <a:chExt cx="0" cy="0"/>
        </a:xfrm>
      </p:grpSpPr>
      <p:sp>
        <p:nvSpPr>
          <p:cNvPr id="2100" name="Google Shape;2100;g2bf04ff201e_0_1418"/>
          <p:cNvSpPr txBox="1">
            <a:spLocks noGrp="1"/>
          </p:cNvSpPr>
          <p:nvPr>
            <p:ph type="title"/>
          </p:nvPr>
        </p:nvSpPr>
        <p:spPr>
          <a:xfrm>
            <a:off x="469271" y="1479928"/>
            <a:ext cx="73434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Always declare variables.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Always use </a:t>
            </a:r>
            <a:r>
              <a:rPr lang="en-GB" sz="1600">
                <a:latin typeface="Montserrat"/>
                <a:ea typeface="Montserrat"/>
                <a:cs typeface="Montserrat"/>
                <a:sym typeface="Montserrat"/>
              </a:rPr>
              <a:t>const </a:t>
            </a:r>
            <a:r>
              <a:rPr lang="en-GB" sz="1600" b="0">
                <a:latin typeface="Montserrat"/>
                <a:ea typeface="Montserrat"/>
                <a:cs typeface="Montserrat"/>
                <a:sym typeface="Montserrat"/>
              </a:rPr>
              <a:t>if the value should not be changed.</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Always use </a:t>
            </a:r>
            <a:r>
              <a:rPr lang="en-GB" sz="1600">
                <a:latin typeface="Montserrat"/>
                <a:ea typeface="Montserrat"/>
                <a:cs typeface="Montserrat"/>
                <a:sym typeface="Montserrat"/>
              </a:rPr>
              <a:t>const </a:t>
            </a:r>
            <a:r>
              <a:rPr lang="en-GB" sz="1600" b="0">
                <a:latin typeface="Montserrat"/>
                <a:ea typeface="Montserrat"/>
                <a:cs typeface="Montserrat"/>
                <a:sym typeface="Montserrat"/>
              </a:rPr>
              <a:t>if the type should not be changed.</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Only use </a:t>
            </a:r>
            <a:r>
              <a:rPr lang="en-GB" sz="1600">
                <a:latin typeface="Montserrat"/>
                <a:ea typeface="Montserrat"/>
                <a:cs typeface="Montserrat"/>
                <a:sym typeface="Montserrat"/>
              </a:rPr>
              <a:t>let </a:t>
            </a:r>
            <a:r>
              <a:rPr lang="en-GB" sz="1600" b="0">
                <a:latin typeface="Montserrat"/>
                <a:ea typeface="Montserrat"/>
                <a:cs typeface="Montserrat"/>
                <a:sym typeface="Montserrat"/>
              </a:rPr>
              <a:t>if you can’t use the const.</a:t>
            </a:r>
            <a:endParaRPr sz="1600" b="0">
              <a:latin typeface="Montserrat"/>
              <a:ea typeface="Montserrat"/>
              <a:cs typeface="Montserrat"/>
              <a:sym typeface="Montserrat"/>
            </a:endParaRPr>
          </a:p>
        </p:txBody>
      </p:sp>
      <p:sp>
        <p:nvSpPr>
          <p:cNvPr id="2101" name="Google Shape;2101;g2bf04ff201e_0_1418"/>
          <p:cNvSpPr txBox="1">
            <a:spLocks noGrp="1"/>
          </p:cNvSpPr>
          <p:nvPr>
            <p:ph type="title"/>
          </p:nvPr>
        </p:nvSpPr>
        <p:spPr>
          <a:xfrm>
            <a:off x="472649" y="1054425"/>
            <a:ext cx="45441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When to use var, let and const</a:t>
            </a:r>
            <a:endParaRPr sz="2100" b="1">
              <a:latin typeface="Montserrat"/>
              <a:ea typeface="Montserrat"/>
              <a:cs typeface="Montserrat"/>
              <a:sym typeface="Montserrat"/>
            </a:endParaRPr>
          </a:p>
        </p:txBody>
      </p:sp>
      <p:sp>
        <p:nvSpPr>
          <p:cNvPr id="2102" name="Google Shape;2102;g2bf04ff201e_0_1418"/>
          <p:cNvSpPr txBox="1"/>
          <p:nvPr/>
        </p:nvSpPr>
        <p:spPr>
          <a:xfrm>
            <a:off x="469270" y="2929556"/>
            <a:ext cx="7343400" cy="2463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Only use </a:t>
            </a:r>
            <a:r>
              <a:rPr lang="en-GB" sz="1600" b="1" i="0" u="none" strike="noStrike" cap="none">
                <a:solidFill>
                  <a:schemeClr val="dk1"/>
                </a:solidFill>
                <a:latin typeface="Montserrat"/>
                <a:ea typeface="Montserrat"/>
                <a:cs typeface="Montserrat"/>
                <a:sym typeface="Montserrat"/>
              </a:rPr>
              <a:t>var </a:t>
            </a:r>
            <a:r>
              <a:rPr lang="en-GB" sz="1600" b="0" i="0" u="none" strike="noStrike" cap="none">
                <a:solidFill>
                  <a:schemeClr val="dk1"/>
                </a:solidFill>
                <a:latin typeface="Montserrat"/>
                <a:ea typeface="Montserrat"/>
                <a:cs typeface="Montserrat"/>
                <a:sym typeface="Montserrat"/>
              </a:rPr>
              <a:t>if you MUST support old browsers.</a:t>
            </a:r>
            <a:endParaRPr sz="1400" b="0" i="0" u="none" strike="noStrike" cap="none">
              <a:solidFill>
                <a:srgbClr val="000000"/>
              </a:solidFill>
              <a:latin typeface="Arial"/>
              <a:ea typeface="Arial"/>
              <a:cs typeface="Arial"/>
              <a:sym typeface="Arial"/>
            </a:endParaRPr>
          </a:p>
        </p:txBody>
      </p:sp>
      <p:sp>
        <p:nvSpPr>
          <p:cNvPr id="2103" name="Google Shape;2103;g2bf04ff201e_0_141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04" name="Google Shape;2104;g2bf04ff201e_0_141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sp>
        <p:nvSpPr>
          <p:cNvPr id="2109" name="Google Shape;2109;g2bf04ff201e_0_1424"/>
          <p:cNvSpPr txBox="1">
            <a:spLocks noGrp="1"/>
          </p:cNvSpPr>
          <p:nvPr>
            <p:ph type="title"/>
          </p:nvPr>
        </p:nvSpPr>
        <p:spPr>
          <a:xfrm>
            <a:off x="449257" y="1459914"/>
            <a:ext cx="73434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All JS variables must be identified with unique names which are known as identifiers. </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It can be short name (x, y, z) or descriptive names (sum, name).</a:t>
            </a:r>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Rules for constructing names for variables (unique) are:</a:t>
            </a:r>
            <a:endParaRPr/>
          </a:p>
        </p:txBody>
      </p:sp>
      <p:sp>
        <p:nvSpPr>
          <p:cNvPr id="2110" name="Google Shape;2110;g2bf04ff201e_0_1424"/>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JS Identifiers</a:t>
            </a:r>
            <a:endParaRPr sz="2100" b="1">
              <a:latin typeface="Montserrat"/>
              <a:ea typeface="Montserrat"/>
              <a:cs typeface="Montserrat"/>
              <a:sym typeface="Montserrat"/>
            </a:endParaRPr>
          </a:p>
        </p:txBody>
      </p:sp>
      <p:sp>
        <p:nvSpPr>
          <p:cNvPr id="2111" name="Google Shape;2111;g2bf04ff201e_0_1424"/>
          <p:cNvSpPr txBox="1"/>
          <p:nvPr/>
        </p:nvSpPr>
        <p:spPr>
          <a:xfrm>
            <a:off x="633815" y="2909542"/>
            <a:ext cx="7343400" cy="13545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It can contain letter, number, underscore and dollar</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It should begin with letter or $ or _.</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Names are case sensitive.</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Reserved words can not be used as names.</a:t>
            </a:r>
            <a:endParaRPr sz="1400" b="0" i="0" u="none" strike="noStrike" cap="none">
              <a:solidFill>
                <a:srgbClr val="000000"/>
              </a:solidFill>
              <a:latin typeface="Arial"/>
              <a:ea typeface="Arial"/>
              <a:cs typeface="Arial"/>
              <a:sym typeface="Arial"/>
            </a:endParaRPr>
          </a:p>
        </p:txBody>
      </p:sp>
      <p:sp>
        <p:nvSpPr>
          <p:cNvPr id="2112" name="Google Shape;2112;g2bf04ff201e_0_142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13" name="Google Shape;2113;g2bf04ff201e_0_142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2117"/>
        <p:cNvGrpSpPr/>
        <p:nvPr/>
      </p:nvGrpSpPr>
      <p:grpSpPr>
        <a:xfrm>
          <a:off x="0" y="0"/>
          <a:ext cx="0" cy="0"/>
          <a:chOff x="0" y="0"/>
          <a:chExt cx="0" cy="0"/>
        </a:xfrm>
      </p:grpSpPr>
      <p:sp>
        <p:nvSpPr>
          <p:cNvPr id="2118" name="Google Shape;2118;g2bf04ff201e_0_1430"/>
          <p:cNvSpPr txBox="1">
            <a:spLocks noGrp="1"/>
          </p:cNvSpPr>
          <p:nvPr>
            <p:ph type="title"/>
          </p:nvPr>
        </p:nvSpPr>
        <p:spPr>
          <a:xfrm>
            <a:off x="469271" y="1459914"/>
            <a:ext cx="73434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let/const keyword was introduced in 2015 (ES6) </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let/const cannot be redeclared.</a:t>
            </a:r>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let/const must be declared before use</a:t>
            </a:r>
            <a:endParaRPr/>
          </a:p>
        </p:txBody>
      </p:sp>
      <p:sp>
        <p:nvSpPr>
          <p:cNvPr id="2119" name="Google Shape;2119;g2bf04ff201e_0_1430"/>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JS let and const</a:t>
            </a:r>
            <a:endParaRPr sz="2100" b="1">
              <a:latin typeface="Montserrat"/>
              <a:ea typeface="Montserrat"/>
              <a:cs typeface="Montserrat"/>
              <a:sym typeface="Montserrat"/>
            </a:endParaRPr>
          </a:p>
        </p:txBody>
      </p:sp>
      <p:sp>
        <p:nvSpPr>
          <p:cNvPr id="2120" name="Google Shape;2120;g2bf04ff201e_0_1430"/>
          <p:cNvSpPr txBox="1"/>
          <p:nvPr/>
        </p:nvSpPr>
        <p:spPr>
          <a:xfrm>
            <a:off x="469270" y="2547135"/>
            <a:ext cx="7343400" cy="13545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let/const have block scope</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const cannot be reassigned but let can be reassigned.</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Variables declared inside { } cannot be accessed outside the block</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Variables declared with var keyword can not have BLOCK scope.</a:t>
            </a:r>
            <a:endParaRPr sz="1400" b="0" i="0" u="none" strike="noStrike" cap="none">
              <a:solidFill>
                <a:srgbClr val="000000"/>
              </a:solidFill>
              <a:latin typeface="Arial"/>
              <a:ea typeface="Arial"/>
              <a:cs typeface="Arial"/>
              <a:sym typeface="Arial"/>
            </a:endParaRPr>
          </a:p>
        </p:txBody>
      </p:sp>
      <p:sp>
        <p:nvSpPr>
          <p:cNvPr id="2121" name="Google Shape;2121;g2bf04ff201e_0_143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22" name="Google Shape;2122;g2bf04ff201e_0_143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126"/>
        <p:cNvGrpSpPr/>
        <p:nvPr/>
      </p:nvGrpSpPr>
      <p:grpSpPr>
        <a:xfrm>
          <a:off x="0" y="0"/>
          <a:ext cx="0" cy="0"/>
          <a:chOff x="0" y="0"/>
          <a:chExt cx="0" cy="0"/>
        </a:xfrm>
      </p:grpSpPr>
      <p:sp>
        <p:nvSpPr>
          <p:cNvPr id="2127" name="Google Shape;2127;g2bf04ff201e_0_1436"/>
          <p:cNvSpPr txBox="1">
            <a:spLocks noGrp="1"/>
          </p:cNvSpPr>
          <p:nvPr>
            <p:ph type="title"/>
          </p:nvPr>
        </p:nvSpPr>
        <p:spPr>
          <a:xfrm>
            <a:off x="472650" y="1054425"/>
            <a:ext cx="56094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Difference between var, let and const</a:t>
            </a:r>
            <a:endParaRPr sz="2100" b="1">
              <a:latin typeface="Montserrat"/>
              <a:ea typeface="Montserrat"/>
              <a:cs typeface="Montserrat"/>
              <a:sym typeface="Montserrat"/>
            </a:endParaRPr>
          </a:p>
        </p:txBody>
      </p:sp>
      <p:pic>
        <p:nvPicPr>
          <p:cNvPr id="2128" name="Google Shape;2128;g2bf04ff201e_0_1436"/>
          <p:cNvPicPr preferRelativeResize="0"/>
          <p:nvPr/>
        </p:nvPicPr>
        <p:blipFill rotWithShape="1">
          <a:blip r:embed="rId3">
            <a:alphaModFix/>
          </a:blip>
          <a:srcRect/>
          <a:stretch/>
        </p:blipFill>
        <p:spPr>
          <a:xfrm>
            <a:off x="763398" y="2351671"/>
            <a:ext cx="5849995" cy="131460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129" name="Google Shape;2129;g2bf04ff201e_0_143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30" name="Google Shape;2130;g2bf04ff201e_0_143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g2bf04ff201e_0_1441"/>
          <p:cNvSpPr txBox="1">
            <a:spLocks noGrp="1"/>
          </p:cNvSpPr>
          <p:nvPr>
            <p:ph type="title"/>
          </p:nvPr>
        </p:nvSpPr>
        <p:spPr>
          <a:xfrm>
            <a:off x="469271" y="1459914"/>
            <a:ext cx="73434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Arithmetic Operators</a:t>
            </a:r>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Assignment Operators</a:t>
            </a:r>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Comparison operators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String operators</a:t>
            </a:r>
            <a:endParaRPr sz="1600" b="0">
              <a:latin typeface="Montserrat"/>
              <a:ea typeface="Montserrat"/>
              <a:cs typeface="Montserrat"/>
              <a:sym typeface="Montserrat"/>
            </a:endParaRPr>
          </a:p>
        </p:txBody>
      </p:sp>
      <p:sp>
        <p:nvSpPr>
          <p:cNvPr id="2136" name="Google Shape;2136;g2bf04ff201e_0_1441"/>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JS Operators</a:t>
            </a:r>
            <a:endParaRPr sz="2100" b="1">
              <a:latin typeface="Montserrat"/>
              <a:ea typeface="Montserrat"/>
              <a:cs typeface="Montserrat"/>
              <a:sym typeface="Montserrat"/>
            </a:endParaRPr>
          </a:p>
        </p:txBody>
      </p:sp>
      <p:sp>
        <p:nvSpPr>
          <p:cNvPr id="2137" name="Google Shape;2137;g2bf04ff201e_0_1441"/>
          <p:cNvSpPr txBox="1"/>
          <p:nvPr/>
        </p:nvSpPr>
        <p:spPr>
          <a:xfrm>
            <a:off x="469271" y="2909542"/>
            <a:ext cx="7343400" cy="9852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Logical and Bitwise Operators</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Ternary Operators</a:t>
            </a:r>
            <a:endParaRPr sz="1400" b="0" i="0" u="none" strike="noStrike" cap="none">
              <a:solidFill>
                <a:srgbClr val="000000"/>
              </a:solidFill>
              <a:latin typeface="Arial"/>
              <a:ea typeface="Arial"/>
              <a:cs typeface="Arial"/>
              <a:sym typeface="Arial"/>
            </a:endParaRPr>
          </a:p>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Type Operators</a:t>
            </a:r>
            <a:endParaRPr sz="1400" b="0" i="0" u="none" strike="noStrike" cap="none">
              <a:solidFill>
                <a:srgbClr val="000000"/>
              </a:solidFill>
              <a:latin typeface="Arial"/>
              <a:ea typeface="Arial"/>
              <a:cs typeface="Arial"/>
              <a:sym typeface="Arial"/>
            </a:endParaRPr>
          </a:p>
        </p:txBody>
      </p:sp>
      <p:sp>
        <p:nvSpPr>
          <p:cNvPr id="2138" name="Google Shape;2138;g2bf04ff201e_0_144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39" name="Google Shape;2139;g2bf04ff201e_0_144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g2bf04ff201e_0_1447"/>
          <p:cNvSpPr txBox="1">
            <a:spLocks noGrp="1"/>
          </p:cNvSpPr>
          <p:nvPr>
            <p:ph type="title"/>
          </p:nvPr>
        </p:nvSpPr>
        <p:spPr>
          <a:xfrm>
            <a:off x="472649" y="1054425"/>
            <a:ext cx="56850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Arithmetic and Assignment operators</a:t>
            </a:r>
            <a:endParaRPr sz="2100" b="1">
              <a:latin typeface="Montserrat"/>
              <a:ea typeface="Montserrat"/>
              <a:cs typeface="Montserrat"/>
              <a:sym typeface="Montserrat"/>
            </a:endParaRPr>
          </a:p>
        </p:txBody>
      </p:sp>
      <p:pic>
        <p:nvPicPr>
          <p:cNvPr id="2145" name="Google Shape;2145;g2bf04ff201e_0_1447"/>
          <p:cNvPicPr preferRelativeResize="0"/>
          <p:nvPr/>
        </p:nvPicPr>
        <p:blipFill rotWithShape="1">
          <a:blip r:embed="rId3">
            <a:alphaModFix/>
          </a:blip>
          <a:srcRect/>
          <a:stretch/>
        </p:blipFill>
        <p:spPr>
          <a:xfrm>
            <a:off x="552703" y="1761689"/>
            <a:ext cx="2446721" cy="263018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146" name="Google Shape;2146;g2bf04ff201e_0_1447"/>
          <p:cNvPicPr preferRelativeResize="0"/>
          <p:nvPr/>
        </p:nvPicPr>
        <p:blipFill rotWithShape="1">
          <a:blip r:embed="rId4">
            <a:alphaModFix/>
          </a:blip>
          <a:srcRect/>
          <a:stretch/>
        </p:blipFill>
        <p:spPr>
          <a:xfrm>
            <a:off x="3467520" y="1761689"/>
            <a:ext cx="3436621" cy="263018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147" name="Google Shape;2147;g2bf04ff201e_0_144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48" name="Google Shape;2148;g2bf04ff201e_0_144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152"/>
        <p:cNvGrpSpPr/>
        <p:nvPr/>
      </p:nvGrpSpPr>
      <p:grpSpPr>
        <a:xfrm>
          <a:off x="0" y="0"/>
          <a:ext cx="0" cy="0"/>
          <a:chOff x="0" y="0"/>
          <a:chExt cx="0" cy="0"/>
        </a:xfrm>
      </p:grpSpPr>
      <p:sp>
        <p:nvSpPr>
          <p:cNvPr id="2153" name="Google Shape;2153;g2bf04ff201e_0_1453"/>
          <p:cNvSpPr txBox="1">
            <a:spLocks noGrp="1"/>
          </p:cNvSpPr>
          <p:nvPr>
            <p:ph type="title"/>
          </p:nvPr>
        </p:nvSpPr>
        <p:spPr>
          <a:xfrm>
            <a:off x="472650" y="1054425"/>
            <a:ext cx="49467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Comparison and Ternary Operators</a:t>
            </a:r>
            <a:endParaRPr sz="2100" b="1">
              <a:latin typeface="Montserrat"/>
              <a:ea typeface="Montserrat"/>
              <a:cs typeface="Montserrat"/>
              <a:sym typeface="Montserrat"/>
            </a:endParaRPr>
          </a:p>
        </p:txBody>
      </p:sp>
      <p:pic>
        <p:nvPicPr>
          <p:cNvPr id="2154" name="Google Shape;2154;g2bf04ff201e_0_1453"/>
          <p:cNvPicPr preferRelativeResize="0"/>
          <p:nvPr/>
        </p:nvPicPr>
        <p:blipFill rotWithShape="1">
          <a:blip r:embed="rId3">
            <a:alphaModFix/>
          </a:blip>
          <a:srcRect/>
          <a:stretch/>
        </p:blipFill>
        <p:spPr>
          <a:xfrm>
            <a:off x="1207465" y="1585751"/>
            <a:ext cx="4358922" cy="323919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155" name="Google Shape;2155;g2bf04ff201e_0_145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56" name="Google Shape;2156;g2bf04ff201e_0_145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g2bf04ff201e_0_1458"/>
          <p:cNvSpPr txBox="1">
            <a:spLocks noGrp="1"/>
          </p:cNvSpPr>
          <p:nvPr>
            <p:ph type="title"/>
          </p:nvPr>
        </p:nvSpPr>
        <p:spPr>
          <a:xfrm>
            <a:off x="472650" y="1054425"/>
            <a:ext cx="52488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Logical, Bitwise and Type Operators</a:t>
            </a:r>
            <a:endParaRPr sz="2100" b="1">
              <a:latin typeface="Montserrat"/>
              <a:ea typeface="Montserrat"/>
              <a:cs typeface="Montserrat"/>
              <a:sym typeface="Montserrat"/>
            </a:endParaRPr>
          </a:p>
        </p:txBody>
      </p:sp>
      <p:pic>
        <p:nvPicPr>
          <p:cNvPr id="2162" name="Google Shape;2162;g2bf04ff201e_0_1458"/>
          <p:cNvPicPr preferRelativeResize="0"/>
          <p:nvPr/>
        </p:nvPicPr>
        <p:blipFill rotWithShape="1">
          <a:blip r:embed="rId3">
            <a:alphaModFix/>
          </a:blip>
          <a:srcRect/>
          <a:stretch/>
        </p:blipFill>
        <p:spPr>
          <a:xfrm>
            <a:off x="536896" y="1519310"/>
            <a:ext cx="1809156" cy="984730"/>
          </a:xfrm>
          <a:prstGeom prst="rect">
            <a:avLst/>
          </a:prstGeom>
          <a:noFill/>
          <a:ln>
            <a:noFill/>
          </a:ln>
        </p:spPr>
      </p:pic>
      <p:pic>
        <p:nvPicPr>
          <p:cNvPr id="2163" name="Google Shape;2163;g2bf04ff201e_0_1458"/>
          <p:cNvPicPr preferRelativeResize="0"/>
          <p:nvPr/>
        </p:nvPicPr>
        <p:blipFill rotWithShape="1">
          <a:blip r:embed="rId4">
            <a:alphaModFix/>
          </a:blip>
          <a:srcRect/>
          <a:stretch/>
        </p:blipFill>
        <p:spPr>
          <a:xfrm>
            <a:off x="3096971" y="1475682"/>
            <a:ext cx="5118600" cy="829773"/>
          </a:xfrm>
          <a:prstGeom prst="rect">
            <a:avLst/>
          </a:prstGeom>
          <a:noFill/>
          <a:ln>
            <a:noFill/>
          </a:ln>
        </p:spPr>
      </p:pic>
      <p:pic>
        <p:nvPicPr>
          <p:cNvPr id="2164" name="Google Shape;2164;g2bf04ff201e_0_1458"/>
          <p:cNvPicPr preferRelativeResize="0"/>
          <p:nvPr/>
        </p:nvPicPr>
        <p:blipFill rotWithShape="1">
          <a:blip r:embed="rId5">
            <a:alphaModFix/>
          </a:blip>
          <a:srcRect/>
          <a:stretch/>
        </p:blipFill>
        <p:spPr>
          <a:xfrm>
            <a:off x="837583" y="2752947"/>
            <a:ext cx="5118602" cy="2035160"/>
          </a:xfrm>
          <a:prstGeom prst="rect">
            <a:avLst/>
          </a:prstGeom>
          <a:noFill/>
          <a:ln>
            <a:noFill/>
          </a:ln>
        </p:spPr>
      </p:pic>
      <p:sp>
        <p:nvSpPr>
          <p:cNvPr id="2165" name="Google Shape;2165;g2bf04ff201e_0_145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66" name="Google Shape;2166;g2bf04ff201e_0_145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170"/>
        <p:cNvGrpSpPr/>
        <p:nvPr/>
      </p:nvGrpSpPr>
      <p:grpSpPr>
        <a:xfrm>
          <a:off x="0" y="0"/>
          <a:ext cx="0" cy="0"/>
          <a:chOff x="0" y="0"/>
          <a:chExt cx="0" cy="0"/>
        </a:xfrm>
      </p:grpSpPr>
      <p:sp>
        <p:nvSpPr>
          <p:cNvPr id="2171" name="Google Shape;2171;g2bf04ff201e_0_1465"/>
          <p:cNvSpPr txBox="1">
            <a:spLocks noGrp="1"/>
          </p:cNvSpPr>
          <p:nvPr>
            <p:ph type="title"/>
          </p:nvPr>
        </p:nvSpPr>
        <p:spPr>
          <a:xfrm>
            <a:off x="449257" y="1459914"/>
            <a:ext cx="7343400" cy="17238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To be able to operate on variables, it is important to know about type.</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JS evaluates expression from left to right.</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types are dynamic means same variable can be used to hold different data types.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Data Types present in JS are:</a:t>
            </a:r>
            <a:endParaRPr sz="1600" b="0">
              <a:latin typeface="Montserrat"/>
              <a:ea typeface="Montserrat"/>
              <a:cs typeface="Montserrat"/>
              <a:sym typeface="Montserrat"/>
            </a:endParaRPr>
          </a:p>
        </p:txBody>
      </p:sp>
      <p:sp>
        <p:nvSpPr>
          <p:cNvPr id="2172" name="Google Shape;2172;g2bf04ff201e_0_1465"/>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JS Data Types</a:t>
            </a:r>
            <a:endParaRPr sz="2100" b="1">
              <a:latin typeface="Montserrat"/>
              <a:ea typeface="Montserrat"/>
              <a:cs typeface="Montserrat"/>
              <a:sym typeface="Montserrat"/>
            </a:endParaRPr>
          </a:p>
        </p:txBody>
      </p:sp>
      <p:pic>
        <p:nvPicPr>
          <p:cNvPr id="2173" name="Google Shape;2173;g2bf04ff201e_0_1465"/>
          <p:cNvPicPr preferRelativeResize="0"/>
          <p:nvPr/>
        </p:nvPicPr>
        <p:blipFill rotWithShape="1">
          <a:blip r:embed="rId3">
            <a:alphaModFix/>
          </a:blip>
          <a:srcRect/>
          <a:stretch/>
        </p:blipFill>
        <p:spPr>
          <a:xfrm>
            <a:off x="3762346" y="2885812"/>
            <a:ext cx="1148895" cy="191933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174" name="Google Shape;2174;g2bf04ff201e_0_1465"/>
          <p:cNvPicPr preferRelativeResize="0"/>
          <p:nvPr/>
        </p:nvPicPr>
        <p:blipFill rotWithShape="1">
          <a:blip r:embed="rId4">
            <a:alphaModFix/>
          </a:blip>
          <a:srcRect/>
          <a:stretch/>
        </p:blipFill>
        <p:spPr>
          <a:xfrm>
            <a:off x="755037" y="3566906"/>
            <a:ext cx="2541422" cy="104433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175" name="Google Shape;2175;g2bf04ff201e_0_146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76" name="Google Shape;2176;g2bf04ff201e_0_146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180"/>
        <p:cNvGrpSpPr/>
        <p:nvPr/>
      </p:nvGrpSpPr>
      <p:grpSpPr>
        <a:xfrm>
          <a:off x="0" y="0"/>
          <a:ext cx="0" cy="0"/>
          <a:chOff x="0" y="0"/>
          <a:chExt cx="0" cy="0"/>
        </a:xfrm>
      </p:grpSpPr>
      <p:sp>
        <p:nvSpPr>
          <p:cNvPr id="2181" name="Google Shape;2181;g2bf04ff201e_0_1472"/>
          <p:cNvSpPr txBox="1">
            <a:spLocks noGrp="1"/>
          </p:cNvSpPr>
          <p:nvPr>
            <p:ph type="title"/>
          </p:nvPr>
        </p:nvSpPr>
        <p:spPr>
          <a:xfrm>
            <a:off x="439250" y="1459925"/>
            <a:ext cx="65976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Function is a block of code designed to perform particular task.</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It executes if something calls (invokes) it.</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function is defined with the function keyword, followed by name, followed by parentheses {}.</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The parentheses may include param names separated by comma</a:t>
            </a:r>
            <a:endParaRPr sz="1600" b="0">
              <a:latin typeface="Montserrat"/>
              <a:ea typeface="Montserrat"/>
              <a:cs typeface="Montserrat"/>
              <a:sym typeface="Montserrat"/>
            </a:endParaRPr>
          </a:p>
        </p:txBody>
      </p:sp>
      <p:sp>
        <p:nvSpPr>
          <p:cNvPr id="2182" name="Google Shape;2182;g2bf04ff201e_0_1472"/>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JS Functions</a:t>
            </a:r>
            <a:endParaRPr sz="2100" b="1">
              <a:latin typeface="Montserrat"/>
              <a:ea typeface="Montserrat"/>
              <a:cs typeface="Montserrat"/>
              <a:sym typeface="Montserrat"/>
            </a:endParaRPr>
          </a:p>
        </p:txBody>
      </p:sp>
      <p:pic>
        <p:nvPicPr>
          <p:cNvPr id="2183" name="Google Shape;2183;g2bf04ff201e_0_1472"/>
          <p:cNvPicPr preferRelativeResize="0"/>
          <p:nvPr/>
        </p:nvPicPr>
        <p:blipFill rotWithShape="1">
          <a:blip r:embed="rId3">
            <a:alphaModFix/>
          </a:blip>
          <a:srcRect/>
          <a:stretch/>
        </p:blipFill>
        <p:spPr>
          <a:xfrm>
            <a:off x="989900" y="3735023"/>
            <a:ext cx="4972049" cy="8286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184" name="Google Shape;2184;g2bf04ff201e_0_147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85" name="Google Shape;2185;g2bf04ff201e_0_147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2bf1c458ec5_1_1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1" name="Google Shape;261;g2bf1c458ec5_1_1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262" name="Google Shape;262;g2bf1c458ec5_1_19"/>
          <p:cNvPicPr preferRelativeResize="0"/>
          <p:nvPr/>
        </p:nvPicPr>
        <p:blipFill rotWithShape="1">
          <a:blip r:embed="rId3">
            <a:alphaModFix/>
          </a:blip>
          <a:srcRect/>
          <a:stretch/>
        </p:blipFill>
        <p:spPr>
          <a:xfrm>
            <a:off x="449275" y="600850"/>
            <a:ext cx="6278675" cy="4240624"/>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g2bf04ff201e_0_1478"/>
          <p:cNvSpPr txBox="1">
            <a:spLocks noGrp="1"/>
          </p:cNvSpPr>
          <p:nvPr>
            <p:ph type="title"/>
          </p:nvPr>
        </p:nvSpPr>
        <p:spPr>
          <a:xfrm>
            <a:off x="449257" y="1459914"/>
            <a:ext cx="76623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Code inside the function will execute when something invokes it.</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It often compute a return value. Its return value is returned back to caller</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You can reuse code with functions which can be used many times.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you can use the same code with different arguments, to produce results.</a:t>
            </a:r>
            <a:endParaRPr sz="1600" b="0">
              <a:latin typeface="Montserrat"/>
              <a:ea typeface="Montserrat"/>
              <a:cs typeface="Montserrat"/>
              <a:sym typeface="Montserrat"/>
            </a:endParaRPr>
          </a:p>
        </p:txBody>
      </p:sp>
      <p:sp>
        <p:nvSpPr>
          <p:cNvPr id="2191" name="Google Shape;2191;g2bf04ff201e_0_1478"/>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JS Functions</a:t>
            </a:r>
            <a:endParaRPr sz="2100" b="1">
              <a:latin typeface="Montserrat"/>
              <a:ea typeface="Montserrat"/>
              <a:cs typeface="Montserrat"/>
              <a:sym typeface="Montserrat"/>
            </a:endParaRPr>
          </a:p>
        </p:txBody>
      </p:sp>
      <p:pic>
        <p:nvPicPr>
          <p:cNvPr id="2192" name="Google Shape;2192;g2bf04ff201e_0_1478"/>
          <p:cNvPicPr preferRelativeResize="0"/>
          <p:nvPr/>
        </p:nvPicPr>
        <p:blipFill rotWithShape="1">
          <a:blip r:embed="rId3">
            <a:alphaModFix/>
          </a:blip>
          <a:srcRect/>
          <a:stretch/>
        </p:blipFill>
        <p:spPr>
          <a:xfrm>
            <a:off x="1308683" y="3194788"/>
            <a:ext cx="3588522" cy="139687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193" name="Google Shape;2193;g2bf04ff201e_0_147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194" name="Google Shape;2194;g2bf04ff201e_0_147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198"/>
        <p:cNvGrpSpPr/>
        <p:nvPr/>
      </p:nvGrpSpPr>
      <p:grpSpPr>
        <a:xfrm>
          <a:off x="0" y="0"/>
          <a:ext cx="0" cy="0"/>
          <a:chOff x="0" y="0"/>
          <a:chExt cx="0" cy="0"/>
        </a:xfrm>
      </p:grpSpPr>
      <p:sp>
        <p:nvSpPr>
          <p:cNvPr id="2199" name="Google Shape;2199;g2bf04ff201e_0_1484"/>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g2bf04ff201e_0_1484"/>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2201" name="Google Shape;2201;g2bf04ff201e_0_1484"/>
          <p:cNvSpPr txBox="1">
            <a:spLocks noGrp="1"/>
          </p:cNvSpPr>
          <p:nvPr>
            <p:ph type="title"/>
          </p:nvPr>
        </p:nvSpPr>
        <p:spPr>
          <a:xfrm>
            <a:off x="740490" y="1177789"/>
            <a:ext cx="2343000" cy="2616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Introduction to JS</a:t>
            </a:r>
            <a:br>
              <a:rPr lang="en-GB" sz="1700" b="0">
                <a:latin typeface="Montserrat"/>
                <a:ea typeface="Montserrat"/>
                <a:cs typeface="Montserrat"/>
                <a:sym typeface="Montserrat"/>
              </a:rPr>
            </a:br>
            <a:r>
              <a:rPr lang="en-GB" sz="1700" b="0">
                <a:latin typeface="Montserrat"/>
                <a:ea typeface="Montserrat"/>
                <a:cs typeface="Montserrat"/>
                <a:sym typeface="Montserrat"/>
              </a:rPr>
              <a:t>JS Outputs</a:t>
            </a:r>
            <a:br>
              <a:rPr lang="en-GB" sz="1700" b="0">
                <a:latin typeface="Montserrat"/>
                <a:ea typeface="Montserrat"/>
                <a:cs typeface="Montserrat"/>
                <a:sym typeface="Montserrat"/>
              </a:rPr>
            </a:br>
            <a:r>
              <a:rPr lang="en-GB" sz="1700" b="0">
                <a:latin typeface="Montserrat"/>
                <a:ea typeface="Montserrat"/>
                <a:cs typeface="Montserrat"/>
                <a:sym typeface="Montserrat"/>
              </a:rPr>
              <a:t>JS Comments</a:t>
            </a:r>
            <a:br>
              <a:rPr lang="en-GB" sz="1700" b="0">
                <a:latin typeface="Montserrat"/>
                <a:ea typeface="Montserrat"/>
                <a:cs typeface="Montserrat"/>
                <a:sym typeface="Montserrat"/>
              </a:rPr>
            </a:br>
            <a:r>
              <a:rPr lang="en-GB" sz="1700" b="0">
                <a:latin typeface="Montserrat"/>
                <a:ea typeface="Montserrat"/>
                <a:cs typeface="Montserrat"/>
                <a:sym typeface="Montserrat"/>
              </a:rPr>
              <a:t>JS Variables</a:t>
            </a:r>
            <a:br>
              <a:rPr lang="en-GB" sz="1700" b="0">
                <a:latin typeface="Montserrat"/>
                <a:ea typeface="Montserrat"/>
                <a:cs typeface="Montserrat"/>
                <a:sym typeface="Montserrat"/>
              </a:rPr>
            </a:br>
            <a:r>
              <a:rPr lang="en-GB" sz="1700" b="0">
                <a:latin typeface="Montserrat"/>
                <a:ea typeface="Montserrat"/>
                <a:cs typeface="Montserrat"/>
                <a:sym typeface="Montserrat"/>
              </a:rPr>
              <a:t>JS Operators</a:t>
            </a:r>
            <a:br>
              <a:rPr lang="en-GB" sz="1700" b="0">
                <a:latin typeface="Montserrat"/>
                <a:ea typeface="Montserrat"/>
                <a:cs typeface="Montserrat"/>
                <a:sym typeface="Montserrat"/>
              </a:rPr>
            </a:br>
            <a:r>
              <a:rPr lang="en-GB" sz="1700" b="0">
                <a:latin typeface="Montserrat"/>
                <a:ea typeface="Montserrat"/>
                <a:cs typeface="Montserrat"/>
                <a:sym typeface="Montserrat"/>
              </a:rPr>
              <a:t>JS Data Types</a:t>
            </a:r>
            <a:br>
              <a:rPr lang="en-GB" sz="1700" b="0">
                <a:latin typeface="Montserrat"/>
                <a:ea typeface="Montserrat"/>
                <a:cs typeface="Montserrat"/>
                <a:sym typeface="Montserrat"/>
              </a:rPr>
            </a:br>
            <a:r>
              <a:rPr lang="en-GB" sz="1700" b="0">
                <a:latin typeface="Montserrat"/>
                <a:ea typeface="Montserrat"/>
                <a:cs typeface="Montserrat"/>
                <a:sym typeface="Montserrat"/>
              </a:rPr>
              <a:t>JS Functions</a:t>
            </a:r>
            <a:endParaRPr sz="2200"/>
          </a:p>
        </p:txBody>
      </p:sp>
      <p:cxnSp>
        <p:nvCxnSpPr>
          <p:cNvPr id="2202" name="Google Shape;2202;g2bf04ff201e_0_1484"/>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2203" name="Google Shape;2203;g2bf04ff201e_0_148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04" name="Google Shape;2204;g2bf04ff201e_0_148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208"/>
        <p:cNvGrpSpPr/>
        <p:nvPr/>
      </p:nvGrpSpPr>
      <p:grpSpPr>
        <a:xfrm>
          <a:off x="0" y="0"/>
          <a:ext cx="0" cy="0"/>
          <a:chOff x="0" y="0"/>
          <a:chExt cx="0" cy="0"/>
        </a:xfrm>
      </p:grpSpPr>
      <p:sp>
        <p:nvSpPr>
          <p:cNvPr id="2209" name="Google Shape;2209;g2bf94e6429c_4_89"/>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https://forms.gle/eyiuxk7b9R8pRes59</a:t>
            </a:r>
            <a:endParaRPr sz="2000" b="0" i="0" u="none" strike="noStrike" cap="none">
              <a:solidFill>
                <a:srgbClr val="000000"/>
              </a:solidFill>
              <a:latin typeface="Montserrat"/>
              <a:ea typeface="Montserrat"/>
              <a:cs typeface="Montserrat"/>
              <a:sym typeface="Montserrat"/>
            </a:endParaRPr>
          </a:p>
        </p:txBody>
      </p:sp>
      <p:sp>
        <p:nvSpPr>
          <p:cNvPr id="2210" name="Google Shape;2210;g2bf94e6429c_4_8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11" name="Google Shape;2211;g2bf94e6429c_4_8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12" name="Google Shape;2212;g2bf94e6429c_4_8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13" name="Google Shape;2213;g2bf94e6429c_4_8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217"/>
        <p:cNvGrpSpPr/>
        <p:nvPr/>
      </p:nvGrpSpPr>
      <p:grpSpPr>
        <a:xfrm>
          <a:off x="0" y="0"/>
          <a:ext cx="0" cy="0"/>
          <a:chOff x="0" y="0"/>
          <a:chExt cx="0" cy="0"/>
        </a:xfrm>
      </p:grpSpPr>
      <p:sp>
        <p:nvSpPr>
          <p:cNvPr id="2218" name="Google Shape;2218;g2bf04ff201e_0_1491"/>
          <p:cNvSpPr txBox="1"/>
          <p:nvPr/>
        </p:nvSpPr>
        <p:spPr>
          <a:xfrm>
            <a:off x="373075" y="15674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2219" name="Google Shape;2219;g2bf04ff201e_0_149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20" name="Google Shape;2220;g2bf04ff201e_0_149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224"/>
        <p:cNvGrpSpPr/>
        <p:nvPr/>
      </p:nvGrpSpPr>
      <p:grpSpPr>
        <a:xfrm>
          <a:off x="0" y="0"/>
          <a:ext cx="0" cy="0"/>
          <a:chOff x="0" y="0"/>
          <a:chExt cx="0" cy="0"/>
        </a:xfrm>
      </p:grpSpPr>
      <p:sp>
        <p:nvSpPr>
          <p:cNvPr id="2225" name="Google Shape;2225;g2bf04ff201e_0_1527"/>
          <p:cNvSpPr txBox="1"/>
          <p:nvPr/>
        </p:nvSpPr>
        <p:spPr>
          <a:xfrm>
            <a:off x="379227" y="1491250"/>
            <a:ext cx="34755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Javascript Control Flow</a:t>
            </a:r>
            <a:endParaRPr sz="2000" b="0" i="0" u="none" strike="noStrike" cap="none">
              <a:solidFill>
                <a:srgbClr val="000000"/>
              </a:solidFill>
              <a:latin typeface="Montserrat"/>
              <a:ea typeface="Montserrat"/>
              <a:cs typeface="Montserrat"/>
              <a:sym typeface="Montserrat"/>
            </a:endParaRPr>
          </a:p>
        </p:txBody>
      </p:sp>
      <p:sp>
        <p:nvSpPr>
          <p:cNvPr id="2226" name="Google Shape;2226;g2bf04ff201e_0_152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27" name="Google Shape;2227;g2bf04ff201e_0_152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g2bf04ff201e_0_1532"/>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g2bf04ff201e_0_1532"/>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2234" name="Google Shape;2234;g2bf04ff201e_0_1532"/>
          <p:cNvSpPr txBox="1">
            <a:spLocks noGrp="1"/>
          </p:cNvSpPr>
          <p:nvPr>
            <p:ph type="title"/>
          </p:nvPr>
        </p:nvSpPr>
        <p:spPr>
          <a:xfrm>
            <a:off x="736910" y="1215410"/>
            <a:ext cx="3448800" cy="2616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Conditional Statements</a:t>
            </a:r>
            <a:endParaRPr sz="170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If &amp; else Statements</a:t>
            </a:r>
            <a:br>
              <a:rPr lang="en-GB" sz="1700" b="0">
                <a:latin typeface="Montserrat"/>
                <a:ea typeface="Montserrat"/>
                <a:cs typeface="Montserrat"/>
                <a:sym typeface="Montserrat"/>
              </a:rPr>
            </a:br>
            <a:r>
              <a:rPr lang="en-GB" sz="1700" b="0">
                <a:latin typeface="Montserrat"/>
                <a:ea typeface="Montserrat"/>
                <a:cs typeface="Montserrat"/>
                <a:sym typeface="Montserrat"/>
              </a:rPr>
              <a:t>Switch case</a:t>
            </a:r>
            <a:endParaRPr sz="170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JS loops</a:t>
            </a:r>
            <a:br>
              <a:rPr lang="en-GB" sz="1700" b="0">
                <a:latin typeface="Montserrat"/>
                <a:ea typeface="Montserrat"/>
                <a:cs typeface="Montserrat"/>
                <a:sym typeface="Montserrat"/>
              </a:rPr>
            </a:br>
            <a:r>
              <a:rPr lang="en-GB" sz="1700" b="0">
                <a:latin typeface="Montserrat"/>
                <a:ea typeface="Montserrat"/>
                <a:cs typeface="Montserrat"/>
                <a:sym typeface="Montserrat"/>
              </a:rPr>
              <a:t>Different kinds of Loops</a:t>
            </a:r>
            <a:br>
              <a:rPr lang="en-GB" sz="1700" b="0">
                <a:latin typeface="Montserrat"/>
                <a:ea typeface="Montserrat"/>
                <a:cs typeface="Montserrat"/>
                <a:sym typeface="Montserrat"/>
              </a:rPr>
            </a:br>
            <a:r>
              <a:rPr lang="en-GB" sz="1700" b="0">
                <a:latin typeface="Montserrat"/>
                <a:ea typeface="Montserrat"/>
                <a:cs typeface="Montserrat"/>
                <a:sym typeface="Montserrat"/>
              </a:rPr>
              <a:t>JS Loop For in and For of</a:t>
            </a:r>
            <a:br>
              <a:rPr lang="en-GB" sz="1700" b="0">
                <a:latin typeface="Montserrat"/>
                <a:ea typeface="Montserrat"/>
                <a:cs typeface="Montserrat"/>
                <a:sym typeface="Montserrat"/>
              </a:rPr>
            </a:br>
            <a:r>
              <a:rPr lang="en-GB" sz="1700" b="0">
                <a:latin typeface="Montserrat"/>
                <a:ea typeface="Montserrat"/>
                <a:cs typeface="Montserrat"/>
                <a:sym typeface="Montserrat"/>
              </a:rPr>
              <a:t>break and continue</a:t>
            </a:r>
            <a:endParaRPr sz="1700" b="0">
              <a:latin typeface="Montserrat"/>
              <a:ea typeface="Montserrat"/>
              <a:cs typeface="Montserrat"/>
              <a:sym typeface="Montserrat"/>
            </a:endParaRPr>
          </a:p>
        </p:txBody>
      </p:sp>
      <p:cxnSp>
        <p:nvCxnSpPr>
          <p:cNvPr id="2235" name="Google Shape;2235;g2bf04ff201e_0_1532"/>
          <p:cNvCxnSpPr/>
          <p:nvPr/>
        </p:nvCxnSpPr>
        <p:spPr>
          <a:xfrm>
            <a:off x="529000" y="1115736"/>
            <a:ext cx="0" cy="2776800"/>
          </a:xfrm>
          <a:prstGeom prst="straightConnector1">
            <a:avLst/>
          </a:prstGeom>
          <a:noFill/>
          <a:ln w="114300" cap="flat" cmpd="sng">
            <a:solidFill>
              <a:schemeClr val="accent1"/>
            </a:solidFill>
            <a:prstDash val="solid"/>
            <a:round/>
            <a:headEnd type="none" w="sm" len="sm"/>
            <a:tailEnd type="none" w="sm" len="sm"/>
          </a:ln>
        </p:spPr>
      </p:cxnSp>
      <p:sp>
        <p:nvSpPr>
          <p:cNvPr id="2236" name="Google Shape;2236;g2bf04ff201e_0_153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37" name="Google Shape;2237;g2bf04ff201e_0_153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2241"/>
        <p:cNvGrpSpPr/>
        <p:nvPr/>
      </p:nvGrpSpPr>
      <p:grpSpPr>
        <a:xfrm>
          <a:off x="0" y="0"/>
          <a:ext cx="0" cy="0"/>
          <a:chOff x="0" y="0"/>
          <a:chExt cx="0" cy="0"/>
        </a:xfrm>
      </p:grpSpPr>
      <p:sp>
        <p:nvSpPr>
          <p:cNvPr id="2242" name="Google Shape;2242;g2bf04ff201e_0_1539"/>
          <p:cNvSpPr txBox="1">
            <a:spLocks noGrp="1"/>
          </p:cNvSpPr>
          <p:nvPr>
            <p:ph type="title"/>
          </p:nvPr>
        </p:nvSpPr>
        <p:spPr>
          <a:xfrm>
            <a:off x="449257" y="1469921"/>
            <a:ext cx="7343400" cy="9234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t>
            </a:r>
            <a:r>
              <a:rPr lang="en-GB" sz="1500" b="0">
                <a:latin typeface="Montserrat"/>
                <a:ea typeface="Montserrat"/>
                <a:cs typeface="Montserrat"/>
                <a:sym typeface="Montserrat"/>
              </a:rPr>
              <a:t>Conditional Statements are used to perform different actions based on different conditions.</a:t>
            </a:r>
            <a:endParaRPr sz="1500" b="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t>
            </a:r>
            <a:r>
              <a:rPr lang="en-GB" sz="1500" b="0">
                <a:latin typeface="Montserrat"/>
                <a:ea typeface="Montserrat"/>
                <a:cs typeface="Montserrat"/>
                <a:sym typeface="Montserrat"/>
              </a:rPr>
              <a:t>In JS, we have following Conditional Statements:</a:t>
            </a:r>
            <a:endParaRPr sz="1500" b="0">
              <a:latin typeface="Montserrat"/>
              <a:ea typeface="Montserrat"/>
              <a:cs typeface="Montserrat"/>
              <a:sym typeface="Montserrat"/>
            </a:endParaRPr>
          </a:p>
        </p:txBody>
      </p:sp>
      <p:sp>
        <p:nvSpPr>
          <p:cNvPr id="2243" name="Google Shape;2243;g2bf04ff201e_0_1539"/>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Conditional Statements</a:t>
            </a:r>
            <a:endParaRPr sz="2100" b="1">
              <a:latin typeface="Montserrat"/>
              <a:ea typeface="Montserrat"/>
              <a:cs typeface="Montserrat"/>
              <a:sym typeface="Montserrat"/>
            </a:endParaRPr>
          </a:p>
        </p:txBody>
      </p:sp>
      <p:sp>
        <p:nvSpPr>
          <p:cNvPr id="2244" name="Google Shape;2244;g2bf04ff201e_0_1539"/>
          <p:cNvSpPr txBox="1"/>
          <p:nvPr/>
        </p:nvSpPr>
        <p:spPr>
          <a:xfrm>
            <a:off x="572718" y="2557142"/>
            <a:ext cx="7343400" cy="16161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a:t>
            </a:r>
            <a:r>
              <a:rPr lang="en-GB" sz="1500" b="0" i="0" u="none" strike="noStrike" cap="none">
                <a:solidFill>
                  <a:schemeClr val="dk1"/>
                </a:solidFill>
                <a:latin typeface="Montserrat"/>
                <a:ea typeface="Montserrat"/>
                <a:cs typeface="Montserrat"/>
                <a:sym typeface="Montserrat"/>
              </a:rPr>
              <a:t>Use “if” to specify a block to execute if specific condition is true.</a:t>
            </a:r>
            <a:endParaRPr sz="13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a:t>
            </a:r>
            <a:r>
              <a:rPr lang="en-GB" sz="1500" b="0" i="0" u="none" strike="noStrike" cap="none">
                <a:solidFill>
                  <a:schemeClr val="dk1"/>
                </a:solidFill>
                <a:latin typeface="Montserrat"/>
                <a:ea typeface="Montserrat"/>
                <a:cs typeface="Montserrat"/>
                <a:sym typeface="Montserrat"/>
              </a:rPr>
              <a:t>Use “else” to specify a block to execute if same condition is false</a:t>
            </a:r>
            <a:endParaRPr sz="13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a:t>
            </a:r>
            <a:r>
              <a:rPr lang="en-GB" sz="1500" b="0" i="0" u="none" strike="noStrike" cap="none">
                <a:solidFill>
                  <a:schemeClr val="dk1"/>
                </a:solidFill>
                <a:latin typeface="Montserrat"/>
                <a:ea typeface="Montserrat"/>
                <a:cs typeface="Montserrat"/>
                <a:sym typeface="Montserrat"/>
              </a:rPr>
              <a:t>Use “else if” to specify a new condition to test, if first condition</a:t>
            </a:r>
            <a:endParaRPr sz="13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600"/>
              <a:buFont typeface="Montserrat SemiBold"/>
              <a:buNone/>
            </a:pPr>
            <a:r>
              <a:rPr lang="en-GB" sz="1500" b="0" i="0" u="none" strike="noStrike" cap="none">
                <a:solidFill>
                  <a:schemeClr val="dk1"/>
                </a:solidFill>
                <a:latin typeface="Montserrat"/>
                <a:ea typeface="Montserrat"/>
                <a:cs typeface="Montserrat"/>
                <a:sym typeface="Montserrat"/>
              </a:rPr>
              <a:t>Is false.</a:t>
            </a:r>
            <a:endParaRPr sz="13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Use  “switch” to specify many alternate blocks to be executed.</a:t>
            </a:r>
            <a:endParaRPr sz="1300" b="0" i="0" u="none" strike="noStrike" cap="none">
              <a:solidFill>
                <a:srgbClr val="000000"/>
              </a:solidFill>
              <a:latin typeface="Arial"/>
              <a:ea typeface="Arial"/>
              <a:cs typeface="Arial"/>
              <a:sym typeface="Arial"/>
            </a:endParaRPr>
          </a:p>
        </p:txBody>
      </p:sp>
      <p:sp>
        <p:nvSpPr>
          <p:cNvPr id="2245" name="Google Shape;2245;g2bf04ff201e_0_153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46" name="Google Shape;2246;g2bf04ff201e_0_153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g2bf04ff201e_0_1545"/>
          <p:cNvSpPr txBox="1">
            <a:spLocks noGrp="1"/>
          </p:cNvSpPr>
          <p:nvPr>
            <p:ph type="title"/>
          </p:nvPr>
        </p:nvSpPr>
        <p:spPr>
          <a:xfrm>
            <a:off x="459264" y="1459914"/>
            <a:ext cx="7343400" cy="2463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if and else statements are in lower case otherwise it will give errors..</a:t>
            </a:r>
            <a:endParaRPr sz="1600" b="0">
              <a:latin typeface="Montserrat"/>
              <a:ea typeface="Montserrat"/>
              <a:cs typeface="Montserrat"/>
              <a:sym typeface="Montserrat"/>
            </a:endParaRPr>
          </a:p>
        </p:txBody>
      </p:sp>
      <p:sp>
        <p:nvSpPr>
          <p:cNvPr id="2252" name="Google Shape;2252;g2bf04ff201e_0_1545"/>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If &amp; else Statements</a:t>
            </a:r>
            <a:endParaRPr sz="2100" b="1">
              <a:latin typeface="Montserrat"/>
              <a:ea typeface="Montserrat"/>
              <a:cs typeface="Montserrat"/>
              <a:sym typeface="Montserrat"/>
            </a:endParaRPr>
          </a:p>
        </p:txBody>
      </p:sp>
      <p:pic>
        <p:nvPicPr>
          <p:cNvPr id="2253" name="Google Shape;2253;g2bf04ff201e_0_1545"/>
          <p:cNvPicPr preferRelativeResize="0"/>
          <p:nvPr/>
        </p:nvPicPr>
        <p:blipFill rotWithShape="1">
          <a:blip r:embed="rId3">
            <a:alphaModFix/>
          </a:blip>
          <a:srcRect/>
          <a:stretch/>
        </p:blipFill>
        <p:spPr>
          <a:xfrm>
            <a:off x="956344" y="1977579"/>
            <a:ext cx="4098805" cy="57699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254" name="Google Shape;2254;g2bf04ff201e_0_1545"/>
          <p:cNvPicPr preferRelativeResize="0"/>
          <p:nvPr/>
        </p:nvPicPr>
        <p:blipFill rotWithShape="1">
          <a:blip r:embed="rId4">
            <a:alphaModFix/>
          </a:blip>
          <a:srcRect/>
          <a:stretch/>
        </p:blipFill>
        <p:spPr>
          <a:xfrm>
            <a:off x="956343" y="2866524"/>
            <a:ext cx="4212624" cy="74661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255" name="Google Shape;2255;g2bf04ff201e_0_1545"/>
          <p:cNvPicPr preferRelativeResize="0"/>
          <p:nvPr/>
        </p:nvPicPr>
        <p:blipFill rotWithShape="1">
          <a:blip r:embed="rId5">
            <a:alphaModFix/>
          </a:blip>
          <a:srcRect/>
          <a:stretch/>
        </p:blipFill>
        <p:spPr>
          <a:xfrm>
            <a:off x="913047" y="3819306"/>
            <a:ext cx="4731392" cy="106739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256" name="Google Shape;2256;g2bf04ff201e_0_154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57" name="Google Shape;2257;g2bf04ff201e_0_154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2261"/>
        <p:cNvGrpSpPr/>
        <p:nvPr/>
      </p:nvGrpSpPr>
      <p:grpSpPr>
        <a:xfrm>
          <a:off x="0" y="0"/>
          <a:ext cx="0" cy="0"/>
          <a:chOff x="0" y="0"/>
          <a:chExt cx="0" cy="0"/>
        </a:xfrm>
      </p:grpSpPr>
      <p:sp>
        <p:nvSpPr>
          <p:cNvPr id="2262" name="Google Shape;2262;g2bf04ff201e_0_1553"/>
          <p:cNvSpPr txBox="1">
            <a:spLocks noGrp="1"/>
          </p:cNvSpPr>
          <p:nvPr>
            <p:ph type="title"/>
          </p:nvPr>
        </p:nvSpPr>
        <p:spPr>
          <a:xfrm>
            <a:off x="449257" y="1459914"/>
            <a:ext cx="7343400" cy="6156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t>
            </a:r>
            <a:r>
              <a:rPr lang="en-GB" sz="1600">
                <a:latin typeface="Montserrat"/>
                <a:ea typeface="Montserrat"/>
                <a:cs typeface="Montserrat"/>
                <a:sym typeface="Montserrat"/>
              </a:rPr>
              <a:t>switch</a:t>
            </a:r>
            <a:r>
              <a:rPr lang="en-GB" sz="1600" b="0">
                <a:latin typeface="Montserrat"/>
                <a:ea typeface="Montserrat"/>
                <a:cs typeface="Montserrat"/>
                <a:sym typeface="Montserrat"/>
              </a:rPr>
              <a:t> statement is used to perform different actions based on different conditions</a:t>
            </a:r>
            <a:endParaRPr sz="1600" b="0">
              <a:latin typeface="Montserrat"/>
              <a:ea typeface="Montserrat"/>
              <a:cs typeface="Montserrat"/>
              <a:sym typeface="Montserrat"/>
            </a:endParaRPr>
          </a:p>
        </p:txBody>
      </p:sp>
      <p:sp>
        <p:nvSpPr>
          <p:cNvPr id="2263" name="Google Shape;2263;g2bf04ff201e_0_1553"/>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Switc</a:t>
            </a:r>
            <a:r>
              <a:rPr lang="en-GB" sz="2100">
                <a:latin typeface="Montserrat"/>
                <a:ea typeface="Montserrat"/>
                <a:cs typeface="Montserrat"/>
                <a:sym typeface="Montserrat"/>
              </a:rPr>
              <a:t>h Case</a:t>
            </a:r>
            <a:endParaRPr sz="2100" b="1">
              <a:latin typeface="Montserrat"/>
              <a:ea typeface="Montserrat"/>
              <a:cs typeface="Montserrat"/>
              <a:sym typeface="Montserrat"/>
            </a:endParaRPr>
          </a:p>
        </p:txBody>
      </p:sp>
      <p:pic>
        <p:nvPicPr>
          <p:cNvPr id="2264" name="Google Shape;2264;g2bf04ff201e_0_1553"/>
          <p:cNvPicPr preferRelativeResize="0"/>
          <p:nvPr/>
        </p:nvPicPr>
        <p:blipFill rotWithShape="1">
          <a:blip r:embed="rId3">
            <a:alphaModFix/>
          </a:blip>
          <a:srcRect/>
          <a:stretch/>
        </p:blipFill>
        <p:spPr>
          <a:xfrm>
            <a:off x="4529830" y="2184728"/>
            <a:ext cx="2266399" cy="239077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265" name="Google Shape;2265;g2bf04ff201e_0_1553"/>
          <p:cNvSpPr txBox="1"/>
          <p:nvPr/>
        </p:nvSpPr>
        <p:spPr>
          <a:xfrm>
            <a:off x="449257" y="2184728"/>
            <a:ext cx="3954300" cy="9852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a:t>
            </a:r>
            <a:r>
              <a:rPr lang="en-GB" sz="1600" b="1" i="0" u="none" strike="noStrike" cap="none">
                <a:solidFill>
                  <a:schemeClr val="dk1"/>
                </a:solidFill>
                <a:latin typeface="Montserrat"/>
                <a:ea typeface="Montserrat"/>
                <a:cs typeface="Montserrat"/>
                <a:sym typeface="Montserrat"/>
              </a:rPr>
              <a:t>break</a:t>
            </a:r>
            <a:r>
              <a:rPr lang="en-GB" sz="1600" b="0" i="0" u="none" strike="noStrike" cap="none">
                <a:solidFill>
                  <a:schemeClr val="dk1"/>
                </a:solidFill>
                <a:latin typeface="Montserrat"/>
                <a:ea typeface="Montserrat"/>
                <a:cs typeface="Montserrat"/>
                <a:sym typeface="Montserrat"/>
              </a:rPr>
              <a:t> keyword is used to break out of switch condition. It will stop the execution inside switch block.</a:t>
            </a:r>
            <a:endParaRPr sz="1400" b="0" i="0" u="none" strike="noStrike" cap="none">
              <a:solidFill>
                <a:srgbClr val="000000"/>
              </a:solidFill>
              <a:latin typeface="Arial"/>
              <a:ea typeface="Arial"/>
              <a:cs typeface="Arial"/>
              <a:sym typeface="Arial"/>
            </a:endParaRPr>
          </a:p>
        </p:txBody>
      </p:sp>
      <p:sp>
        <p:nvSpPr>
          <p:cNvPr id="2266" name="Google Shape;2266;g2bf04ff201e_0_1553"/>
          <p:cNvSpPr txBox="1"/>
          <p:nvPr/>
        </p:nvSpPr>
        <p:spPr>
          <a:xfrm>
            <a:off x="449257" y="3206223"/>
            <a:ext cx="3954300" cy="6156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0" i="0" u="none" strike="noStrike" cap="none">
                <a:solidFill>
                  <a:schemeClr val="dk1"/>
                </a:solidFill>
                <a:latin typeface="Montserrat"/>
                <a:ea typeface="Montserrat"/>
                <a:cs typeface="Montserrat"/>
                <a:sym typeface="Montserrat"/>
              </a:rPr>
              <a:t> </a:t>
            </a:r>
            <a:r>
              <a:rPr lang="en-GB" sz="1600" b="1" i="0" u="none" strike="noStrike" cap="none">
                <a:solidFill>
                  <a:schemeClr val="dk1"/>
                </a:solidFill>
                <a:latin typeface="Montserrat"/>
                <a:ea typeface="Montserrat"/>
                <a:cs typeface="Montserrat"/>
                <a:sym typeface="Montserrat"/>
              </a:rPr>
              <a:t>default </a:t>
            </a:r>
            <a:r>
              <a:rPr lang="en-GB" sz="1600" b="0" i="0" u="none" strike="noStrike" cap="none">
                <a:solidFill>
                  <a:schemeClr val="dk1"/>
                </a:solidFill>
                <a:latin typeface="Montserrat"/>
                <a:ea typeface="Montserrat"/>
                <a:cs typeface="Montserrat"/>
                <a:sym typeface="Montserrat"/>
              </a:rPr>
              <a:t>keyword specifies the code to run if there is no case match.</a:t>
            </a:r>
            <a:endParaRPr sz="1600" b="1" i="0" u="none" strike="noStrike" cap="none">
              <a:solidFill>
                <a:schemeClr val="dk1"/>
              </a:solidFill>
              <a:latin typeface="Montserrat"/>
              <a:ea typeface="Montserrat"/>
              <a:cs typeface="Montserrat"/>
              <a:sym typeface="Montserrat"/>
            </a:endParaRPr>
          </a:p>
        </p:txBody>
      </p:sp>
      <p:sp>
        <p:nvSpPr>
          <p:cNvPr id="2267" name="Google Shape;2267;g2bf04ff201e_0_155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68" name="Google Shape;2268;g2bf04ff201e_0_155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2272"/>
        <p:cNvGrpSpPr/>
        <p:nvPr/>
      </p:nvGrpSpPr>
      <p:grpSpPr>
        <a:xfrm>
          <a:off x="0" y="0"/>
          <a:ext cx="0" cy="0"/>
          <a:chOff x="0" y="0"/>
          <a:chExt cx="0" cy="0"/>
        </a:xfrm>
      </p:grpSpPr>
      <p:sp>
        <p:nvSpPr>
          <p:cNvPr id="2273" name="Google Shape;2273;g2bf04ff201e_0_1561"/>
          <p:cNvSpPr txBox="1">
            <a:spLocks noGrp="1"/>
          </p:cNvSpPr>
          <p:nvPr>
            <p:ph type="title"/>
          </p:nvPr>
        </p:nvSpPr>
        <p:spPr>
          <a:xfrm>
            <a:off x="449257" y="1459914"/>
            <a:ext cx="73434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Loops can execute a block of code a number of times.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Loops are handy, if you want to execute the same code over and over again, with different value.</a:t>
            </a:r>
            <a:endParaRPr sz="1600" b="0">
              <a:latin typeface="Montserrat"/>
              <a:ea typeface="Montserrat"/>
              <a:cs typeface="Montserrat"/>
              <a:sym typeface="Montserrat"/>
            </a:endParaRPr>
          </a:p>
        </p:txBody>
      </p:sp>
      <p:sp>
        <p:nvSpPr>
          <p:cNvPr id="2274" name="Google Shape;2274;g2bf04ff201e_0_1561"/>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JS Loops</a:t>
            </a:r>
            <a:endParaRPr sz="2100" b="1">
              <a:latin typeface="Montserrat"/>
              <a:ea typeface="Montserrat"/>
              <a:cs typeface="Montserrat"/>
              <a:sym typeface="Montserrat"/>
            </a:endParaRPr>
          </a:p>
        </p:txBody>
      </p:sp>
      <p:sp>
        <p:nvSpPr>
          <p:cNvPr id="2275" name="Google Shape;2275;g2bf04ff201e_0_1561"/>
          <p:cNvSpPr txBox="1"/>
          <p:nvPr/>
        </p:nvSpPr>
        <p:spPr>
          <a:xfrm>
            <a:off x="449257" y="3510227"/>
            <a:ext cx="7343400" cy="6156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 This piece of code will append the cars array values one by one</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600"/>
              <a:buFont typeface="Montserrat SemiBold"/>
              <a:buNone/>
            </a:pPr>
            <a:r>
              <a:rPr lang="en-GB" sz="1600" b="0" i="0" u="none" strike="noStrike" cap="none">
                <a:solidFill>
                  <a:schemeClr val="dk1"/>
                </a:solidFill>
                <a:latin typeface="Montserrat"/>
                <a:ea typeface="Montserrat"/>
                <a:cs typeface="Montserrat"/>
                <a:sym typeface="Montserrat"/>
              </a:rPr>
              <a:t>Using the loop.</a:t>
            </a:r>
            <a:endParaRPr sz="1400" b="0" i="0" u="none" strike="noStrike" cap="none">
              <a:solidFill>
                <a:srgbClr val="000000"/>
              </a:solidFill>
              <a:latin typeface="Arial"/>
              <a:ea typeface="Arial"/>
              <a:cs typeface="Arial"/>
              <a:sym typeface="Arial"/>
            </a:endParaRPr>
          </a:p>
        </p:txBody>
      </p:sp>
      <p:pic>
        <p:nvPicPr>
          <p:cNvPr id="2276" name="Google Shape;2276;g2bf04ff201e_0_1561"/>
          <p:cNvPicPr preferRelativeResize="0"/>
          <p:nvPr/>
        </p:nvPicPr>
        <p:blipFill rotWithShape="1">
          <a:blip r:embed="rId3">
            <a:alphaModFix/>
          </a:blip>
          <a:srcRect/>
          <a:stretch/>
        </p:blipFill>
        <p:spPr>
          <a:xfrm>
            <a:off x="1693976" y="2571750"/>
            <a:ext cx="3525124" cy="77281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277" name="Google Shape;2277;g2bf04ff201e_0_156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78" name="Google Shape;2278;g2bf04ff201e_0_156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2bf1c458ec5_1_3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8" name="Google Shape;268;g2bf1c458ec5_1_3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269" name="Google Shape;269;g2bf1c458ec5_1_38"/>
          <p:cNvPicPr preferRelativeResize="0"/>
          <p:nvPr/>
        </p:nvPicPr>
        <p:blipFill rotWithShape="1">
          <a:blip r:embed="rId3">
            <a:alphaModFix/>
          </a:blip>
          <a:srcRect/>
          <a:stretch/>
        </p:blipFill>
        <p:spPr>
          <a:xfrm>
            <a:off x="495298" y="0"/>
            <a:ext cx="5362075" cy="5688725"/>
          </a:xfrm>
          <a:prstGeom prst="rect">
            <a:avLst/>
          </a:prstGeom>
          <a:noFill/>
          <a:ln>
            <a:noFill/>
          </a:ln>
        </p:spPr>
      </p:pic>
      <p:sp>
        <p:nvSpPr>
          <p:cNvPr id="270" name="Google Shape;270;g2bf1c458ec5_1_38"/>
          <p:cNvSpPr txBox="1"/>
          <p:nvPr/>
        </p:nvSpPr>
        <p:spPr>
          <a:xfrm>
            <a:off x="5967175" y="2160750"/>
            <a:ext cx="3000000" cy="114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70"/>
              <a:buFont typeface="Arial"/>
              <a:buNone/>
            </a:pPr>
            <a:r>
              <a:rPr lang="en-GB" sz="2070" b="1" i="0" u="none" strike="noStrike" cap="none">
                <a:solidFill>
                  <a:schemeClr val="dk1"/>
                </a:solidFill>
                <a:latin typeface="Montserrat"/>
                <a:ea typeface="Montserrat"/>
                <a:cs typeface="Montserrat"/>
                <a:sym typeface="Montserrat"/>
              </a:rPr>
              <a:t>Also you need users to make a server to work!</a:t>
            </a:r>
            <a:endParaRPr sz="2070" b="1"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2282"/>
        <p:cNvGrpSpPr/>
        <p:nvPr/>
      </p:nvGrpSpPr>
      <p:grpSpPr>
        <a:xfrm>
          <a:off x="0" y="0"/>
          <a:ext cx="0" cy="0"/>
          <a:chOff x="0" y="0"/>
          <a:chExt cx="0" cy="0"/>
        </a:xfrm>
      </p:grpSpPr>
      <p:sp>
        <p:nvSpPr>
          <p:cNvPr id="2283" name="Google Shape;2283;g2bf04ff201e_0_1568"/>
          <p:cNvSpPr txBox="1">
            <a:spLocks noGrp="1"/>
          </p:cNvSpPr>
          <p:nvPr>
            <p:ph type="title"/>
          </p:nvPr>
        </p:nvSpPr>
        <p:spPr>
          <a:xfrm>
            <a:off x="449257" y="1459914"/>
            <a:ext cx="73434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t>
            </a:r>
            <a:r>
              <a:rPr lang="en-GB" sz="1600">
                <a:latin typeface="Montserrat"/>
                <a:ea typeface="Montserrat"/>
                <a:cs typeface="Montserrat"/>
                <a:sym typeface="Montserrat"/>
              </a:rPr>
              <a:t>for </a:t>
            </a:r>
            <a:r>
              <a:rPr lang="en-GB" sz="1600" b="0">
                <a:latin typeface="Montserrat"/>
                <a:ea typeface="Montserrat"/>
                <a:cs typeface="Montserrat"/>
                <a:sym typeface="Montserrat"/>
              </a:rPr>
              <a:t>– loops through a block of code number of times.</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while</a:t>
            </a:r>
            <a:r>
              <a:rPr lang="en-GB" sz="1600" b="0">
                <a:latin typeface="Montserrat"/>
                <a:ea typeface="Montserrat"/>
                <a:cs typeface="Montserrat"/>
                <a:sym typeface="Montserrat"/>
              </a:rPr>
              <a:t> – loops through a block of code while a specified condition is true</a:t>
            </a:r>
            <a:endParaRPr sz="1600" b="0">
              <a:latin typeface="Montserrat"/>
              <a:ea typeface="Montserrat"/>
              <a:cs typeface="Montserrat"/>
              <a:sym typeface="Montserrat"/>
            </a:endParaRPr>
          </a:p>
        </p:txBody>
      </p:sp>
      <p:sp>
        <p:nvSpPr>
          <p:cNvPr id="2284" name="Google Shape;2284;g2bf04ff201e_0_1568"/>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Different kinds of Loop</a:t>
            </a:r>
            <a:endParaRPr sz="2100" b="1">
              <a:latin typeface="Montserrat"/>
              <a:ea typeface="Montserrat"/>
              <a:cs typeface="Montserrat"/>
              <a:sym typeface="Montserrat"/>
            </a:endParaRPr>
          </a:p>
        </p:txBody>
      </p:sp>
      <p:sp>
        <p:nvSpPr>
          <p:cNvPr id="2285" name="Google Shape;2285;g2bf04ff201e_0_1568"/>
          <p:cNvSpPr txBox="1"/>
          <p:nvPr/>
        </p:nvSpPr>
        <p:spPr>
          <a:xfrm>
            <a:off x="449256" y="2184728"/>
            <a:ext cx="7343400" cy="6156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do/while – </a:t>
            </a:r>
            <a:r>
              <a:rPr lang="en-GB" sz="1600" b="0" i="0" u="none" strike="noStrike" cap="none">
                <a:solidFill>
                  <a:schemeClr val="dk1"/>
                </a:solidFill>
                <a:latin typeface="Montserrat"/>
                <a:ea typeface="Montserrat"/>
                <a:cs typeface="Montserrat"/>
                <a:sym typeface="Montserrat"/>
              </a:rPr>
              <a:t>also loops through a block of code while a specified condition is true.</a:t>
            </a:r>
            <a:endParaRPr sz="1600" b="1" i="0" u="none" strike="noStrike" cap="none">
              <a:solidFill>
                <a:schemeClr val="dk1"/>
              </a:solidFill>
              <a:latin typeface="Montserrat"/>
              <a:ea typeface="Montserrat"/>
              <a:cs typeface="Montserrat"/>
              <a:sym typeface="Montserrat"/>
            </a:endParaRPr>
          </a:p>
        </p:txBody>
      </p:sp>
      <p:sp>
        <p:nvSpPr>
          <p:cNvPr id="2286" name="Google Shape;2286;g2bf04ff201e_0_156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87" name="Google Shape;2287;g2bf04ff201e_0_156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2291"/>
        <p:cNvGrpSpPr/>
        <p:nvPr/>
      </p:nvGrpSpPr>
      <p:grpSpPr>
        <a:xfrm>
          <a:off x="0" y="0"/>
          <a:ext cx="0" cy="0"/>
          <a:chOff x="0" y="0"/>
          <a:chExt cx="0" cy="0"/>
        </a:xfrm>
      </p:grpSpPr>
      <p:sp>
        <p:nvSpPr>
          <p:cNvPr id="2292" name="Google Shape;2292;g2bf04ff201e_0_1574"/>
          <p:cNvSpPr txBox="1">
            <a:spLocks noGrp="1"/>
          </p:cNvSpPr>
          <p:nvPr>
            <p:ph type="title"/>
          </p:nvPr>
        </p:nvSpPr>
        <p:spPr>
          <a:xfrm>
            <a:off x="459264" y="1459914"/>
            <a:ext cx="7343400" cy="2463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for statement creates a loop with 3 optional expressions..</a:t>
            </a:r>
            <a:endParaRPr sz="1600" b="0">
              <a:latin typeface="Montserrat"/>
              <a:ea typeface="Montserrat"/>
              <a:cs typeface="Montserrat"/>
              <a:sym typeface="Montserrat"/>
            </a:endParaRPr>
          </a:p>
        </p:txBody>
      </p:sp>
      <p:sp>
        <p:nvSpPr>
          <p:cNvPr id="2293" name="Google Shape;2293;g2bf04ff201e_0_1574"/>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For Loop</a:t>
            </a:r>
            <a:endParaRPr sz="2100" b="1">
              <a:latin typeface="Montserrat"/>
              <a:ea typeface="Montserrat"/>
              <a:cs typeface="Montserrat"/>
              <a:sym typeface="Montserrat"/>
            </a:endParaRPr>
          </a:p>
        </p:txBody>
      </p:sp>
      <p:pic>
        <p:nvPicPr>
          <p:cNvPr id="2294" name="Google Shape;2294;g2bf04ff201e_0_1574"/>
          <p:cNvPicPr preferRelativeResize="0"/>
          <p:nvPr/>
        </p:nvPicPr>
        <p:blipFill rotWithShape="1">
          <a:blip r:embed="rId3">
            <a:alphaModFix/>
          </a:blip>
          <a:srcRect/>
          <a:stretch/>
        </p:blipFill>
        <p:spPr>
          <a:xfrm>
            <a:off x="674947" y="1985961"/>
            <a:ext cx="4304433" cy="72516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295" name="Google Shape;2295;g2bf04ff201e_0_1574"/>
          <p:cNvPicPr preferRelativeResize="0"/>
          <p:nvPr/>
        </p:nvPicPr>
        <p:blipFill rotWithShape="1">
          <a:blip r:embed="rId4">
            <a:alphaModFix/>
          </a:blip>
          <a:srcRect/>
          <a:stretch/>
        </p:blipFill>
        <p:spPr>
          <a:xfrm>
            <a:off x="916134" y="3259933"/>
            <a:ext cx="5639252" cy="105200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296" name="Google Shape;2296;g2bf04ff201e_0_1574"/>
          <p:cNvPicPr preferRelativeResize="0"/>
          <p:nvPr/>
        </p:nvPicPr>
        <p:blipFill rotWithShape="1">
          <a:blip r:embed="rId5">
            <a:alphaModFix/>
          </a:blip>
          <a:srcRect/>
          <a:stretch/>
        </p:blipFill>
        <p:spPr>
          <a:xfrm>
            <a:off x="5233203" y="1985961"/>
            <a:ext cx="3398015" cy="74231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297" name="Google Shape;2297;g2bf04ff201e_0_157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298" name="Google Shape;2298;g2bf04ff201e_0_157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302"/>
        <p:cNvGrpSpPr/>
        <p:nvPr/>
      </p:nvGrpSpPr>
      <p:grpSpPr>
        <a:xfrm>
          <a:off x="0" y="0"/>
          <a:ext cx="0" cy="0"/>
          <a:chOff x="0" y="0"/>
          <a:chExt cx="0" cy="0"/>
        </a:xfrm>
      </p:grpSpPr>
      <p:sp>
        <p:nvSpPr>
          <p:cNvPr id="2303" name="Google Shape;2303;g2bf04ff201e_0_1582"/>
          <p:cNvSpPr txBox="1">
            <a:spLocks noGrp="1"/>
          </p:cNvSpPr>
          <p:nvPr>
            <p:ph type="title"/>
          </p:nvPr>
        </p:nvSpPr>
        <p:spPr>
          <a:xfrm>
            <a:off x="459264" y="1459914"/>
            <a:ext cx="7343400" cy="6156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While Loop loops through a block of code as long as a specified condition is true.</a:t>
            </a:r>
            <a:endParaRPr sz="1600" b="0">
              <a:latin typeface="Montserrat"/>
              <a:ea typeface="Montserrat"/>
              <a:cs typeface="Montserrat"/>
              <a:sym typeface="Montserrat"/>
            </a:endParaRPr>
          </a:p>
        </p:txBody>
      </p:sp>
      <p:sp>
        <p:nvSpPr>
          <p:cNvPr id="2304" name="Google Shape;2304;g2bf04ff201e_0_1582"/>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While Loop</a:t>
            </a:r>
            <a:endParaRPr sz="2100" b="1">
              <a:latin typeface="Montserrat"/>
              <a:ea typeface="Montserrat"/>
              <a:cs typeface="Montserrat"/>
              <a:sym typeface="Montserrat"/>
            </a:endParaRPr>
          </a:p>
        </p:txBody>
      </p:sp>
      <p:pic>
        <p:nvPicPr>
          <p:cNvPr id="2305" name="Google Shape;2305;g2bf04ff201e_0_1582"/>
          <p:cNvPicPr preferRelativeResize="0"/>
          <p:nvPr/>
        </p:nvPicPr>
        <p:blipFill rotWithShape="1">
          <a:blip r:embed="rId3">
            <a:alphaModFix/>
          </a:blip>
          <a:srcRect/>
          <a:stretch/>
        </p:blipFill>
        <p:spPr>
          <a:xfrm>
            <a:off x="1350628" y="2405735"/>
            <a:ext cx="2920547" cy="73876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306" name="Google Shape;2306;g2bf04ff201e_0_1582"/>
          <p:cNvPicPr preferRelativeResize="0"/>
          <p:nvPr/>
        </p:nvPicPr>
        <p:blipFill rotWithShape="1">
          <a:blip r:embed="rId4">
            <a:alphaModFix/>
          </a:blip>
          <a:srcRect/>
          <a:stretch/>
        </p:blipFill>
        <p:spPr>
          <a:xfrm>
            <a:off x="1350628" y="3507003"/>
            <a:ext cx="3265852" cy="116414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307" name="Google Shape;2307;g2bf04ff201e_0_158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08" name="Google Shape;2308;g2bf04ff201e_0_158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312"/>
        <p:cNvGrpSpPr/>
        <p:nvPr/>
      </p:nvGrpSpPr>
      <p:grpSpPr>
        <a:xfrm>
          <a:off x="0" y="0"/>
          <a:ext cx="0" cy="0"/>
          <a:chOff x="0" y="0"/>
          <a:chExt cx="0" cy="0"/>
        </a:xfrm>
      </p:grpSpPr>
      <p:sp>
        <p:nvSpPr>
          <p:cNvPr id="2313" name="Google Shape;2313;g2bf04ff201e_0_1589"/>
          <p:cNvSpPr txBox="1">
            <a:spLocks noGrp="1"/>
          </p:cNvSpPr>
          <p:nvPr>
            <p:ph type="title"/>
          </p:nvPr>
        </p:nvSpPr>
        <p:spPr>
          <a:xfrm>
            <a:off x="459264" y="1459914"/>
            <a:ext cx="7343400" cy="6156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Do while loop is the variant of the while loop. This loop will execute the code block once, before checking if the condition is true</a:t>
            </a:r>
            <a:endParaRPr sz="1600" b="0">
              <a:latin typeface="Montserrat"/>
              <a:ea typeface="Montserrat"/>
              <a:cs typeface="Montserrat"/>
              <a:sym typeface="Montserrat"/>
            </a:endParaRPr>
          </a:p>
        </p:txBody>
      </p:sp>
      <p:sp>
        <p:nvSpPr>
          <p:cNvPr id="2314" name="Google Shape;2314;g2bf04ff201e_0_1589"/>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Do While Loop</a:t>
            </a:r>
            <a:endParaRPr sz="2100" b="1">
              <a:latin typeface="Montserrat"/>
              <a:ea typeface="Montserrat"/>
              <a:cs typeface="Montserrat"/>
              <a:sym typeface="Montserrat"/>
            </a:endParaRPr>
          </a:p>
        </p:txBody>
      </p:sp>
      <p:pic>
        <p:nvPicPr>
          <p:cNvPr id="2315" name="Google Shape;2315;g2bf04ff201e_0_1589"/>
          <p:cNvPicPr preferRelativeResize="0"/>
          <p:nvPr/>
        </p:nvPicPr>
        <p:blipFill rotWithShape="1">
          <a:blip r:embed="rId3">
            <a:alphaModFix/>
          </a:blip>
          <a:srcRect/>
          <a:stretch/>
        </p:blipFill>
        <p:spPr>
          <a:xfrm>
            <a:off x="1853968" y="2346090"/>
            <a:ext cx="2415592" cy="89219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316" name="Google Shape;2316;g2bf04ff201e_0_1589"/>
          <p:cNvPicPr preferRelativeResize="0"/>
          <p:nvPr/>
        </p:nvPicPr>
        <p:blipFill rotWithShape="1">
          <a:blip r:embed="rId4">
            <a:alphaModFix/>
          </a:blip>
          <a:srcRect/>
          <a:stretch/>
        </p:blipFill>
        <p:spPr>
          <a:xfrm>
            <a:off x="1748975" y="3586310"/>
            <a:ext cx="2512196" cy="116181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317" name="Google Shape;2317;g2bf04ff201e_0_158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18" name="Google Shape;2318;g2bf04ff201e_0_158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322"/>
        <p:cNvGrpSpPr/>
        <p:nvPr/>
      </p:nvGrpSpPr>
      <p:grpSpPr>
        <a:xfrm>
          <a:off x="0" y="0"/>
          <a:ext cx="0" cy="0"/>
          <a:chOff x="0" y="0"/>
          <a:chExt cx="0" cy="0"/>
        </a:xfrm>
      </p:grpSpPr>
      <p:sp>
        <p:nvSpPr>
          <p:cNvPr id="2323" name="Google Shape;2323;g2bf04ff201e_0_1596"/>
          <p:cNvSpPr txBox="1">
            <a:spLocks noGrp="1"/>
          </p:cNvSpPr>
          <p:nvPr>
            <p:ph type="title"/>
          </p:nvPr>
        </p:nvSpPr>
        <p:spPr>
          <a:xfrm>
            <a:off x="459264" y="1459914"/>
            <a:ext cx="73434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The Javascript for in statement loops through the properties of an Object and Array</a:t>
            </a:r>
            <a:br>
              <a:rPr lang="en-GB" sz="1600" b="0">
                <a:latin typeface="Montserrat"/>
                <a:ea typeface="Montserrat"/>
                <a:cs typeface="Montserrat"/>
                <a:sym typeface="Montserrat"/>
              </a:rPr>
            </a:br>
            <a:r>
              <a:rPr lang="en-GB" sz="1600" b="0">
                <a:latin typeface="Montserrat"/>
                <a:ea typeface="Montserrat"/>
                <a:cs typeface="Montserrat"/>
                <a:sym typeface="Montserrat"/>
              </a:rPr>
              <a:t>Do not use for in over an Array if the index order is important.</a:t>
            </a:r>
            <a:endParaRPr sz="1600" b="0">
              <a:latin typeface="Montserrat"/>
              <a:ea typeface="Montserrat"/>
              <a:cs typeface="Montserrat"/>
              <a:sym typeface="Montserrat"/>
            </a:endParaRPr>
          </a:p>
        </p:txBody>
      </p:sp>
      <p:sp>
        <p:nvSpPr>
          <p:cNvPr id="2324" name="Google Shape;2324;g2bf04ff201e_0_1596"/>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For in Loop</a:t>
            </a:r>
            <a:endParaRPr sz="2100" b="1">
              <a:latin typeface="Montserrat"/>
              <a:ea typeface="Montserrat"/>
              <a:cs typeface="Montserrat"/>
              <a:sym typeface="Montserrat"/>
            </a:endParaRPr>
          </a:p>
        </p:txBody>
      </p:sp>
      <p:pic>
        <p:nvPicPr>
          <p:cNvPr id="2325" name="Google Shape;2325;g2bf04ff201e_0_1596"/>
          <p:cNvPicPr preferRelativeResize="0"/>
          <p:nvPr/>
        </p:nvPicPr>
        <p:blipFill rotWithShape="1">
          <a:blip r:embed="rId3">
            <a:alphaModFix/>
          </a:blip>
          <a:srcRect/>
          <a:stretch/>
        </p:blipFill>
        <p:spPr>
          <a:xfrm>
            <a:off x="2064466" y="2632169"/>
            <a:ext cx="2899445" cy="78882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326" name="Google Shape;2326;g2bf04ff201e_0_1596"/>
          <p:cNvPicPr preferRelativeResize="0"/>
          <p:nvPr/>
        </p:nvPicPr>
        <p:blipFill rotWithShape="1">
          <a:blip r:embed="rId4">
            <a:alphaModFix/>
          </a:blip>
          <a:srcRect/>
          <a:stretch/>
        </p:blipFill>
        <p:spPr>
          <a:xfrm>
            <a:off x="2064466" y="3691155"/>
            <a:ext cx="3011264" cy="99606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327" name="Google Shape;2327;g2bf04ff201e_0_159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28" name="Google Shape;2328;g2bf04ff201e_0_159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2332"/>
        <p:cNvGrpSpPr/>
        <p:nvPr/>
      </p:nvGrpSpPr>
      <p:grpSpPr>
        <a:xfrm>
          <a:off x="0" y="0"/>
          <a:ext cx="0" cy="0"/>
          <a:chOff x="0" y="0"/>
          <a:chExt cx="0" cy="0"/>
        </a:xfrm>
      </p:grpSpPr>
      <p:sp>
        <p:nvSpPr>
          <p:cNvPr id="2333" name="Google Shape;2333;g2bf04ff201e_0_1603"/>
          <p:cNvSpPr txBox="1">
            <a:spLocks noGrp="1"/>
          </p:cNvSpPr>
          <p:nvPr>
            <p:ph type="title"/>
          </p:nvPr>
        </p:nvSpPr>
        <p:spPr>
          <a:xfrm>
            <a:off x="473125" y="1459914"/>
            <a:ext cx="73434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Javascript for of statement loops through the values of an iterable Object. It lets you loop over iterable data structures like Array, String, Map etc.</a:t>
            </a:r>
            <a:endParaRPr sz="1600" b="0">
              <a:latin typeface="Montserrat"/>
              <a:ea typeface="Montserrat"/>
              <a:cs typeface="Montserrat"/>
              <a:sym typeface="Montserrat"/>
            </a:endParaRPr>
          </a:p>
        </p:txBody>
      </p:sp>
      <p:sp>
        <p:nvSpPr>
          <p:cNvPr id="2334" name="Google Shape;2334;g2bf04ff201e_0_1603"/>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For of Loop</a:t>
            </a:r>
            <a:endParaRPr sz="2100" b="1">
              <a:latin typeface="Montserrat"/>
              <a:ea typeface="Montserrat"/>
              <a:cs typeface="Montserrat"/>
              <a:sym typeface="Montserrat"/>
            </a:endParaRPr>
          </a:p>
        </p:txBody>
      </p:sp>
      <p:pic>
        <p:nvPicPr>
          <p:cNvPr id="2335" name="Google Shape;2335;g2bf04ff201e_0_1603"/>
          <p:cNvPicPr preferRelativeResize="0"/>
          <p:nvPr/>
        </p:nvPicPr>
        <p:blipFill rotWithShape="1">
          <a:blip r:embed="rId3">
            <a:alphaModFix/>
          </a:blip>
          <a:srcRect/>
          <a:stretch/>
        </p:blipFill>
        <p:spPr>
          <a:xfrm>
            <a:off x="2097247" y="2547135"/>
            <a:ext cx="2189526" cy="68180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336" name="Google Shape;2336;g2bf04ff201e_0_1603"/>
          <p:cNvPicPr preferRelativeResize="0"/>
          <p:nvPr/>
        </p:nvPicPr>
        <p:blipFill rotWithShape="1">
          <a:blip r:embed="rId4">
            <a:alphaModFix/>
          </a:blip>
          <a:srcRect/>
          <a:stretch/>
        </p:blipFill>
        <p:spPr>
          <a:xfrm>
            <a:off x="1858919" y="3358131"/>
            <a:ext cx="3217206" cy="137509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337" name="Google Shape;2337;g2bf04ff201e_0_160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38" name="Google Shape;2338;g2bf04ff201e_0_160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2342"/>
        <p:cNvGrpSpPr/>
        <p:nvPr/>
      </p:nvGrpSpPr>
      <p:grpSpPr>
        <a:xfrm>
          <a:off x="0" y="0"/>
          <a:ext cx="0" cy="0"/>
          <a:chOff x="0" y="0"/>
          <a:chExt cx="0" cy="0"/>
        </a:xfrm>
      </p:grpSpPr>
      <p:sp>
        <p:nvSpPr>
          <p:cNvPr id="2343" name="Google Shape;2343;g2bf04ff201e_0_1610"/>
          <p:cNvSpPr txBox="1">
            <a:spLocks noGrp="1"/>
          </p:cNvSpPr>
          <p:nvPr>
            <p:ph type="title"/>
          </p:nvPr>
        </p:nvSpPr>
        <p:spPr>
          <a:xfrm>
            <a:off x="469271" y="1459914"/>
            <a:ext cx="7343400" cy="6156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Break statement jumps out of a loop.</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Continue statement jumps over the iteration in the loop.</a:t>
            </a:r>
            <a:endParaRPr sz="1600" b="0">
              <a:latin typeface="Montserrat"/>
              <a:ea typeface="Montserrat"/>
              <a:cs typeface="Montserrat"/>
              <a:sym typeface="Montserrat"/>
            </a:endParaRPr>
          </a:p>
        </p:txBody>
      </p:sp>
      <p:sp>
        <p:nvSpPr>
          <p:cNvPr id="2344" name="Google Shape;2344;g2bf04ff201e_0_1610"/>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Break and continue</a:t>
            </a:r>
            <a:endParaRPr sz="2100" b="1">
              <a:latin typeface="Montserrat"/>
              <a:ea typeface="Montserrat"/>
              <a:cs typeface="Montserrat"/>
              <a:sym typeface="Montserrat"/>
            </a:endParaRPr>
          </a:p>
        </p:txBody>
      </p:sp>
      <p:pic>
        <p:nvPicPr>
          <p:cNvPr id="2345" name="Google Shape;2345;g2bf04ff201e_0_1610"/>
          <p:cNvPicPr preferRelativeResize="0"/>
          <p:nvPr/>
        </p:nvPicPr>
        <p:blipFill rotWithShape="1">
          <a:blip r:embed="rId3">
            <a:alphaModFix/>
          </a:blip>
          <a:srcRect/>
          <a:stretch/>
        </p:blipFill>
        <p:spPr>
          <a:xfrm>
            <a:off x="1325461" y="2424477"/>
            <a:ext cx="3459148" cy="94099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346" name="Google Shape;2346;g2bf04ff201e_0_1610"/>
          <p:cNvPicPr preferRelativeResize="0"/>
          <p:nvPr/>
        </p:nvPicPr>
        <p:blipFill rotWithShape="1">
          <a:blip r:embed="rId4">
            <a:alphaModFix/>
          </a:blip>
          <a:srcRect/>
          <a:stretch/>
        </p:blipFill>
        <p:spPr>
          <a:xfrm>
            <a:off x="1325461" y="3632035"/>
            <a:ext cx="3459148" cy="94806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347" name="Google Shape;2347;g2bf04ff201e_0_161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48" name="Google Shape;2348;g2bf04ff201e_0_161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g2bf04ff201e_0_1617"/>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g2bf04ff201e_0_1617"/>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2355" name="Google Shape;2355;g2bf04ff201e_0_1617"/>
          <p:cNvSpPr txBox="1">
            <a:spLocks noGrp="1"/>
          </p:cNvSpPr>
          <p:nvPr>
            <p:ph type="title"/>
          </p:nvPr>
        </p:nvSpPr>
        <p:spPr>
          <a:xfrm>
            <a:off x="740490" y="1147768"/>
            <a:ext cx="4146900" cy="2616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700" b="0">
                <a:latin typeface="Montserrat"/>
                <a:ea typeface="Montserrat"/>
                <a:cs typeface="Montserrat"/>
                <a:sym typeface="Montserrat"/>
              </a:rPr>
              <a:t>Conditional Statements</a:t>
            </a:r>
            <a:br>
              <a:rPr lang="en-GB" sz="1700" b="0">
                <a:latin typeface="Montserrat"/>
                <a:ea typeface="Montserrat"/>
                <a:cs typeface="Montserrat"/>
                <a:sym typeface="Montserrat"/>
              </a:rPr>
            </a:br>
            <a:r>
              <a:rPr lang="en-GB" sz="1700" b="0">
                <a:latin typeface="Montserrat"/>
                <a:ea typeface="Montserrat"/>
                <a:cs typeface="Montserrat"/>
                <a:sym typeface="Montserrat"/>
              </a:rPr>
              <a:t>If &amp; else Statements</a:t>
            </a:r>
            <a:br>
              <a:rPr lang="en-GB" sz="1700" b="0">
                <a:latin typeface="Montserrat"/>
                <a:ea typeface="Montserrat"/>
                <a:cs typeface="Montserrat"/>
                <a:sym typeface="Montserrat"/>
              </a:rPr>
            </a:br>
            <a:r>
              <a:rPr lang="en-GB" sz="1700" b="0">
                <a:latin typeface="Montserrat"/>
                <a:ea typeface="Montserrat"/>
                <a:cs typeface="Montserrat"/>
                <a:sym typeface="Montserrat"/>
              </a:rPr>
              <a:t>Switch case</a:t>
            </a:r>
            <a:br>
              <a:rPr lang="en-GB" sz="1700" b="0">
                <a:latin typeface="Montserrat"/>
                <a:ea typeface="Montserrat"/>
                <a:cs typeface="Montserrat"/>
                <a:sym typeface="Montserrat"/>
              </a:rPr>
            </a:br>
            <a:r>
              <a:rPr lang="en-GB" sz="1700" b="0">
                <a:latin typeface="Montserrat"/>
                <a:ea typeface="Montserrat"/>
                <a:cs typeface="Montserrat"/>
                <a:sym typeface="Montserrat"/>
              </a:rPr>
              <a:t>JS loops</a:t>
            </a:r>
            <a:br>
              <a:rPr lang="en-GB" sz="1700" b="0">
                <a:latin typeface="Montserrat"/>
                <a:ea typeface="Montserrat"/>
                <a:cs typeface="Montserrat"/>
                <a:sym typeface="Montserrat"/>
              </a:rPr>
            </a:br>
            <a:r>
              <a:rPr lang="en-GB" sz="1700" b="0">
                <a:latin typeface="Montserrat"/>
                <a:ea typeface="Montserrat"/>
                <a:cs typeface="Montserrat"/>
                <a:sym typeface="Montserrat"/>
              </a:rPr>
              <a:t>Different kinds of Loops</a:t>
            </a:r>
            <a:br>
              <a:rPr lang="en-GB" sz="1700" b="0">
                <a:latin typeface="Montserrat"/>
                <a:ea typeface="Montserrat"/>
                <a:cs typeface="Montserrat"/>
                <a:sym typeface="Montserrat"/>
              </a:rPr>
            </a:br>
            <a:r>
              <a:rPr lang="en-GB" sz="1700" b="0">
                <a:latin typeface="Montserrat"/>
                <a:ea typeface="Montserrat"/>
                <a:cs typeface="Montserrat"/>
                <a:sym typeface="Montserrat"/>
              </a:rPr>
              <a:t>JS Loop For in and For of</a:t>
            </a:r>
            <a:br>
              <a:rPr lang="en-GB" sz="1700" b="0">
                <a:latin typeface="Montserrat"/>
                <a:ea typeface="Montserrat"/>
                <a:cs typeface="Montserrat"/>
                <a:sym typeface="Montserrat"/>
              </a:rPr>
            </a:br>
            <a:r>
              <a:rPr lang="en-GB" sz="1700" b="0">
                <a:latin typeface="Montserrat"/>
                <a:ea typeface="Montserrat"/>
                <a:cs typeface="Montserrat"/>
                <a:sym typeface="Montserrat"/>
              </a:rPr>
              <a:t>break and continue</a:t>
            </a:r>
            <a:endParaRPr sz="2200"/>
          </a:p>
        </p:txBody>
      </p:sp>
      <p:cxnSp>
        <p:nvCxnSpPr>
          <p:cNvPr id="2356" name="Google Shape;2356;g2bf04ff201e_0_1617"/>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2357" name="Google Shape;2357;g2bf04ff201e_0_161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58" name="Google Shape;2358;g2bf04ff201e_0_161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sp>
        <p:nvSpPr>
          <p:cNvPr id="2363" name="Google Shape;2363;g2bf94e6429c_4_98"/>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https://forms.gle/3rnSr6YkU4QxMcsV9</a:t>
            </a:r>
            <a:endParaRPr sz="2000" b="0" i="0" u="none" strike="noStrike" cap="none">
              <a:solidFill>
                <a:srgbClr val="000000"/>
              </a:solidFill>
              <a:latin typeface="Montserrat"/>
              <a:ea typeface="Montserrat"/>
              <a:cs typeface="Montserrat"/>
              <a:sym typeface="Montserrat"/>
            </a:endParaRPr>
          </a:p>
        </p:txBody>
      </p:sp>
      <p:sp>
        <p:nvSpPr>
          <p:cNvPr id="2364" name="Google Shape;2364;g2bf94e6429c_4_9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65" name="Google Shape;2365;g2bf94e6429c_4_9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66" name="Google Shape;2366;g2bf94e6429c_4_9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67" name="Google Shape;2367;g2bf94e6429c_4_9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g2bf04ff201e_0_1624"/>
          <p:cNvSpPr txBox="1"/>
          <p:nvPr/>
        </p:nvSpPr>
        <p:spPr>
          <a:xfrm>
            <a:off x="359214" y="152125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2373" name="Google Shape;2373;g2bf04ff201e_0_162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74" name="Google Shape;2374;g2bf04ff201e_0_162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4"/>
          <p:cNvSpPr txBox="1">
            <a:spLocks noGrp="1"/>
          </p:cNvSpPr>
          <p:nvPr>
            <p:ph type="title"/>
          </p:nvPr>
        </p:nvSpPr>
        <p:spPr>
          <a:xfrm>
            <a:off x="449274" y="1114150"/>
            <a:ext cx="4738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How Client Server Model Works?</a:t>
            </a:r>
            <a:endParaRPr sz="2070" b="1">
              <a:latin typeface="Montserrat"/>
              <a:ea typeface="Montserrat"/>
              <a:cs typeface="Montserrat"/>
              <a:sym typeface="Montserrat"/>
            </a:endParaRPr>
          </a:p>
        </p:txBody>
      </p:sp>
      <p:sp>
        <p:nvSpPr>
          <p:cNvPr id="276" name="Google Shape;276;p24"/>
          <p:cNvSpPr txBox="1"/>
          <p:nvPr/>
        </p:nvSpPr>
        <p:spPr>
          <a:xfrm>
            <a:off x="449267" y="1814201"/>
            <a:ext cx="5114100" cy="26022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Client – It is a computer i.e., capable of receiving information from the service providers like Servers.</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Server – It is remote computer which provides information to particular service.</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Browser Interacts with Server. </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Advantages of Client Server Model</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Disadvantages</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470"/>
              <a:buFont typeface="Montserrat"/>
              <a:buNone/>
            </a:pPr>
            <a:endParaRPr sz="1470" b="0" i="0" u="none" strike="noStrike" cap="none">
              <a:solidFill>
                <a:schemeClr val="dk1"/>
              </a:solidFill>
              <a:latin typeface="Montserrat"/>
              <a:ea typeface="Montserrat"/>
              <a:cs typeface="Montserrat"/>
              <a:sym typeface="Montserrat"/>
            </a:endParaRPr>
          </a:p>
        </p:txBody>
      </p:sp>
      <p:pic>
        <p:nvPicPr>
          <p:cNvPr id="277" name="Google Shape;277;p24"/>
          <p:cNvPicPr preferRelativeResize="0"/>
          <p:nvPr/>
        </p:nvPicPr>
        <p:blipFill rotWithShape="1">
          <a:blip r:embed="rId3">
            <a:alphaModFix/>
          </a:blip>
          <a:srcRect/>
          <a:stretch/>
        </p:blipFill>
        <p:spPr>
          <a:xfrm>
            <a:off x="5717900" y="1014000"/>
            <a:ext cx="3025025" cy="2121300"/>
          </a:xfrm>
          <a:prstGeom prst="rect">
            <a:avLst/>
          </a:prstGeom>
          <a:noFill/>
          <a:ln>
            <a:noFill/>
          </a:ln>
        </p:spPr>
      </p:pic>
      <p:sp>
        <p:nvSpPr>
          <p:cNvPr id="278" name="Google Shape;278;p2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9" name="Google Shape;279;p2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2378"/>
        <p:cNvGrpSpPr/>
        <p:nvPr/>
      </p:nvGrpSpPr>
      <p:grpSpPr>
        <a:xfrm>
          <a:off x="0" y="0"/>
          <a:ext cx="0" cy="0"/>
          <a:chOff x="0" y="0"/>
          <a:chExt cx="0" cy="0"/>
        </a:xfrm>
      </p:grpSpPr>
      <p:sp>
        <p:nvSpPr>
          <p:cNvPr id="2379" name="Google Shape;2379;g2bf04ff201e_0_1660"/>
          <p:cNvSpPr txBox="1"/>
          <p:nvPr/>
        </p:nvSpPr>
        <p:spPr>
          <a:xfrm>
            <a:off x="449275" y="1491250"/>
            <a:ext cx="34755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Javascript Arrays</a:t>
            </a:r>
            <a:endParaRPr sz="2000" b="0" i="0" u="none" strike="noStrike" cap="none">
              <a:solidFill>
                <a:srgbClr val="000000"/>
              </a:solidFill>
              <a:latin typeface="Montserrat"/>
              <a:ea typeface="Montserrat"/>
              <a:cs typeface="Montserrat"/>
              <a:sym typeface="Montserrat"/>
            </a:endParaRPr>
          </a:p>
        </p:txBody>
      </p:sp>
      <p:sp>
        <p:nvSpPr>
          <p:cNvPr id="2380" name="Google Shape;2380;g2bf04ff201e_0_166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81" name="Google Shape;2381;g2bf04ff201e_0_166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2385"/>
        <p:cNvGrpSpPr/>
        <p:nvPr/>
      </p:nvGrpSpPr>
      <p:grpSpPr>
        <a:xfrm>
          <a:off x="0" y="0"/>
          <a:ext cx="0" cy="0"/>
          <a:chOff x="0" y="0"/>
          <a:chExt cx="0" cy="0"/>
        </a:xfrm>
      </p:grpSpPr>
      <p:sp>
        <p:nvSpPr>
          <p:cNvPr id="2386" name="Google Shape;2386;g2bf04ff201e_0_1665"/>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g2bf04ff201e_0_1665"/>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2388" name="Google Shape;2388;g2bf04ff201e_0_1665"/>
          <p:cNvSpPr txBox="1">
            <a:spLocks noGrp="1"/>
          </p:cNvSpPr>
          <p:nvPr>
            <p:ph type="title"/>
          </p:nvPr>
        </p:nvSpPr>
        <p:spPr>
          <a:xfrm>
            <a:off x="670098" y="1179928"/>
            <a:ext cx="3449100" cy="29370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Introduction to Arrays</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Creating an array</a:t>
            </a:r>
            <a:br>
              <a:rPr lang="en-GB" sz="1800" b="0">
                <a:latin typeface="Montserrat"/>
                <a:ea typeface="Montserrat"/>
                <a:cs typeface="Montserrat"/>
                <a:sym typeface="Montserrat"/>
              </a:rPr>
            </a:br>
            <a:r>
              <a:rPr lang="en-GB" sz="1800" b="0">
                <a:latin typeface="Montserrat"/>
                <a:ea typeface="Montserrat"/>
                <a:cs typeface="Montserrat"/>
                <a:sym typeface="Montserrat"/>
              </a:rPr>
              <a:t>Accessing Array Elements</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Array Methods</a:t>
            </a:r>
            <a:br>
              <a:rPr lang="en-GB" sz="1800" b="0">
                <a:latin typeface="Montserrat"/>
                <a:ea typeface="Montserrat"/>
                <a:cs typeface="Montserrat"/>
                <a:sym typeface="Montserrat"/>
              </a:rPr>
            </a:br>
            <a:r>
              <a:rPr lang="en-GB" sz="1800" b="0">
                <a:latin typeface="Montserrat"/>
                <a:ea typeface="Montserrat"/>
                <a:cs typeface="Montserrat"/>
                <a:sym typeface="Montserrat"/>
              </a:rPr>
              <a:t>Array Sorting</a:t>
            </a:r>
            <a:br>
              <a:rPr lang="en-GB" sz="1800" b="0">
                <a:latin typeface="Montserrat"/>
                <a:ea typeface="Montserrat"/>
                <a:cs typeface="Montserrat"/>
                <a:sym typeface="Montserrat"/>
              </a:rPr>
            </a:br>
            <a:r>
              <a:rPr lang="en-GB" sz="1800" b="0">
                <a:latin typeface="Montserrat"/>
                <a:ea typeface="Montserrat"/>
                <a:cs typeface="Montserrat"/>
                <a:sym typeface="Montserrat"/>
              </a:rPr>
              <a:t>Array Iteration</a:t>
            </a:r>
            <a:br>
              <a:rPr lang="en-GB" sz="1800" b="0">
                <a:latin typeface="Montserrat"/>
                <a:ea typeface="Montserrat"/>
                <a:cs typeface="Montserrat"/>
                <a:sym typeface="Montserrat"/>
              </a:rPr>
            </a:br>
            <a:endParaRPr sz="1800" b="0">
              <a:latin typeface="Montserrat"/>
              <a:ea typeface="Montserrat"/>
              <a:cs typeface="Montserrat"/>
              <a:sym typeface="Montserrat"/>
            </a:endParaRPr>
          </a:p>
        </p:txBody>
      </p:sp>
      <p:cxnSp>
        <p:nvCxnSpPr>
          <p:cNvPr id="2389" name="Google Shape;2389;g2bf04ff201e_0_1665"/>
          <p:cNvCxnSpPr/>
          <p:nvPr/>
        </p:nvCxnSpPr>
        <p:spPr>
          <a:xfrm>
            <a:off x="529000" y="1115736"/>
            <a:ext cx="0" cy="2776800"/>
          </a:xfrm>
          <a:prstGeom prst="straightConnector1">
            <a:avLst/>
          </a:prstGeom>
          <a:noFill/>
          <a:ln w="114300" cap="flat" cmpd="sng">
            <a:solidFill>
              <a:schemeClr val="accent1"/>
            </a:solidFill>
            <a:prstDash val="solid"/>
            <a:round/>
            <a:headEnd type="none" w="sm" len="sm"/>
            <a:tailEnd type="none" w="sm" len="sm"/>
          </a:ln>
        </p:spPr>
      </p:cxnSp>
      <p:sp>
        <p:nvSpPr>
          <p:cNvPr id="2390" name="Google Shape;2390;g2bf04ff201e_0_166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391" name="Google Shape;2391;g2bf04ff201e_0_166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g2bf04ff201e_0_1672"/>
          <p:cNvSpPr txBox="1">
            <a:spLocks noGrp="1"/>
          </p:cNvSpPr>
          <p:nvPr>
            <p:ph type="title"/>
          </p:nvPr>
        </p:nvSpPr>
        <p:spPr>
          <a:xfrm>
            <a:off x="483061" y="1459914"/>
            <a:ext cx="7343400" cy="17238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An array is special variable, which can hold more than one value.</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It can hold many values under single name, and you can access the values by referring to an index number.</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Arrays are generally used when you have a list of items which you want to loop and access each one by one.</a:t>
            </a:r>
            <a:endParaRPr sz="1600" b="0">
              <a:latin typeface="Montserrat"/>
              <a:ea typeface="Montserrat"/>
              <a:cs typeface="Montserrat"/>
              <a:sym typeface="Montserrat"/>
            </a:endParaRPr>
          </a:p>
        </p:txBody>
      </p:sp>
      <p:sp>
        <p:nvSpPr>
          <p:cNvPr id="2397" name="Google Shape;2397;g2bf04ff201e_0_1672"/>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Introduction to Arrays</a:t>
            </a:r>
            <a:endParaRPr sz="2100" b="1">
              <a:latin typeface="Montserrat"/>
              <a:ea typeface="Montserrat"/>
              <a:cs typeface="Montserrat"/>
              <a:sym typeface="Montserrat"/>
            </a:endParaRPr>
          </a:p>
        </p:txBody>
      </p:sp>
      <p:pic>
        <p:nvPicPr>
          <p:cNvPr id="2398" name="Google Shape;2398;g2bf04ff201e_0_1672"/>
          <p:cNvPicPr preferRelativeResize="0"/>
          <p:nvPr/>
        </p:nvPicPr>
        <p:blipFill rotWithShape="1">
          <a:blip r:embed="rId3">
            <a:alphaModFix/>
          </a:blip>
          <a:srcRect/>
          <a:stretch/>
        </p:blipFill>
        <p:spPr>
          <a:xfrm>
            <a:off x="950228" y="3593775"/>
            <a:ext cx="5448300" cy="4953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399" name="Google Shape;2399;g2bf04ff201e_0_167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00" name="Google Shape;2400;g2bf04ff201e_0_167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2404"/>
        <p:cNvGrpSpPr/>
        <p:nvPr/>
      </p:nvGrpSpPr>
      <p:grpSpPr>
        <a:xfrm>
          <a:off x="0" y="0"/>
          <a:ext cx="0" cy="0"/>
          <a:chOff x="0" y="0"/>
          <a:chExt cx="0" cy="0"/>
        </a:xfrm>
      </p:grpSpPr>
      <p:sp>
        <p:nvSpPr>
          <p:cNvPr id="2405" name="Google Shape;2405;g2bf04ff201e_0_1678"/>
          <p:cNvSpPr txBox="1">
            <a:spLocks noGrp="1"/>
          </p:cNvSpPr>
          <p:nvPr>
            <p:ph type="title"/>
          </p:nvPr>
        </p:nvSpPr>
        <p:spPr>
          <a:xfrm>
            <a:off x="491353" y="1269987"/>
            <a:ext cx="7343400" cy="35709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Using an Array Literal</a:t>
            </a: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Create an Array and then provide the elements.</a:t>
            </a: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Using the Javascript keyword new</a:t>
            </a: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For simplicity, readability and execution speed, use the array</a:t>
            </a:r>
            <a:br>
              <a:rPr lang="en-GB" sz="1600" b="0">
                <a:latin typeface="Montserrat"/>
                <a:ea typeface="Montserrat"/>
                <a:cs typeface="Montserrat"/>
                <a:sym typeface="Montserrat"/>
              </a:rPr>
            </a:br>
            <a:r>
              <a:rPr lang="en-GB" sz="1600" b="0">
                <a:latin typeface="Montserrat"/>
                <a:ea typeface="Montserrat"/>
                <a:cs typeface="Montserrat"/>
                <a:sym typeface="Montserrat"/>
              </a:rPr>
              <a:t>literal method.</a:t>
            </a:r>
            <a:endParaRPr sz="1600" b="0">
              <a:latin typeface="Montserrat"/>
              <a:ea typeface="Montserrat"/>
              <a:cs typeface="Montserrat"/>
              <a:sym typeface="Montserrat"/>
            </a:endParaRPr>
          </a:p>
        </p:txBody>
      </p:sp>
      <p:sp>
        <p:nvSpPr>
          <p:cNvPr id="2406" name="Google Shape;2406;g2bf04ff201e_0_1678"/>
          <p:cNvSpPr txBox="1">
            <a:spLocks noGrp="1"/>
          </p:cNvSpPr>
          <p:nvPr>
            <p:ph type="title"/>
          </p:nvPr>
        </p:nvSpPr>
        <p:spPr>
          <a:xfrm>
            <a:off x="442032" y="951387"/>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Creating an Array</a:t>
            </a:r>
            <a:endParaRPr sz="2100" b="1">
              <a:latin typeface="Montserrat"/>
              <a:ea typeface="Montserrat"/>
              <a:cs typeface="Montserrat"/>
              <a:sym typeface="Montserrat"/>
            </a:endParaRPr>
          </a:p>
        </p:txBody>
      </p:sp>
      <p:pic>
        <p:nvPicPr>
          <p:cNvPr id="2407" name="Google Shape;2407;g2bf04ff201e_0_1678"/>
          <p:cNvPicPr preferRelativeResize="0"/>
          <p:nvPr/>
        </p:nvPicPr>
        <p:blipFill rotWithShape="1">
          <a:blip r:embed="rId3">
            <a:alphaModFix/>
          </a:blip>
          <a:srcRect/>
          <a:stretch/>
        </p:blipFill>
        <p:spPr>
          <a:xfrm>
            <a:off x="1005665" y="1649385"/>
            <a:ext cx="3758180" cy="374321"/>
          </a:xfrm>
          <a:prstGeom prst="rect">
            <a:avLst/>
          </a:prstGeom>
          <a:noFill/>
          <a:ln>
            <a:noFill/>
          </a:ln>
        </p:spPr>
      </p:pic>
      <p:pic>
        <p:nvPicPr>
          <p:cNvPr id="2408" name="Google Shape;2408;g2bf04ff201e_0_1678"/>
          <p:cNvPicPr preferRelativeResize="0"/>
          <p:nvPr/>
        </p:nvPicPr>
        <p:blipFill rotWithShape="1">
          <a:blip r:embed="rId4">
            <a:alphaModFix/>
          </a:blip>
          <a:srcRect/>
          <a:stretch/>
        </p:blipFill>
        <p:spPr>
          <a:xfrm>
            <a:off x="1216405" y="2363297"/>
            <a:ext cx="2625754" cy="931140"/>
          </a:xfrm>
          <a:prstGeom prst="rect">
            <a:avLst/>
          </a:prstGeom>
          <a:noFill/>
          <a:ln>
            <a:noFill/>
          </a:ln>
        </p:spPr>
      </p:pic>
      <p:pic>
        <p:nvPicPr>
          <p:cNvPr id="2409" name="Google Shape;2409;g2bf04ff201e_0_1678"/>
          <p:cNvPicPr preferRelativeResize="0"/>
          <p:nvPr/>
        </p:nvPicPr>
        <p:blipFill rotWithShape="1">
          <a:blip r:embed="rId5">
            <a:alphaModFix/>
          </a:blip>
          <a:srcRect/>
          <a:stretch/>
        </p:blipFill>
        <p:spPr>
          <a:xfrm>
            <a:off x="1005665" y="3815557"/>
            <a:ext cx="4326974" cy="376556"/>
          </a:xfrm>
          <a:prstGeom prst="rect">
            <a:avLst/>
          </a:prstGeom>
          <a:noFill/>
          <a:ln>
            <a:noFill/>
          </a:ln>
        </p:spPr>
      </p:pic>
      <p:sp>
        <p:nvSpPr>
          <p:cNvPr id="2410" name="Google Shape;2410;g2bf04ff201e_0_167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11" name="Google Shape;2411;g2bf04ff201e_0_167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2415"/>
        <p:cNvGrpSpPr/>
        <p:nvPr/>
      </p:nvGrpSpPr>
      <p:grpSpPr>
        <a:xfrm>
          <a:off x="0" y="0"/>
          <a:ext cx="0" cy="0"/>
          <a:chOff x="0" y="0"/>
          <a:chExt cx="0" cy="0"/>
        </a:xfrm>
      </p:grpSpPr>
      <p:sp>
        <p:nvSpPr>
          <p:cNvPr id="2416" name="Google Shape;2416;g2bf04ff201e_0_1686"/>
          <p:cNvSpPr txBox="1">
            <a:spLocks noGrp="1"/>
          </p:cNvSpPr>
          <p:nvPr>
            <p:ph type="title"/>
          </p:nvPr>
        </p:nvSpPr>
        <p:spPr>
          <a:xfrm>
            <a:off x="433740" y="1459914"/>
            <a:ext cx="7343400" cy="24627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You can access an array elements by referring to index number.</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You can change the array element value by using index value.</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method toString() converts an array to string of array values.</a:t>
            </a:r>
            <a:endParaRPr sz="1600" b="0">
              <a:latin typeface="Montserrat"/>
              <a:ea typeface="Montserrat"/>
              <a:cs typeface="Montserrat"/>
              <a:sym typeface="Montserrat"/>
            </a:endParaRPr>
          </a:p>
        </p:txBody>
      </p:sp>
      <p:sp>
        <p:nvSpPr>
          <p:cNvPr id="2417" name="Google Shape;2417;g2bf04ff201e_0_1686"/>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Array Elements</a:t>
            </a:r>
            <a:endParaRPr sz="2100" b="1">
              <a:latin typeface="Montserrat"/>
              <a:ea typeface="Montserrat"/>
              <a:cs typeface="Montserrat"/>
              <a:sym typeface="Montserrat"/>
            </a:endParaRPr>
          </a:p>
        </p:txBody>
      </p:sp>
      <p:pic>
        <p:nvPicPr>
          <p:cNvPr id="2418" name="Google Shape;2418;g2bf04ff201e_0_1686"/>
          <p:cNvPicPr preferRelativeResize="0"/>
          <p:nvPr/>
        </p:nvPicPr>
        <p:blipFill rotWithShape="1">
          <a:blip r:embed="rId3">
            <a:alphaModFix/>
          </a:blip>
          <a:srcRect/>
          <a:stretch/>
        </p:blipFill>
        <p:spPr>
          <a:xfrm>
            <a:off x="1166600" y="1835213"/>
            <a:ext cx="3914177" cy="656317"/>
          </a:xfrm>
          <a:prstGeom prst="rect">
            <a:avLst/>
          </a:prstGeom>
          <a:noFill/>
          <a:ln>
            <a:noFill/>
          </a:ln>
        </p:spPr>
      </p:pic>
      <p:pic>
        <p:nvPicPr>
          <p:cNvPr id="2419" name="Google Shape;2419;g2bf04ff201e_0_1686"/>
          <p:cNvPicPr preferRelativeResize="0"/>
          <p:nvPr/>
        </p:nvPicPr>
        <p:blipFill rotWithShape="1">
          <a:blip r:embed="rId4">
            <a:alphaModFix/>
          </a:blip>
          <a:srcRect/>
          <a:stretch/>
        </p:blipFill>
        <p:spPr>
          <a:xfrm>
            <a:off x="1166600" y="2936689"/>
            <a:ext cx="3914176" cy="610612"/>
          </a:xfrm>
          <a:prstGeom prst="rect">
            <a:avLst/>
          </a:prstGeom>
          <a:noFill/>
          <a:ln>
            <a:noFill/>
          </a:ln>
        </p:spPr>
      </p:pic>
      <p:pic>
        <p:nvPicPr>
          <p:cNvPr id="2420" name="Google Shape;2420;g2bf04ff201e_0_1686"/>
          <p:cNvPicPr preferRelativeResize="0"/>
          <p:nvPr/>
        </p:nvPicPr>
        <p:blipFill rotWithShape="1">
          <a:blip r:embed="rId5">
            <a:alphaModFix/>
          </a:blip>
          <a:srcRect/>
          <a:stretch/>
        </p:blipFill>
        <p:spPr>
          <a:xfrm>
            <a:off x="1560351" y="4048308"/>
            <a:ext cx="4050091" cy="421992"/>
          </a:xfrm>
          <a:prstGeom prst="rect">
            <a:avLst/>
          </a:prstGeom>
          <a:noFill/>
          <a:ln>
            <a:noFill/>
          </a:ln>
        </p:spPr>
      </p:pic>
      <p:pic>
        <p:nvPicPr>
          <p:cNvPr id="2421" name="Google Shape;2421;g2bf04ff201e_0_1686"/>
          <p:cNvPicPr preferRelativeResize="0"/>
          <p:nvPr/>
        </p:nvPicPr>
        <p:blipFill rotWithShape="1">
          <a:blip r:embed="rId6">
            <a:alphaModFix/>
          </a:blip>
          <a:srcRect/>
          <a:stretch/>
        </p:blipFill>
        <p:spPr>
          <a:xfrm>
            <a:off x="2340529" y="4543566"/>
            <a:ext cx="2013881" cy="345075"/>
          </a:xfrm>
          <a:prstGeom prst="rect">
            <a:avLst/>
          </a:prstGeom>
          <a:noFill/>
          <a:ln>
            <a:noFill/>
          </a:ln>
        </p:spPr>
      </p:pic>
      <p:sp>
        <p:nvSpPr>
          <p:cNvPr id="2422" name="Google Shape;2422;g2bf04ff201e_0_168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23" name="Google Shape;2423;g2bf04ff201e_0_168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2427"/>
        <p:cNvGrpSpPr/>
        <p:nvPr/>
      </p:nvGrpSpPr>
      <p:grpSpPr>
        <a:xfrm>
          <a:off x="0" y="0"/>
          <a:ext cx="0" cy="0"/>
          <a:chOff x="0" y="0"/>
          <a:chExt cx="0" cy="0"/>
        </a:xfrm>
      </p:grpSpPr>
      <p:sp>
        <p:nvSpPr>
          <p:cNvPr id="2428" name="Google Shape;2428;g2bf04ff201e_0_1695"/>
          <p:cNvSpPr txBox="1">
            <a:spLocks noGrp="1"/>
          </p:cNvSpPr>
          <p:nvPr>
            <p:ph type="title"/>
          </p:nvPr>
        </p:nvSpPr>
        <p:spPr>
          <a:xfrm>
            <a:off x="454877" y="1459914"/>
            <a:ext cx="7343400" cy="24627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In Javascript, full array can be accessed by referring to the array name.</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Accessing the First Array Element.</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Accessing the Last Array Element</a:t>
            </a:r>
            <a:endParaRPr sz="1600" b="0">
              <a:latin typeface="Montserrat"/>
              <a:ea typeface="Montserrat"/>
              <a:cs typeface="Montserrat"/>
              <a:sym typeface="Montserrat"/>
            </a:endParaRPr>
          </a:p>
        </p:txBody>
      </p:sp>
      <p:sp>
        <p:nvSpPr>
          <p:cNvPr id="2429" name="Google Shape;2429;g2bf04ff201e_0_1695"/>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Array Elements</a:t>
            </a:r>
            <a:endParaRPr sz="2100" b="1">
              <a:latin typeface="Montserrat"/>
              <a:ea typeface="Montserrat"/>
              <a:cs typeface="Montserrat"/>
              <a:sym typeface="Montserrat"/>
            </a:endParaRPr>
          </a:p>
        </p:txBody>
      </p:sp>
      <p:pic>
        <p:nvPicPr>
          <p:cNvPr id="2430" name="Google Shape;2430;g2bf04ff201e_0_1695"/>
          <p:cNvPicPr preferRelativeResize="0"/>
          <p:nvPr/>
        </p:nvPicPr>
        <p:blipFill rotWithShape="1">
          <a:blip r:embed="rId3">
            <a:alphaModFix/>
          </a:blip>
          <a:srcRect/>
          <a:stretch/>
        </p:blipFill>
        <p:spPr>
          <a:xfrm>
            <a:off x="1313702" y="1842615"/>
            <a:ext cx="5335529" cy="644613"/>
          </a:xfrm>
          <a:prstGeom prst="rect">
            <a:avLst/>
          </a:prstGeom>
          <a:noFill/>
          <a:ln>
            <a:noFill/>
          </a:ln>
        </p:spPr>
      </p:pic>
      <p:pic>
        <p:nvPicPr>
          <p:cNvPr id="2431" name="Google Shape;2431;g2bf04ff201e_0_1695"/>
          <p:cNvPicPr preferRelativeResize="0"/>
          <p:nvPr/>
        </p:nvPicPr>
        <p:blipFill rotWithShape="1">
          <a:blip r:embed="rId4">
            <a:alphaModFix/>
          </a:blip>
          <a:srcRect/>
          <a:stretch/>
        </p:blipFill>
        <p:spPr>
          <a:xfrm>
            <a:off x="1313702" y="2978502"/>
            <a:ext cx="4718150" cy="537855"/>
          </a:xfrm>
          <a:prstGeom prst="rect">
            <a:avLst/>
          </a:prstGeom>
          <a:noFill/>
          <a:ln>
            <a:noFill/>
          </a:ln>
        </p:spPr>
      </p:pic>
      <p:pic>
        <p:nvPicPr>
          <p:cNvPr id="2432" name="Google Shape;2432;g2bf04ff201e_0_1695"/>
          <p:cNvPicPr preferRelativeResize="0"/>
          <p:nvPr/>
        </p:nvPicPr>
        <p:blipFill rotWithShape="1">
          <a:blip r:embed="rId5">
            <a:alphaModFix/>
          </a:blip>
          <a:srcRect/>
          <a:stretch/>
        </p:blipFill>
        <p:spPr>
          <a:xfrm>
            <a:off x="1325435" y="4083651"/>
            <a:ext cx="4706417" cy="506950"/>
          </a:xfrm>
          <a:prstGeom prst="rect">
            <a:avLst/>
          </a:prstGeom>
          <a:noFill/>
          <a:ln>
            <a:noFill/>
          </a:ln>
        </p:spPr>
      </p:pic>
      <p:sp>
        <p:nvSpPr>
          <p:cNvPr id="2433" name="Google Shape;2433;g2bf04ff201e_0_169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34" name="Google Shape;2434;g2bf04ff201e_0_169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
        <p:nvSpPr>
          <p:cNvPr id="2439" name="Google Shape;2439;g2bf04ff201e_0_1703"/>
          <p:cNvSpPr txBox="1">
            <a:spLocks noGrp="1"/>
          </p:cNvSpPr>
          <p:nvPr>
            <p:ph type="title"/>
          </p:nvPr>
        </p:nvSpPr>
        <p:spPr>
          <a:xfrm>
            <a:off x="454877" y="1459914"/>
            <a:ext cx="7343400" cy="24627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Javascript array is an object. Operator typeof returns “Object”. To Solve this problem there are 2 ways to recognize an array.</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Using ES5 Method </a:t>
            </a:r>
            <a:r>
              <a:rPr lang="en-GB" sz="1600">
                <a:latin typeface="Montserrat"/>
                <a:ea typeface="Montserrat"/>
                <a:cs typeface="Montserrat"/>
                <a:sym typeface="Montserrat"/>
              </a:rPr>
              <a:t>Array.isArray(arrayName)</a:t>
            </a:r>
            <a:r>
              <a:rPr lang="en-GB" sz="1600" b="0">
                <a:latin typeface="Montserrat"/>
                <a:ea typeface="Montserrat"/>
                <a:cs typeface="Montserrat"/>
                <a:sym typeface="Montserrat"/>
              </a:rPr>
              <a:t>:</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Using instanceof Operator if an object is created by given </a:t>
            </a:r>
            <a:br>
              <a:rPr lang="en-GB" sz="1600" b="0">
                <a:latin typeface="Montserrat"/>
                <a:ea typeface="Montserrat"/>
                <a:cs typeface="Montserrat"/>
                <a:sym typeface="Montserrat"/>
              </a:rPr>
            </a:br>
            <a:r>
              <a:rPr lang="en-GB" sz="1600" b="0">
                <a:latin typeface="Montserrat"/>
                <a:ea typeface="Montserrat"/>
                <a:cs typeface="Montserrat"/>
                <a:sym typeface="Montserrat"/>
              </a:rPr>
              <a:t>constructor.</a:t>
            </a:r>
            <a:endParaRPr sz="1600" b="0">
              <a:latin typeface="Montserrat"/>
              <a:ea typeface="Montserrat"/>
              <a:cs typeface="Montserrat"/>
              <a:sym typeface="Montserrat"/>
            </a:endParaRPr>
          </a:p>
        </p:txBody>
      </p:sp>
      <p:sp>
        <p:nvSpPr>
          <p:cNvPr id="2440" name="Google Shape;2440;g2bf04ff201e_0_1703"/>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How to Recognize an Array</a:t>
            </a:r>
            <a:endParaRPr sz="2100" b="1">
              <a:latin typeface="Montserrat"/>
              <a:ea typeface="Montserrat"/>
              <a:cs typeface="Montserrat"/>
              <a:sym typeface="Montserrat"/>
            </a:endParaRPr>
          </a:p>
        </p:txBody>
      </p:sp>
      <p:pic>
        <p:nvPicPr>
          <p:cNvPr id="2441" name="Google Shape;2441;g2bf04ff201e_0_1703"/>
          <p:cNvPicPr preferRelativeResize="0"/>
          <p:nvPr/>
        </p:nvPicPr>
        <p:blipFill rotWithShape="1">
          <a:blip r:embed="rId3">
            <a:alphaModFix/>
          </a:blip>
          <a:srcRect/>
          <a:stretch/>
        </p:blipFill>
        <p:spPr>
          <a:xfrm>
            <a:off x="852307" y="2701277"/>
            <a:ext cx="6047789" cy="444796"/>
          </a:xfrm>
          <a:prstGeom prst="rect">
            <a:avLst/>
          </a:prstGeom>
          <a:noFill/>
          <a:ln>
            <a:noFill/>
          </a:ln>
        </p:spPr>
      </p:pic>
      <p:pic>
        <p:nvPicPr>
          <p:cNvPr id="2442" name="Google Shape;2442;g2bf04ff201e_0_1703"/>
          <p:cNvPicPr preferRelativeResize="0"/>
          <p:nvPr/>
        </p:nvPicPr>
        <p:blipFill rotWithShape="1">
          <a:blip r:embed="rId4">
            <a:alphaModFix/>
          </a:blip>
          <a:srcRect/>
          <a:stretch/>
        </p:blipFill>
        <p:spPr>
          <a:xfrm>
            <a:off x="1204646" y="4035972"/>
            <a:ext cx="3785488" cy="702927"/>
          </a:xfrm>
          <a:prstGeom prst="rect">
            <a:avLst/>
          </a:prstGeom>
          <a:noFill/>
          <a:ln>
            <a:noFill/>
          </a:ln>
        </p:spPr>
      </p:pic>
      <p:sp>
        <p:nvSpPr>
          <p:cNvPr id="2443" name="Google Shape;2443;g2bf04ff201e_0_170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44" name="Google Shape;2444;g2bf04ff201e_0_170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2448"/>
        <p:cNvGrpSpPr/>
        <p:nvPr/>
      </p:nvGrpSpPr>
      <p:grpSpPr>
        <a:xfrm>
          <a:off x="0" y="0"/>
          <a:ext cx="0" cy="0"/>
          <a:chOff x="0" y="0"/>
          <a:chExt cx="0" cy="0"/>
        </a:xfrm>
      </p:grpSpPr>
      <p:sp>
        <p:nvSpPr>
          <p:cNvPr id="2449" name="Google Shape;2449;g2bf04ff201e_0_1710"/>
          <p:cNvSpPr txBox="1">
            <a:spLocks noGrp="1"/>
          </p:cNvSpPr>
          <p:nvPr>
            <p:ph type="title"/>
          </p:nvPr>
        </p:nvSpPr>
        <p:spPr>
          <a:xfrm>
            <a:off x="447831" y="1459914"/>
            <a:ext cx="73434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length – It returns the length of an array</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join() – Join all array elements into a string</a:t>
            </a:r>
            <a:endParaRPr sz="1600" b="0">
              <a:latin typeface="Montserrat"/>
              <a:ea typeface="Montserrat"/>
              <a:cs typeface="Montserrat"/>
              <a:sym typeface="Montserrat"/>
            </a:endParaRPr>
          </a:p>
        </p:txBody>
      </p:sp>
      <p:sp>
        <p:nvSpPr>
          <p:cNvPr id="2450" name="Google Shape;2450;g2bf04ff201e_0_1710"/>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Array Methods</a:t>
            </a:r>
            <a:endParaRPr sz="2100" b="1">
              <a:latin typeface="Montserrat"/>
              <a:ea typeface="Montserrat"/>
              <a:cs typeface="Montserrat"/>
              <a:sym typeface="Montserrat"/>
            </a:endParaRPr>
          </a:p>
        </p:txBody>
      </p:sp>
      <p:pic>
        <p:nvPicPr>
          <p:cNvPr id="2451" name="Google Shape;2451;g2bf04ff201e_0_1710"/>
          <p:cNvPicPr preferRelativeResize="0"/>
          <p:nvPr/>
        </p:nvPicPr>
        <p:blipFill rotWithShape="1">
          <a:blip r:embed="rId3">
            <a:alphaModFix/>
          </a:blip>
          <a:srcRect/>
          <a:stretch/>
        </p:blipFill>
        <p:spPr>
          <a:xfrm>
            <a:off x="1007260" y="1878232"/>
            <a:ext cx="4801841" cy="61329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452" name="Google Shape;2452;g2bf04ff201e_0_1710"/>
          <p:cNvPicPr preferRelativeResize="0"/>
          <p:nvPr/>
        </p:nvPicPr>
        <p:blipFill rotWithShape="1">
          <a:blip r:embed="rId4">
            <a:alphaModFix/>
          </a:blip>
          <a:srcRect/>
          <a:stretch/>
        </p:blipFill>
        <p:spPr>
          <a:xfrm>
            <a:off x="1007260" y="3063552"/>
            <a:ext cx="5202354" cy="52861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453" name="Google Shape;2453;g2bf04ff201e_0_1710"/>
          <p:cNvPicPr preferRelativeResize="0"/>
          <p:nvPr/>
        </p:nvPicPr>
        <p:blipFill rotWithShape="1">
          <a:blip r:embed="rId5">
            <a:alphaModFix/>
          </a:blip>
          <a:srcRect/>
          <a:stretch/>
        </p:blipFill>
        <p:spPr>
          <a:xfrm>
            <a:off x="1476462" y="3974480"/>
            <a:ext cx="3402835" cy="433231"/>
          </a:xfrm>
          <a:prstGeom prst="rect">
            <a:avLst/>
          </a:prstGeom>
          <a:noFill/>
          <a:ln>
            <a:noFill/>
          </a:ln>
        </p:spPr>
      </p:pic>
      <p:sp>
        <p:nvSpPr>
          <p:cNvPr id="2454" name="Google Shape;2454;g2bf04ff201e_0_171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55" name="Google Shape;2455;g2bf04ff201e_0_171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2459"/>
        <p:cNvGrpSpPr/>
        <p:nvPr/>
      </p:nvGrpSpPr>
      <p:grpSpPr>
        <a:xfrm>
          <a:off x="0" y="0"/>
          <a:ext cx="0" cy="0"/>
          <a:chOff x="0" y="0"/>
          <a:chExt cx="0" cy="0"/>
        </a:xfrm>
      </p:grpSpPr>
      <p:sp>
        <p:nvSpPr>
          <p:cNvPr id="2460" name="Google Shape;2460;g2bf04ff201e_0_1718"/>
          <p:cNvSpPr txBox="1">
            <a:spLocks noGrp="1"/>
          </p:cNvSpPr>
          <p:nvPr>
            <p:ph type="title"/>
          </p:nvPr>
        </p:nvSpPr>
        <p:spPr>
          <a:xfrm>
            <a:off x="440786" y="1459914"/>
            <a:ext cx="73434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pop() – It removes the last element from an array. It also returns the value that was “popped out”</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push() – It adds a new element to an array. It also returns</a:t>
            </a:r>
            <a:br>
              <a:rPr lang="en-GB" sz="1600" b="0">
                <a:latin typeface="Montserrat"/>
                <a:ea typeface="Montserrat"/>
                <a:cs typeface="Montserrat"/>
                <a:sym typeface="Montserrat"/>
              </a:rPr>
            </a:br>
            <a:r>
              <a:rPr lang="en-GB" sz="1600" b="0">
                <a:latin typeface="Montserrat"/>
                <a:ea typeface="Montserrat"/>
                <a:cs typeface="Montserrat"/>
                <a:sym typeface="Montserrat"/>
              </a:rPr>
              <a:t>the new array length.</a:t>
            </a:r>
            <a:endParaRPr sz="1600" b="0">
              <a:latin typeface="Montserrat"/>
              <a:ea typeface="Montserrat"/>
              <a:cs typeface="Montserrat"/>
              <a:sym typeface="Montserrat"/>
            </a:endParaRPr>
          </a:p>
        </p:txBody>
      </p:sp>
      <p:sp>
        <p:nvSpPr>
          <p:cNvPr id="2461" name="Google Shape;2461;g2bf04ff201e_0_1718"/>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Popping and Pushing</a:t>
            </a:r>
            <a:endParaRPr sz="2100" b="1">
              <a:latin typeface="Montserrat"/>
              <a:ea typeface="Montserrat"/>
              <a:cs typeface="Montserrat"/>
              <a:sym typeface="Montserrat"/>
            </a:endParaRPr>
          </a:p>
        </p:txBody>
      </p:sp>
      <p:pic>
        <p:nvPicPr>
          <p:cNvPr id="2462" name="Google Shape;2462;g2bf04ff201e_0_1718"/>
          <p:cNvPicPr preferRelativeResize="0"/>
          <p:nvPr/>
        </p:nvPicPr>
        <p:blipFill rotWithShape="1">
          <a:blip r:embed="rId3">
            <a:alphaModFix/>
          </a:blip>
          <a:srcRect/>
          <a:stretch/>
        </p:blipFill>
        <p:spPr>
          <a:xfrm>
            <a:off x="955664" y="2277182"/>
            <a:ext cx="5332820" cy="58913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463" name="Google Shape;2463;g2bf04ff201e_0_1718"/>
          <p:cNvPicPr preferRelativeResize="0"/>
          <p:nvPr/>
        </p:nvPicPr>
        <p:blipFill rotWithShape="1">
          <a:blip r:embed="rId4">
            <a:alphaModFix/>
          </a:blip>
          <a:srcRect/>
          <a:stretch/>
        </p:blipFill>
        <p:spPr>
          <a:xfrm>
            <a:off x="864067" y="3721244"/>
            <a:ext cx="4899656" cy="53811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464" name="Google Shape;2464;g2bf04ff201e_0_171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65" name="Google Shape;2465;g2bf04ff201e_0_171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2469"/>
        <p:cNvGrpSpPr/>
        <p:nvPr/>
      </p:nvGrpSpPr>
      <p:grpSpPr>
        <a:xfrm>
          <a:off x="0" y="0"/>
          <a:ext cx="0" cy="0"/>
          <a:chOff x="0" y="0"/>
          <a:chExt cx="0" cy="0"/>
        </a:xfrm>
      </p:grpSpPr>
      <p:sp>
        <p:nvSpPr>
          <p:cNvPr id="2470" name="Google Shape;2470;g2bf04ff201e_0_1725"/>
          <p:cNvSpPr txBox="1">
            <a:spLocks noGrp="1"/>
          </p:cNvSpPr>
          <p:nvPr>
            <p:ph type="title"/>
          </p:nvPr>
        </p:nvSpPr>
        <p:spPr>
          <a:xfrm>
            <a:off x="447831" y="1459914"/>
            <a:ext cx="73434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shift() – It removes the first array element and “shifts” all other elements to a lower index. It returns the value that is shifted out.</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unshift() – It adds a new element to an array at the </a:t>
            </a:r>
            <a:br>
              <a:rPr lang="en-GB" sz="1600" b="0">
                <a:latin typeface="Montserrat"/>
                <a:ea typeface="Montserrat"/>
                <a:cs typeface="Montserrat"/>
                <a:sym typeface="Montserrat"/>
              </a:rPr>
            </a:br>
            <a:r>
              <a:rPr lang="en-GB" sz="1600" b="0">
                <a:latin typeface="Montserrat"/>
                <a:ea typeface="Montserrat"/>
                <a:cs typeface="Montserrat"/>
                <a:sym typeface="Montserrat"/>
              </a:rPr>
              <a:t>beginning. It also returns the new array length.</a:t>
            </a:r>
            <a:endParaRPr sz="1600" b="0">
              <a:latin typeface="Montserrat"/>
              <a:ea typeface="Montserrat"/>
              <a:cs typeface="Montserrat"/>
              <a:sym typeface="Montserrat"/>
            </a:endParaRPr>
          </a:p>
        </p:txBody>
      </p:sp>
      <p:sp>
        <p:nvSpPr>
          <p:cNvPr id="2471" name="Google Shape;2471;g2bf04ff201e_0_1725"/>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Shifting Elements</a:t>
            </a:r>
            <a:endParaRPr sz="2100" b="1">
              <a:latin typeface="Montserrat"/>
              <a:ea typeface="Montserrat"/>
              <a:cs typeface="Montserrat"/>
              <a:sym typeface="Montserrat"/>
            </a:endParaRPr>
          </a:p>
        </p:txBody>
      </p:sp>
      <p:pic>
        <p:nvPicPr>
          <p:cNvPr id="2472" name="Google Shape;2472;g2bf04ff201e_0_1725"/>
          <p:cNvPicPr preferRelativeResize="0"/>
          <p:nvPr/>
        </p:nvPicPr>
        <p:blipFill rotWithShape="1">
          <a:blip r:embed="rId3">
            <a:alphaModFix/>
          </a:blip>
          <a:srcRect/>
          <a:stretch/>
        </p:blipFill>
        <p:spPr>
          <a:xfrm>
            <a:off x="1164043" y="2237153"/>
            <a:ext cx="5138956" cy="61996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473" name="Google Shape;2473;g2bf04ff201e_0_1725"/>
          <p:cNvPicPr preferRelativeResize="0"/>
          <p:nvPr/>
        </p:nvPicPr>
        <p:blipFill rotWithShape="1">
          <a:blip r:embed="rId4">
            <a:alphaModFix/>
          </a:blip>
          <a:srcRect/>
          <a:stretch/>
        </p:blipFill>
        <p:spPr>
          <a:xfrm>
            <a:off x="964735" y="3779697"/>
            <a:ext cx="5457739" cy="61875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474" name="Google Shape;2474;g2bf04ff201e_0_172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75" name="Google Shape;2475;g2bf04ff201e_0_172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19d07f7925a_0_29"/>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g19d07f7925a_0_29"/>
          <p:cNvSpPr txBox="1">
            <a:spLocks noGrp="1"/>
          </p:cNvSpPr>
          <p:nvPr>
            <p:ph type="title"/>
          </p:nvPr>
        </p:nvSpPr>
        <p:spPr>
          <a:xfrm>
            <a:off x="346000" y="413551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286" name="Google Shape;286;g19d07f7925a_0_29"/>
          <p:cNvSpPr txBox="1">
            <a:spLocks noGrp="1"/>
          </p:cNvSpPr>
          <p:nvPr>
            <p:ph type="title"/>
          </p:nvPr>
        </p:nvSpPr>
        <p:spPr>
          <a:xfrm>
            <a:off x="764649" y="1291365"/>
            <a:ext cx="27813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Full Stack Development</a:t>
            </a:r>
            <a:br>
              <a:rPr lang="en-GB" sz="1770">
                <a:latin typeface="Montserrat"/>
                <a:ea typeface="Montserrat"/>
                <a:cs typeface="Montserrat"/>
                <a:sym typeface="Montserrat"/>
              </a:rPr>
            </a:br>
            <a:r>
              <a:rPr lang="en-GB" sz="1770">
                <a:latin typeface="Montserrat"/>
                <a:ea typeface="Montserrat"/>
                <a:cs typeface="Montserrat"/>
                <a:sym typeface="Montserrat"/>
              </a:rPr>
              <a:t>How Internet Works</a:t>
            </a:r>
            <a:br>
              <a:rPr lang="en-GB" sz="1770">
                <a:latin typeface="Montserrat"/>
                <a:ea typeface="Montserrat"/>
                <a:cs typeface="Montserrat"/>
                <a:sym typeface="Montserrat"/>
              </a:rPr>
            </a:br>
            <a:r>
              <a:rPr lang="en-GB" sz="1770">
                <a:latin typeface="Montserrat"/>
                <a:ea typeface="Montserrat"/>
                <a:cs typeface="Montserrat"/>
                <a:sym typeface="Montserrat"/>
              </a:rPr>
              <a:t>URL &amp; Domain Name</a:t>
            </a:r>
            <a:br>
              <a:rPr lang="en-GB" sz="1770">
                <a:latin typeface="Montserrat"/>
                <a:ea typeface="Montserrat"/>
                <a:cs typeface="Montserrat"/>
                <a:sym typeface="Montserrat"/>
              </a:rPr>
            </a:br>
            <a:r>
              <a:rPr lang="en-GB" sz="1770">
                <a:latin typeface="Montserrat"/>
                <a:ea typeface="Montserrat"/>
                <a:cs typeface="Montserrat"/>
                <a:sym typeface="Montserrat"/>
              </a:rPr>
              <a:t>Web Server</a:t>
            </a:r>
            <a:br>
              <a:rPr lang="en-GB" sz="1770">
                <a:latin typeface="Montserrat"/>
                <a:ea typeface="Montserrat"/>
                <a:cs typeface="Montserrat"/>
                <a:sym typeface="Montserrat"/>
              </a:rPr>
            </a:br>
            <a:r>
              <a:rPr lang="en-GB" sz="1770">
                <a:latin typeface="Montserrat"/>
                <a:ea typeface="Montserrat"/>
                <a:cs typeface="Montserrat"/>
                <a:sym typeface="Montserrat"/>
              </a:rPr>
              <a:t>HTTP Request</a:t>
            </a:r>
            <a:br>
              <a:rPr lang="en-GB" sz="1770">
                <a:latin typeface="Montserrat"/>
                <a:ea typeface="Montserrat"/>
                <a:cs typeface="Montserrat"/>
                <a:sym typeface="Montserrat"/>
              </a:rPr>
            </a:br>
            <a:r>
              <a:rPr lang="en-GB" sz="1770">
                <a:latin typeface="Montserrat"/>
                <a:ea typeface="Montserrat"/>
                <a:cs typeface="Montserrat"/>
                <a:sym typeface="Montserrat"/>
              </a:rPr>
              <a:t>Client &amp; Server</a:t>
            </a:r>
            <a:endParaRPr/>
          </a:p>
        </p:txBody>
      </p:sp>
      <p:cxnSp>
        <p:nvCxnSpPr>
          <p:cNvPr id="287" name="Google Shape;287;g19d07f7925a_0_29"/>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288" name="Google Shape;288;g19d07f7925a_0_2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9" name="Google Shape;289;g19d07f7925a_0_2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0" name="Google Shape;290;g19d07f7925a_0_2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1" name="Google Shape;291;g19d07f7925a_0_2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2479"/>
        <p:cNvGrpSpPr/>
        <p:nvPr/>
      </p:nvGrpSpPr>
      <p:grpSpPr>
        <a:xfrm>
          <a:off x="0" y="0"/>
          <a:ext cx="0" cy="0"/>
          <a:chOff x="0" y="0"/>
          <a:chExt cx="0" cy="0"/>
        </a:xfrm>
      </p:grpSpPr>
      <p:sp>
        <p:nvSpPr>
          <p:cNvPr id="2480" name="Google Shape;2480;g2bf04ff201e_0_1732"/>
          <p:cNvSpPr txBox="1">
            <a:spLocks noGrp="1"/>
          </p:cNvSpPr>
          <p:nvPr>
            <p:ph type="title"/>
          </p:nvPr>
        </p:nvSpPr>
        <p:spPr>
          <a:xfrm>
            <a:off x="447831" y="1459914"/>
            <a:ext cx="7343400" cy="9852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concat() – creates a new array by merging existing arrays. It does not change the existing arrays. </a:t>
            </a: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It always returns a new array. It can take any number of arguments.</a:t>
            </a:r>
            <a:endParaRPr sz="1600" b="0">
              <a:latin typeface="Montserrat"/>
              <a:ea typeface="Montserrat"/>
              <a:cs typeface="Montserrat"/>
              <a:sym typeface="Montserrat"/>
            </a:endParaRPr>
          </a:p>
        </p:txBody>
      </p:sp>
      <p:sp>
        <p:nvSpPr>
          <p:cNvPr id="2481" name="Google Shape;2481;g2bf04ff201e_0_1732"/>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Merging &amp; Flattening Array</a:t>
            </a:r>
            <a:endParaRPr sz="2100" b="1">
              <a:latin typeface="Montserrat"/>
              <a:ea typeface="Montserrat"/>
              <a:cs typeface="Montserrat"/>
              <a:sym typeface="Montserrat"/>
            </a:endParaRPr>
          </a:p>
        </p:txBody>
      </p:sp>
      <p:pic>
        <p:nvPicPr>
          <p:cNvPr id="2482" name="Google Shape;2482;g2bf04ff201e_0_1732"/>
          <p:cNvPicPr preferRelativeResize="0"/>
          <p:nvPr/>
        </p:nvPicPr>
        <p:blipFill rotWithShape="1">
          <a:blip r:embed="rId3">
            <a:alphaModFix/>
          </a:blip>
          <a:srcRect/>
          <a:stretch/>
        </p:blipFill>
        <p:spPr>
          <a:xfrm>
            <a:off x="739072" y="2634024"/>
            <a:ext cx="2720050" cy="71683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483" name="Google Shape;2483;g2bf04ff201e_0_1732"/>
          <p:cNvPicPr preferRelativeResize="0"/>
          <p:nvPr/>
        </p:nvPicPr>
        <p:blipFill rotWithShape="1">
          <a:blip r:embed="rId4">
            <a:alphaModFix/>
          </a:blip>
          <a:srcRect/>
          <a:stretch/>
        </p:blipFill>
        <p:spPr>
          <a:xfrm>
            <a:off x="3783434" y="2713837"/>
            <a:ext cx="2948819" cy="55721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484" name="Google Shape;2484;g2bf04ff201e_0_1732"/>
          <p:cNvSpPr txBox="1"/>
          <p:nvPr/>
        </p:nvSpPr>
        <p:spPr>
          <a:xfrm>
            <a:off x="447831" y="3545464"/>
            <a:ext cx="7343400" cy="246300"/>
          </a:xfrm>
          <a:prstGeom prst="rect">
            <a:avLst/>
          </a:prstGeom>
          <a:noFill/>
          <a:ln>
            <a:noFill/>
          </a:ln>
        </p:spPr>
        <p:txBody>
          <a:bodyPr spcFirstLastPara="1" wrap="square" lIns="0" tIns="0" rIns="0" bIns="0" anchor="t" anchorCtr="0">
            <a:spAutoFit/>
          </a:bodyPr>
          <a:lstStyle/>
          <a:p>
            <a:pPr marL="88900" marR="0" lvl="0" indent="-101600" algn="l" rtl="0">
              <a:lnSpc>
                <a:spcPct val="150000"/>
              </a:lnSpc>
              <a:spcBef>
                <a:spcPts val="0"/>
              </a:spcBef>
              <a:spcAft>
                <a:spcPts val="0"/>
              </a:spcAft>
              <a:buClr>
                <a:schemeClr val="dk1"/>
              </a:buClr>
              <a:buSzPts val="1600"/>
              <a:buFont typeface="Montserrat"/>
              <a:buChar char="●"/>
            </a:pPr>
            <a:r>
              <a:rPr lang="en-GB" sz="1600" b="1" i="0" u="none" strike="noStrike" cap="none">
                <a:solidFill>
                  <a:schemeClr val="dk1"/>
                </a:solidFill>
                <a:latin typeface="Montserrat"/>
                <a:ea typeface="Montserrat"/>
                <a:cs typeface="Montserrat"/>
                <a:sym typeface="Montserrat"/>
              </a:rPr>
              <a:t> </a:t>
            </a:r>
            <a:r>
              <a:rPr lang="en-GB" sz="1600" b="0" i="0" u="none" strike="noStrike" cap="none">
                <a:solidFill>
                  <a:schemeClr val="dk1"/>
                </a:solidFill>
                <a:latin typeface="Montserrat"/>
                <a:ea typeface="Montserrat"/>
                <a:cs typeface="Montserrat"/>
                <a:sym typeface="Montserrat"/>
              </a:rPr>
              <a:t>flat() – creates a new array with sub-array concatenated.</a:t>
            </a:r>
            <a:endParaRPr sz="1400" b="0" i="0" u="none" strike="noStrike" cap="none">
              <a:solidFill>
                <a:srgbClr val="000000"/>
              </a:solidFill>
              <a:latin typeface="Arial"/>
              <a:ea typeface="Arial"/>
              <a:cs typeface="Arial"/>
              <a:sym typeface="Arial"/>
            </a:endParaRPr>
          </a:p>
        </p:txBody>
      </p:sp>
      <p:pic>
        <p:nvPicPr>
          <p:cNvPr id="2485" name="Google Shape;2485;g2bf04ff201e_0_1732"/>
          <p:cNvPicPr preferRelativeResize="0"/>
          <p:nvPr/>
        </p:nvPicPr>
        <p:blipFill rotWithShape="1">
          <a:blip r:embed="rId5">
            <a:alphaModFix/>
          </a:blip>
          <a:srcRect/>
          <a:stretch/>
        </p:blipFill>
        <p:spPr>
          <a:xfrm>
            <a:off x="1610685" y="4049817"/>
            <a:ext cx="3256588" cy="59874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486" name="Google Shape;2486;g2bf04ff201e_0_173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87" name="Google Shape;2487;g2bf04ff201e_0_173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2491"/>
        <p:cNvGrpSpPr/>
        <p:nvPr/>
      </p:nvGrpSpPr>
      <p:grpSpPr>
        <a:xfrm>
          <a:off x="0" y="0"/>
          <a:ext cx="0" cy="0"/>
          <a:chOff x="0" y="0"/>
          <a:chExt cx="0" cy="0"/>
        </a:xfrm>
      </p:grpSpPr>
      <p:sp>
        <p:nvSpPr>
          <p:cNvPr id="2492" name="Google Shape;2492;g2bf04ff201e_0_1741"/>
          <p:cNvSpPr txBox="1">
            <a:spLocks noGrp="1"/>
          </p:cNvSpPr>
          <p:nvPr>
            <p:ph type="title"/>
          </p:nvPr>
        </p:nvSpPr>
        <p:spPr>
          <a:xfrm>
            <a:off x="349189" y="1459914"/>
            <a:ext cx="7343700" cy="28323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splice() – It can be used to add new items to an array. It returns array with the deleted items.</a:t>
            </a: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The first param defines the position where new element to add.</a:t>
            </a:r>
            <a:br>
              <a:rPr lang="en-GB" sz="1600" b="0">
                <a:latin typeface="Montserrat"/>
                <a:ea typeface="Montserrat"/>
                <a:cs typeface="Montserrat"/>
                <a:sym typeface="Montserrat"/>
              </a:rPr>
            </a:br>
            <a:r>
              <a:rPr lang="en-GB" sz="1600" b="0">
                <a:latin typeface="Montserrat"/>
                <a:ea typeface="Montserrat"/>
                <a:cs typeface="Montserrat"/>
                <a:sym typeface="Montserrat"/>
              </a:rPr>
              <a:t>The second param defines how many elements to remove</a:t>
            </a:r>
            <a:br>
              <a:rPr lang="en-GB" sz="1600" b="0">
                <a:latin typeface="Montserrat"/>
                <a:ea typeface="Montserrat"/>
                <a:cs typeface="Montserrat"/>
                <a:sym typeface="Montserrat"/>
              </a:rPr>
            </a:br>
            <a:r>
              <a:rPr lang="en-GB" sz="1600" b="0">
                <a:latin typeface="Montserrat"/>
                <a:ea typeface="Montserrat"/>
                <a:cs typeface="Montserrat"/>
                <a:sym typeface="Montserrat"/>
              </a:rPr>
              <a:t>Rest of the params define the new elements to be added.</a:t>
            </a:r>
            <a:endParaRPr sz="1600" b="0">
              <a:latin typeface="Montserrat"/>
              <a:ea typeface="Montserrat"/>
              <a:cs typeface="Montserrat"/>
              <a:sym typeface="Montserrat"/>
            </a:endParaRPr>
          </a:p>
        </p:txBody>
      </p:sp>
      <p:sp>
        <p:nvSpPr>
          <p:cNvPr id="2493" name="Google Shape;2493;g2bf04ff201e_0_1741"/>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Splicing Array</a:t>
            </a:r>
            <a:endParaRPr sz="2100" b="1">
              <a:latin typeface="Montserrat"/>
              <a:ea typeface="Montserrat"/>
              <a:cs typeface="Montserrat"/>
              <a:sym typeface="Montserrat"/>
            </a:endParaRPr>
          </a:p>
        </p:txBody>
      </p:sp>
      <p:pic>
        <p:nvPicPr>
          <p:cNvPr id="2494" name="Google Shape;2494;g2bf04ff201e_0_1741"/>
          <p:cNvPicPr preferRelativeResize="0"/>
          <p:nvPr/>
        </p:nvPicPr>
        <p:blipFill rotWithShape="1">
          <a:blip r:embed="rId3">
            <a:alphaModFix/>
          </a:blip>
          <a:srcRect/>
          <a:stretch/>
        </p:blipFill>
        <p:spPr>
          <a:xfrm>
            <a:off x="729841" y="2396930"/>
            <a:ext cx="6177693" cy="67344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495" name="Google Shape;2495;g2bf04ff201e_0_174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496" name="Google Shape;2496;g2bf04ff201e_0_174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Shape 2500"/>
        <p:cNvGrpSpPr/>
        <p:nvPr/>
      </p:nvGrpSpPr>
      <p:grpSpPr>
        <a:xfrm>
          <a:off x="0" y="0"/>
          <a:ext cx="0" cy="0"/>
          <a:chOff x="0" y="0"/>
          <a:chExt cx="0" cy="0"/>
        </a:xfrm>
      </p:grpSpPr>
      <p:sp>
        <p:nvSpPr>
          <p:cNvPr id="2501" name="Google Shape;2501;g2bf04ff201e_0_1747"/>
          <p:cNvSpPr txBox="1">
            <a:spLocks noGrp="1"/>
          </p:cNvSpPr>
          <p:nvPr>
            <p:ph type="title"/>
          </p:nvPr>
        </p:nvSpPr>
        <p:spPr>
          <a:xfrm>
            <a:off x="426694" y="1459914"/>
            <a:ext cx="7343400" cy="28323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slice() – It can be used to slice out a piece of array into a new array. It creates a new array. It does not remove any elements from a source array.</a:t>
            </a: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It selects elements from the start argument and up to the end</a:t>
            </a:r>
            <a:br>
              <a:rPr lang="en-GB" sz="1600" b="0">
                <a:latin typeface="Montserrat"/>
                <a:ea typeface="Montserrat"/>
                <a:cs typeface="Montserrat"/>
                <a:sym typeface="Montserrat"/>
              </a:rPr>
            </a:br>
            <a:r>
              <a:rPr lang="en-GB" sz="1600" b="0">
                <a:latin typeface="Montserrat"/>
                <a:ea typeface="Montserrat"/>
                <a:cs typeface="Montserrat"/>
                <a:sym typeface="Montserrat"/>
              </a:rPr>
              <a:t>argument (not including).</a:t>
            </a:r>
            <a:endParaRPr sz="1600" b="0">
              <a:latin typeface="Montserrat"/>
              <a:ea typeface="Montserrat"/>
              <a:cs typeface="Montserrat"/>
              <a:sym typeface="Montserrat"/>
            </a:endParaRPr>
          </a:p>
        </p:txBody>
      </p:sp>
      <p:sp>
        <p:nvSpPr>
          <p:cNvPr id="2502" name="Google Shape;2502;g2bf04ff201e_0_1747"/>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Slicing Array</a:t>
            </a:r>
            <a:endParaRPr sz="2100" b="1">
              <a:latin typeface="Montserrat"/>
              <a:ea typeface="Montserrat"/>
              <a:cs typeface="Montserrat"/>
              <a:sym typeface="Montserrat"/>
            </a:endParaRPr>
          </a:p>
        </p:txBody>
      </p:sp>
      <p:pic>
        <p:nvPicPr>
          <p:cNvPr id="2503" name="Google Shape;2503;g2bf04ff201e_0_1747"/>
          <p:cNvPicPr preferRelativeResize="0"/>
          <p:nvPr/>
        </p:nvPicPr>
        <p:blipFill rotWithShape="1">
          <a:blip r:embed="rId3">
            <a:alphaModFix/>
          </a:blip>
          <a:srcRect/>
          <a:stretch/>
        </p:blipFill>
        <p:spPr>
          <a:xfrm>
            <a:off x="814337" y="2664555"/>
            <a:ext cx="6018795" cy="56638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504" name="Google Shape;2504;g2bf04ff201e_0_174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05" name="Google Shape;2505;g2bf04ff201e_0_174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Shape 2509"/>
        <p:cNvGrpSpPr/>
        <p:nvPr/>
      </p:nvGrpSpPr>
      <p:grpSpPr>
        <a:xfrm>
          <a:off x="0" y="0"/>
          <a:ext cx="0" cy="0"/>
          <a:chOff x="0" y="0"/>
          <a:chExt cx="0" cy="0"/>
        </a:xfrm>
      </p:grpSpPr>
      <p:sp>
        <p:nvSpPr>
          <p:cNvPr id="2510" name="Google Shape;2510;g2bf04ff201e_0_1753"/>
          <p:cNvSpPr txBox="1">
            <a:spLocks noGrp="1"/>
          </p:cNvSpPr>
          <p:nvPr>
            <p:ph type="title"/>
          </p:nvPr>
        </p:nvSpPr>
        <p:spPr>
          <a:xfrm>
            <a:off x="419650" y="1459925"/>
            <a:ext cx="6499500" cy="32016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sort() method sorts an array alphabetically.</a:t>
            </a: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reverse() method reverse the elements in an array.</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Numeric Sort: By default, sort() function sorts values as Strings.</a:t>
            </a:r>
            <a:br>
              <a:rPr lang="en-GB" sz="1600" b="0">
                <a:latin typeface="Montserrat"/>
                <a:ea typeface="Montserrat"/>
                <a:cs typeface="Montserrat"/>
                <a:sym typeface="Montserrat"/>
              </a:rPr>
            </a:br>
            <a:r>
              <a:rPr lang="en-GB" sz="1600" b="0">
                <a:latin typeface="Montserrat"/>
                <a:ea typeface="Montserrat"/>
                <a:cs typeface="Montserrat"/>
                <a:sym typeface="Montserrat"/>
              </a:rPr>
              <a:t>If we use sort() on numbers, it will give incorrect result. This can be fixed by providing the compare function.</a:t>
            </a:r>
            <a:endParaRPr sz="1600" b="0">
              <a:latin typeface="Montserrat"/>
              <a:ea typeface="Montserrat"/>
              <a:cs typeface="Montserrat"/>
              <a:sym typeface="Montserrat"/>
            </a:endParaRPr>
          </a:p>
        </p:txBody>
      </p:sp>
      <p:sp>
        <p:nvSpPr>
          <p:cNvPr id="2511" name="Google Shape;2511;g2bf04ff201e_0_1753"/>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Array Sorting</a:t>
            </a:r>
            <a:endParaRPr sz="2100" b="1">
              <a:latin typeface="Montserrat"/>
              <a:ea typeface="Montserrat"/>
              <a:cs typeface="Montserrat"/>
              <a:sym typeface="Montserrat"/>
            </a:endParaRPr>
          </a:p>
        </p:txBody>
      </p:sp>
      <p:pic>
        <p:nvPicPr>
          <p:cNvPr id="2512" name="Google Shape;2512;g2bf04ff201e_0_1753"/>
          <p:cNvPicPr preferRelativeResize="0"/>
          <p:nvPr/>
        </p:nvPicPr>
        <p:blipFill rotWithShape="1">
          <a:blip r:embed="rId3">
            <a:alphaModFix/>
          </a:blip>
          <a:srcRect/>
          <a:stretch/>
        </p:blipFill>
        <p:spPr>
          <a:xfrm>
            <a:off x="951612" y="1795337"/>
            <a:ext cx="4261591" cy="487679"/>
          </a:xfrm>
          <a:prstGeom prst="rect">
            <a:avLst/>
          </a:prstGeom>
          <a:noFill/>
          <a:ln>
            <a:noFill/>
          </a:ln>
        </p:spPr>
      </p:pic>
      <p:pic>
        <p:nvPicPr>
          <p:cNvPr id="2513" name="Google Shape;2513;g2bf04ff201e_0_1753"/>
          <p:cNvPicPr preferRelativeResize="0"/>
          <p:nvPr/>
        </p:nvPicPr>
        <p:blipFill rotWithShape="1">
          <a:blip r:embed="rId4">
            <a:alphaModFix/>
          </a:blip>
          <a:srcRect/>
          <a:stretch/>
        </p:blipFill>
        <p:spPr>
          <a:xfrm>
            <a:off x="1008999" y="2596430"/>
            <a:ext cx="3997506" cy="683942"/>
          </a:xfrm>
          <a:prstGeom prst="rect">
            <a:avLst/>
          </a:prstGeom>
          <a:noFill/>
          <a:ln>
            <a:noFill/>
          </a:ln>
        </p:spPr>
      </p:pic>
      <p:sp>
        <p:nvSpPr>
          <p:cNvPr id="2514" name="Google Shape;2514;g2bf04ff201e_0_175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15" name="Google Shape;2515;g2bf04ff201e_0_175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Shape 2519"/>
        <p:cNvGrpSpPr/>
        <p:nvPr/>
      </p:nvGrpSpPr>
      <p:grpSpPr>
        <a:xfrm>
          <a:off x="0" y="0"/>
          <a:ext cx="0" cy="0"/>
          <a:chOff x="0" y="0"/>
          <a:chExt cx="0" cy="0"/>
        </a:xfrm>
      </p:grpSpPr>
      <p:sp>
        <p:nvSpPr>
          <p:cNvPr id="2520" name="Google Shape;2520;g2bf04ff201e_0_1760"/>
          <p:cNvSpPr txBox="1">
            <a:spLocks noGrp="1"/>
          </p:cNvSpPr>
          <p:nvPr>
            <p:ph type="title"/>
          </p:nvPr>
        </p:nvSpPr>
        <p:spPr>
          <a:xfrm>
            <a:off x="461923" y="1459914"/>
            <a:ext cx="7343400" cy="35709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Sort Numbers in Ascending Order with compare function</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Sort Numbers in Descending Order with compare Function.</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Compare Function – It returns negative, zero or positive value.</a:t>
            </a:r>
            <a:br>
              <a:rPr lang="en-GB" sz="1600" b="0">
                <a:latin typeface="Montserrat"/>
                <a:ea typeface="Montserrat"/>
                <a:cs typeface="Montserrat"/>
                <a:sym typeface="Montserrat"/>
              </a:rPr>
            </a:br>
            <a:r>
              <a:rPr lang="en-GB" sz="1600" b="0">
                <a:latin typeface="Montserrat"/>
                <a:ea typeface="Montserrat"/>
                <a:cs typeface="Montserrat"/>
                <a:sym typeface="Montserrat"/>
              </a:rPr>
              <a:t>If result is negative, a is sorted before b.</a:t>
            </a:r>
            <a:br>
              <a:rPr lang="en-GB" sz="1600" b="0">
                <a:latin typeface="Montserrat"/>
                <a:ea typeface="Montserrat"/>
                <a:cs typeface="Montserrat"/>
                <a:sym typeface="Montserrat"/>
              </a:rPr>
            </a:br>
            <a:r>
              <a:rPr lang="en-GB" sz="1600" b="0">
                <a:latin typeface="Montserrat"/>
                <a:ea typeface="Montserrat"/>
                <a:cs typeface="Montserrat"/>
                <a:sym typeface="Montserrat"/>
              </a:rPr>
              <a:t>If result is positive, b is sorted before a. </a:t>
            </a:r>
            <a:br>
              <a:rPr lang="en-GB" sz="1600" b="0">
                <a:latin typeface="Montserrat"/>
                <a:ea typeface="Montserrat"/>
                <a:cs typeface="Montserrat"/>
                <a:sym typeface="Montserrat"/>
              </a:rPr>
            </a:br>
            <a:r>
              <a:rPr lang="en-GB" sz="1600" b="0">
                <a:latin typeface="Montserrat"/>
                <a:ea typeface="Montserrat"/>
                <a:cs typeface="Montserrat"/>
                <a:sym typeface="Montserrat"/>
              </a:rPr>
              <a:t>In case of 0, no change in the sorting order of the elements.</a:t>
            </a:r>
            <a:endParaRPr sz="1600" b="0">
              <a:latin typeface="Montserrat"/>
              <a:ea typeface="Montserrat"/>
              <a:cs typeface="Montserrat"/>
              <a:sym typeface="Montserrat"/>
            </a:endParaRPr>
          </a:p>
        </p:txBody>
      </p:sp>
      <p:sp>
        <p:nvSpPr>
          <p:cNvPr id="2521" name="Google Shape;2521;g2bf04ff201e_0_1760"/>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Array Sorting</a:t>
            </a:r>
            <a:endParaRPr sz="2100" b="1">
              <a:latin typeface="Montserrat"/>
              <a:ea typeface="Montserrat"/>
              <a:cs typeface="Montserrat"/>
              <a:sym typeface="Montserrat"/>
            </a:endParaRPr>
          </a:p>
        </p:txBody>
      </p:sp>
      <p:pic>
        <p:nvPicPr>
          <p:cNvPr id="2522" name="Google Shape;2522;g2bf04ff201e_0_1760"/>
          <p:cNvPicPr preferRelativeResize="0"/>
          <p:nvPr/>
        </p:nvPicPr>
        <p:blipFill rotWithShape="1">
          <a:blip r:embed="rId3">
            <a:alphaModFix/>
          </a:blip>
          <a:srcRect/>
          <a:stretch/>
        </p:blipFill>
        <p:spPr>
          <a:xfrm>
            <a:off x="1107348" y="1918451"/>
            <a:ext cx="4085176" cy="591079"/>
          </a:xfrm>
          <a:prstGeom prst="rect">
            <a:avLst/>
          </a:prstGeom>
          <a:noFill/>
          <a:ln>
            <a:noFill/>
          </a:ln>
        </p:spPr>
      </p:pic>
      <p:pic>
        <p:nvPicPr>
          <p:cNvPr id="2523" name="Google Shape;2523;g2bf04ff201e_0_1760"/>
          <p:cNvPicPr preferRelativeResize="0"/>
          <p:nvPr/>
        </p:nvPicPr>
        <p:blipFill rotWithShape="1">
          <a:blip r:embed="rId4">
            <a:alphaModFix/>
          </a:blip>
          <a:srcRect/>
          <a:stretch/>
        </p:blipFill>
        <p:spPr>
          <a:xfrm>
            <a:off x="1107348" y="2968067"/>
            <a:ext cx="3975203" cy="592209"/>
          </a:xfrm>
          <a:prstGeom prst="rect">
            <a:avLst/>
          </a:prstGeom>
          <a:noFill/>
          <a:ln>
            <a:noFill/>
          </a:ln>
        </p:spPr>
      </p:pic>
      <p:sp>
        <p:nvSpPr>
          <p:cNvPr id="2524" name="Google Shape;2524;g2bf04ff201e_0_176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25" name="Google Shape;2525;g2bf04ff201e_0_176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Shape 2529"/>
        <p:cNvGrpSpPr/>
        <p:nvPr/>
      </p:nvGrpSpPr>
      <p:grpSpPr>
        <a:xfrm>
          <a:off x="0" y="0"/>
          <a:ext cx="0" cy="0"/>
          <a:chOff x="0" y="0"/>
          <a:chExt cx="0" cy="0"/>
        </a:xfrm>
      </p:grpSpPr>
      <p:sp>
        <p:nvSpPr>
          <p:cNvPr id="2530" name="Google Shape;2530;g2bf04ff201e_0_1767"/>
          <p:cNvSpPr txBox="1">
            <a:spLocks noGrp="1"/>
          </p:cNvSpPr>
          <p:nvPr>
            <p:ph type="title"/>
          </p:nvPr>
        </p:nvSpPr>
        <p:spPr>
          <a:xfrm>
            <a:off x="349189" y="1459914"/>
            <a:ext cx="73437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forEach() method – It calls once for each array element.</a:t>
            </a: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map() – creates new array by performing a function.</a:t>
            </a:r>
            <a:endParaRPr sz="1600" b="0">
              <a:latin typeface="Montserrat"/>
              <a:ea typeface="Montserrat"/>
              <a:cs typeface="Montserrat"/>
              <a:sym typeface="Montserrat"/>
            </a:endParaRPr>
          </a:p>
        </p:txBody>
      </p:sp>
      <p:sp>
        <p:nvSpPr>
          <p:cNvPr id="2531" name="Google Shape;2531;g2bf04ff201e_0_1767"/>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Array Iteration</a:t>
            </a:r>
            <a:endParaRPr sz="2100" b="1">
              <a:latin typeface="Montserrat"/>
              <a:ea typeface="Montserrat"/>
              <a:cs typeface="Montserrat"/>
              <a:sym typeface="Montserrat"/>
            </a:endParaRPr>
          </a:p>
        </p:txBody>
      </p:sp>
      <p:pic>
        <p:nvPicPr>
          <p:cNvPr id="2532" name="Google Shape;2532;g2bf04ff201e_0_1767"/>
          <p:cNvPicPr preferRelativeResize="0"/>
          <p:nvPr/>
        </p:nvPicPr>
        <p:blipFill rotWithShape="1">
          <a:blip r:embed="rId3">
            <a:alphaModFix/>
          </a:blip>
          <a:srcRect/>
          <a:stretch/>
        </p:blipFill>
        <p:spPr>
          <a:xfrm>
            <a:off x="654341" y="1899571"/>
            <a:ext cx="3049802" cy="134435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33" name="Google Shape;2533;g2bf04ff201e_0_1767"/>
          <p:cNvPicPr preferRelativeResize="0"/>
          <p:nvPr/>
        </p:nvPicPr>
        <p:blipFill rotWithShape="1">
          <a:blip r:embed="rId4">
            <a:alphaModFix/>
          </a:blip>
          <a:srcRect/>
          <a:stretch/>
        </p:blipFill>
        <p:spPr>
          <a:xfrm>
            <a:off x="4170210" y="1856817"/>
            <a:ext cx="2599462" cy="134435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34" name="Google Shape;2534;g2bf04ff201e_0_1767"/>
          <p:cNvPicPr preferRelativeResize="0"/>
          <p:nvPr/>
        </p:nvPicPr>
        <p:blipFill rotWithShape="1">
          <a:blip r:embed="rId5">
            <a:alphaModFix/>
          </a:blip>
          <a:srcRect/>
          <a:stretch/>
        </p:blipFill>
        <p:spPr>
          <a:xfrm>
            <a:off x="654341" y="3721244"/>
            <a:ext cx="3029707" cy="119121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35" name="Google Shape;2535;g2bf04ff201e_0_1767"/>
          <p:cNvPicPr preferRelativeResize="0"/>
          <p:nvPr/>
        </p:nvPicPr>
        <p:blipFill rotWithShape="1">
          <a:blip r:embed="rId6">
            <a:alphaModFix/>
          </a:blip>
          <a:srcRect/>
          <a:stretch/>
        </p:blipFill>
        <p:spPr>
          <a:xfrm>
            <a:off x="4170210" y="3831161"/>
            <a:ext cx="2539463" cy="97137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536" name="Google Shape;2536;g2bf04ff201e_0_176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37" name="Google Shape;2537;g2bf04ff201e_0_176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Shape 2541"/>
        <p:cNvGrpSpPr/>
        <p:nvPr/>
      </p:nvGrpSpPr>
      <p:grpSpPr>
        <a:xfrm>
          <a:off x="0" y="0"/>
          <a:ext cx="0" cy="0"/>
          <a:chOff x="0" y="0"/>
          <a:chExt cx="0" cy="0"/>
        </a:xfrm>
      </p:grpSpPr>
      <p:sp>
        <p:nvSpPr>
          <p:cNvPr id="2542" name="Google Shape;2542;g2bf04ff201e_0_1776"/>
          <p:cNvSpPr txBox="1">
            <a:spLocks noGrp="1"/>
          </p:cNvSpPr>
          <p:nvPr>
            <p:ph type="title"/>
          </p:nvPr>
        </p:nvSpPr>
        <p:spPr>
          <a:xfrm>
            <a:off x="433740" y="1459914"/>
            <a:ext cx="7343400" cy="17238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flatMap() method – It maps all elements the create new array</a:t>
            </a: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filter() – creates new array with elements that pass a test.</a:t>
            </a:r>
            <a:endParaRPr sz="1600" b="0">
              <a:latin typeface="Montserrat"/>
              <a:ea typeface="Montserrat"/>
              <a:cs typeface="Montserrat"/>
              <a:sym typeface="Montserrat"/>
            </a:endParaRPr>
          </a:p>
        </p:txBody>
      </p:sp>
      <p:sp>
        <p:nvSpPr>
          <p:cNvPr id="2543" name="Google Shape;2543;g2bf04ff201e_0_1776"/>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Array Iteration</a:t>
            </a:r>
            <a:endParaRPr sz="2100" b="1">
              <a:latin typeface="Montserrat"/>
              <a:ea typeface="Montserrat"/>
              <a:cs typeface="Montserrat"/>
              <a:sym typeface="Montserrat"/>
            </a:endParaRPr>
          </a:p>
        </p:txBody>
      </p:sp>
      <p:pic>
        <p:nvPicPr>
          <p:cNvPr id="2544" name="Google Shape;2544;g2bf04ff201e_0_1776"/>
          <p:cNvPicPr preferRelativeResize="0"/>
          <p:nvPr/>
        </p:nvPicPr>
        <p:blipFill rotWithShape="1">
          <a:blip r:embed="rId3">
            <a:alphaModFix/>
          </a:blip>
          <a:srcRect/>
          <a:stretch/>
        </p:blipFill>
        <p:spPr>
          <a:xfrm>
            <a:off x="1259010" y="2015505"/>
            <a:ext cx="4694864" cy="70085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45" name="Google Shape;2545;g2bf04ff201e_0_1776"/>
          <p:cNvPicPr preferRelativeResize="0"/>
          <p:nvPr/>
        </p:nvPicPr>
        <p:blipFill rotWithShape="1">
          <a:blip r:embed="rId4">
            <a:alphaModFix/>
          </a:blip>
          <a:srcRect/>
          <a:stretch/>
        </p:blipFill>
        <p:spPr>
          <a:xfrm>
            <a:off x="717344" y="3500153"/>
            <a:ext cx="3111284" cy="117784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46" name="Google Shape;2546;g2bf04ff201e_0_1776"/>
          <p:cNvPicPr preferRelativeResize="0"/>
          <p:nvPr/>
        </p:nvPicPr>
        <p:blipFill rotWithShape="1">
          <a:blip r:embed="rId5">
            <a:alphaModFix/>
          </a:blip>
          <a:srcRect/>
          <a:stretch/>
        </p:blipFill>
        <p:spPr>
          <a:xfrm>
            <a:off x="4078113" y="3527480"/>
            <a:ext cx="2643625" cy="103106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547" name="Google Shape;2547;g2bf04ff201e_0_177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48" name="Google Shape;2548;g2bf04ff201e_0_177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g2bf04ff201e_0_1784"/>
          <p:cNvSpPr txBox="1">
            <a:spLocks noGrp="1"/>
          </p:cNvSpPr>
          <p:nvPr>
            <p:ph type="title"/>
          </p:nvPr>
        </p:nvSpPr>
        <p:spPr>
          <a:xfrm>
            <a:off x="461923" y="1459914"/>
            <a:ext cx="84174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reduce() method – It runs a fn on each element to produce a single value</a:t>
            </a: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every() – Checks if all array values pass a test.</a:t>
            </a:r>
            <a:endParaRPr sz="1600" b="0">
              <a:latin typeface="Montserrat"/>
              <a:ea typeface="Montserrat"/>
              <a:cs typeface="Montserrat"/>
              <a:sym typeface="Montserrat"/>
            </a:endParaRPr>
          </a:p>
        </p:txBody>
      </p:sp>
      <p:sp>
        <p:nvSpPr>
          <p:cNvPr id="2554" name="Google Shape;2554;g2bf04ff201e_0_1784"/>
          <p:cNvSpPr txBox="1">
            <a:spLocks noGrp="1"/>
          </p:cNvSpPr>
          <p:nvPr>
            <p:ph type="title"/>
          </p:nvPr>
        </p:nvSpPr>
        <p:spPr>
          <a:xfrm>
            <a:off x="479696"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Array Iteration</a:t>
            </a:r>
            <a:endParaRPr sz="2100" b="1">
              <a:latin typeface="Montserrat"/>
              <a:ea typeface="Montserrat"/>
              <a:cs typeface="Montserrat"/>
              <a:sym typeface="Montserrat"/>
            </a:endParaRPr>
          </a:p>
        </p:txBody>
      </p:sp>
      <p:pic>
        <p:nvPicPr>
          <p:cNvPr id="2555" name="Google Shape;2555;g2bf04ff201e_0_1784"/>
          <p:cNvPicPr preferRelativeResize="0"/>
          <p:nvPr/>
        </p:nvPicPr>
        <p:blipFill rotWithShape="1">
          <a:blip r:embed="rId3">
            <a:alphaModFix/>
          </a:blip>
          <a:srcRect/>
          <a:stretch/>
        </p:blipFill>
        <p:spPr>
          <a:xfrm>
            <a:off x="753085" y="1865757"/>
            <a:ext cx="3285347" cy="113885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56" name="Google Shape;2556;g2bf04ff201e_0_1784"/>
          <p:cNvPicPr preferRelativeResize="0"/>
          <p:nvPr/>
        </p:nvPicPr>
        <p:blipFill rotWithShape="1">
          <a:blip r:embed="rId4">
            <a:alphaModFix/>
          </a:blip>
          <a:srcRect/>
          <a:stretch/>
        </p:blipFill>
        <p:spPr>
          <a:xfrm>
            <a:off x="4303554" y="1865757"/>
            <a:ext cx="2666441" cy="113884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57" name="Google Shape;2557;g2bf04ff201e_0_1784"/>
          <p:cNvPicPr preferRelativeResize="0"/>
          <p:nvPr/>
        </p:nvPicPr>
        <p:blipFill rotWithShape="1">
          <a:blip r:embed="rId5">
            <a:alphaModFix/>
          </a:blip>
          <a:srcRect/>
          <a:stretch/>
        </p:blipFill>
        <p:spPr>
          <a:xfrm>
            <a:off x="753085" y="3733269"/>
            <a:ext cx="2911795" cy="114430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58" name="Google Shape;2558;g2bf04ff201e_0_1784"/>
          <p:cNvPicPr preferRelativeResize="0"/>
          <p:nvPr/>
        </p:nvPicPr>
        <p:blipFill rotWithShape="1">
          <a:blip r:embed="rId6">
            <a:alphaModFix/>
          </a:blip>
          <a:srcRect/>
          <a:stretch/>
        </p:blipFill>
        <p:spPr>
          <a:xfrm>
            <a:off x="4039310" y="3733269"/>
            <a:ext cx="2527873" cy="98048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559" name="Google Shape;2559;g2bf04ff201e_0_178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60" name="Google Shape;2560;g2bf04ff201e_0_178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Shape 2564"/>
        <p:cNvGrpSpPr/>
        <p:nvPr/>
      </p:nvGrpSpPr>
      <p:grpSpPr>
        <a:xfrm>
          <a:off x="0" y="0"/>
          <a:ext cx="0" cy="0"/>
          <a:chOff x="0" y="0"/>
          <a:chExt cx="0" cy="0"/>
        </a:xfrm>
      </p:grpSpPr>
      <p:sp>
        <p:nvSpPr>
          <p:cNvPr id="2565" name="Google Shape;2565;g2bf04ff201e_0_1793"/>
          <p:cNvSpPr txBox="1">
            <a:spLocks noGrp="1"/>
          </p:cNvSpPr>
          <p:nvPr>
            <p:ph type="title"/>
          </p:nvPr>
        </p:nvSpPr>
        <p:spPr>
          <a:xfrm>
            <a:off x="433740" y="1459914"/>
            <a:ext cx="84174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some() – It Checks if some array values pass a test</a:t>
            </a: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find() – returns first element that passes a test function</a:t>
            </a:r>
            <a:endParaRPr sz="1600" b="0">
              <a:latin typeface="Montserrat"/>
              <a:ea typeface="Montserrat"/>
              <a:cs typeface="Montserrat"/>
              <a:sym typeface="Montserrat"/>
            </a:endParaRPr>
          </a:p>
        </p:txBody>
      </p:sp>
      <p:sp>
        <p:nvSpPr>
          <p:cNvPr id="2566" name="Google Shape;2566;g2bf04ff201e_0_1793"/>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Array Iteration</a:t>
            </a:r>
            <a:endParaRPr sz="2100" b="1">
              <a:latin typeface="Montserrat"/>
              <a:ea typeface="Montserrat"/>
              <a:cs typeface="Montserrat"/>
              <a:sym typeface="Montserrat"/>
            </a:endParaRPr>
          </a:p>
        </p:txBody>
      </p:sp>
      <p:pic>
        <p:nvPicPr>
          <p:cNvPr id="2567" name="Google Shape;2567;g2bf04ff201e_0_1793"/>
          <p:cNvPicPr preferRelativeResize="0"/>
          <p:nvPr/>
        </p:nvPicPr>
        <p:blipFill rotWithShape="1">
          <a:blip r:embed="rId3">
            <a:alphaModFix/>
          </a:blip>
          <a:srcRect/>
          <a:stretch/>
        </p:blipFill>
        <p:spPr>
          <a:xfrm>
            <a:off x="1645957" y="1968092"/>
            <a:ext cx="3063849" cy="120731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68" name="Google Shape;2568;g2bf04ff201e_0_1793"/>
          <p:cNvPicPr preferRelativeResize="0"/>
          <p:nvPr/>
        </p:nvPicPr>
        <p:blipFill rotWithShape="1">
          <a:blip r:embed="rId4">
            <a:alphaModFix/>
          </a:blip>
          <a:srcRect/>
          <a:stretch/>
        </p:blipFill>
        <p:spPr>
          <a:xfrm>
            <a:off x="1701557" y="3721244"/>
            <a:ext cx="3008250" cy="113478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569" name="Google Shape;2569;g2bf04ff201e_0_179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70" name="Google Shape;2570;g2bf04ff201e_0_179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Shape 2574"/>
        <p:cNvGrpSpPr/>
        <p:nvPr/>
      </p:nvGrpSpPr>
      <p:grpSpPr>
        <a:xfrm>
          <a:off x="0" y="0"/>
          <a:ext cx="0" cy="0"/>
          <a:chOff x="0" y="0"/>
          <a:chExt cx="0" cy="0"/>
        </a:xfrm>
      </p:grpSpPr>
      <p:sp>
        <p:nvSpPr>
          <p:cNvPr id="2575" name="Google Shape;2575;g2bf04ff201e_0_1800"/>
          <p:cNvSpPr txBox="1">
            <a:spLocks noGrp="1"/>
          </p:cNvSpPr>
          <p:nvPr>
            <p:ph type="title"/>
          </p:nvPr>
        </p:nvSpPr>
        <p:spPr>
          <a:xfrm>
            <a:off x="454877" y="1459914"/>
            <a:ext cx="8417400" cy="13545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includes() – It Checks if element is present in an array or not.</a:t>
            </a: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findIndex() – returns index of first element that passes a test function</a:t>
            </a:r>
            <a:endParaRPr sz="1600" b="0">
              <a:latin typeface="Montserrat"/>
              <a:ea typeface="Montserrat"/>
              <a:cs typeface="Montserrat"/>
              <a:sym typeface="Montserrat"/>
            </a:endParaRPr>
          </a:p>
        </p:txBody>
      </p:sp>
      <p:sp>
        <p:nvSpPr>
          <p:cNvPr id="2576" name="Google Shape;2576;g2bf04ff201e_0_1800"/>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Other Important Methods</a:t>
            </a:r>
            <a:endParaRPr sz="2100" b="1">
              <a:latin typeface="Montserrat"/>
              <a:ea typeface="Montserrat"/>
              <a:cs typeface="Montserrat"/>
              <a:sym typeface="Montserrat"/>
            </a:endParaRPr>
          </a:p>
        </p:txBody>
      </p:sp>
      <p:pic>
        <p:nvPicPr>
          <p:cNvPr id="2577" name="Google Shape;2577;g2bf04ff201e_0_1800"/>
          <p:cNvPicPr preferRelativeResize="0"/>
          <p:nvPr/>
        </p:nvPicPr>
        <p:blipFill rotWithShape="1">
          <a:blip r:embed="rId3">
            <a:alphaModFix/>
          </a:blip>
          <a:srcRect/>
          <a:stretch/>
        </p:blipFill>
        <p:spPr>
          <a:xfrm>
            <a:off x="1526797" y="1875997"/>
            <a:ext cx="3820530" cy="61745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78" name="Google Shape;2578;g2bf04ff201e_0_1800"/>
          <p:cNvPicPr preferRelativeResize="0"/>
          <p:nvPr/>
        </p:nvPicPr>
        <p:blipFill rotWithShape="1">
          <a:blip r:embed="rId4">
            <a:alphaModFix/>
          </a:blip>
          <a:srcRect/>
          <a:stretch/>
        </p:blipFill>
        <p:spPr>
          <a:xfrm>
            <a:off x="1526797" y="3221373"/>
            <a:ext cx="3276754" cy="122652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579" name="Google Shape;2579;g2bf04ff201e_0_180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80" name="Google Shape;2580;g2bf04ff201e_0_180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2bf63b9a3bb_0_5"/>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endParaRPr sz="2000" b="0" i="0" u="none" strike="noStrike" cap="none">
              <a:solidFill>
                <a:srgbClr val="000000"/>
              </a:solidFill>
              <a:latin typeface="Montserrat"/>
              <a:ea typeface="Montserrat"/>
              <a:cs typeface="Montserrat"/>
              <a:sym typeface="Montserrat"/>
            </a:endParaRPr>
          </a:p>
        </p:txBody>
      </p:sp>
      <p:sp>
        <p:nvSpPr>
          <p:cNvPr id="297" name="Google Shape;297;g2bf63b9a3bb_0_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8" name="Google Shape;298;g2bf63b9a3bb_0_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9" name="Google Shape;299;g2bf63b9a3bb_0_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0" name="Google Shape;300;g2bf63b9a3bb_0_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Shape 2584"/>
        <p:cNvGrpSpPr/>
        <p:nvPr/>
      </p:nvGrpSpPr>
      <p:grpSpPr>
        <a:xfrm>
          <a:off x="0" y="0"/>
          <a:ext cx="0" cy="0"/>
          <a:chOff x="0" y="0"/>
          <a:chExt cx="0" cy="0"/>
        </a:xfrm>
      </p:grpSpPr>
      <p:sp>
        <p:nvSpPr>
          <p:cNvPr id="2585" name="Google Shape;2585;g2bf04ff201e_0_1807"/>
          <p:cNvSpPr txBox="1">
            <a:spLocks noGrp="1"/>
          </p:cNvSpPr>
          <p:nvPr>
            <p:ph type="title"/>
          </p:nvPr>
        </p:nvSpPr>
        <p:spPr>
          <a:xfrm>
            <a:off x="461923" y="1459914"/>
            <a:ext cx="8417400" cy="2093400"/>
          </a:xfrm>
          <a:prstGeom prst="rect">
            <a:avLst/>
          </a:prstGeom>
          <a:noFill/>
          <a:ln>
            <a:noFill/>
          </a:ln>
        </p:spPr>
        <p:txBody>
          <a:bodyPr spcFirstLastPara="1" wrap="square" lIns="0" tIns="0" rIns="0" bIns="0" anchor="t" anchorCtr="0">
            <a:spAutoFit/>
          </a:bodyPr>
          <a:lstStyle/>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indexOf() – It search an array for an element value and returns position.</a:t>
            </a:r>
            <a:br>
              <a:rPr lang="en-GB" sz="1600" b="0">
                <a:latin typeface="Montserrat"/>
                <a:ea typeface="Montserrat"/>
                <a:cs typeface="Montserrat"/>
                <a:sym typeface="Montserrat"/>
              </a:rPr>
            </a:br>
            <a:br>
              <a:rPr lang="en-GB" sz="1600" b="0">
                <a:latin typeface="Montserrat"/>
                <a:ea typeface="Montserrat"/>
                <a:cs typeface="Montserrat"/>
                <a:sym typeface="Montserrat"/>
              </a:rPr>
            </a:br>
            <a:br>
              <a:rPr lang="en-GB" sz="1600" b="0">
                <a:latin typeface="Montserrat"/>
                <a:ea typeface="Montserrat"/>
                <a:cs typeface="Montserrat"/>
                <a:sym typeface="Montserrat"/>
              </a:rPr>
            </a:br>
            <a:endParaRPr sz="1600" b="0">
              <a:latin typeface="Montserrat"/>
              <a:ea typeface="Montserrat"/>
              <a:cs typeface="Montserrat"/>
              <a:sym typeface="Montserrat"/>
            </a:endParaRPr>
          </a:p>
          <a:p>
            <a:pPr marL="88900" lvl="0" indent="-101600" algn="l" rtl="0">
              <a:lnSpc>
                <a:spcPct val="150000"/>
              </a:lnSpc>
              <a:spcBef>
                <a:spcPts val="0"/>
              </a:spcBef>
              <a:spcAft>
                <a:spcPts val="0"/>
              </a:spcAft>
              <a:buSzPts val="1600"/>
              <a:buFont typeface="Montserrat"/>
              <a:buChar char="●"/>
            </a:pPr>
            <a:r>
              <a:rPr lang="en-GB" sz="1600">
                <a:latin typeface="Montserrat"/>
                <a:ea typeface="Montserrat"/>
                <a:cs typeface="Montserrat"/>
                <a:sym typeface="Montserrat"/>
              </a:rPr>
              <a:t> </a:t>
            </a:r>
            <a:r>
              <a:rPr lang="en-GB" sz="1600" b="0">
                <a:latin typeface="Montserrat"/>
                <a:ea typeface="Montserrat"/>
                <a:cs typeface="Montserrat"/>
                <a:sym typeface="Montserrat"/>
              </a:rPr>
              <a:t>JS Array lastIndexOf() – returns position of last occurrence of </a:t>
            </a:r>
            <a:br>
              <a:rPr lang="en-GB" sz="1600" b="0">
                <a:latin typeface="Montserrat"/>
                <a:ea typeface="Montserrat"/>
                <a:cs typeface="Montserrat"/>
                <a:sym typeface="Montserrat"/>
              </a:rPr>
            </a:br>
            <a:r>
              <a:rPr lang="en-GB" sz="1600" b="0">
                <a:latin typeface="Montserrat"/>
                <a:ea typeface="Montserrat"/>
                <a:cs typeface="Montserrat"/>
                <a:sym typeface="Montserrat"/>
              </a:rPr>
              <a:t>specified element.</a:t>
            </a:r>
            <a:endParaRPr sz="1600" b="0">
              <a:latin typeface="Montserrat"/>
              <a:ea typeface="Montserrat"/>
              <a:cs typeface="Montserrat"/>
              <a:sym typeface="Montserrat"/>
            </a:endParaRPr>
          </a:p>
        </p:txBody>
      </p:sp>
      <p:sp>
        <p:nvSpPr>
          <p:cNvPr id="2586" name="Google Shape;2586;g2bf04ff201e_0_1807"/>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Indexing Methods</a:t>
            </a:r>
            <a:endParaRPr sz="2100" b="1">
              <a:latin typeface="Montserrat"/>
              <a:ea typeface="Montserrat"/>
              <a:cs typeface="Montserrat"/>
              <a:sym typeface="Montserrat"/>
            </a:endParaRPr>
          </a:p>
        </p:txBody>
      </p:sp>
      <p:pic>
        <p:nvPicPr>
          <p:cNvPr id="2587" name="Google Shape;2587;g2bf04ff201e_0_1807"/>
          <p:cNvPicPr preferRelativeResize="0"/>
          <p:nvPr/>
        </p:nvPicPr>
        <p:blipFill rotWithShape="1">
          <a:blip r:embed="rId3">
            <a:alphaModFix/>
          </a:blip>
          <a:srcRect/>
          <a:stretch/>
        </p:blipFill>
        <p:spPr>
          <a:xfrm>
            <a:off x="1168601" y="2036346"/>
            <a:ext cx="5056599" cy="60859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588" name="Google Shape;2588;g2bf04ff201e_0_1807"/>
          <p:cNvPicPr preferRelativeResize="0"/>
          <p:nvPr/>
        </p:nvPicPr>
        <p:blipFill rotWithShape="1">
          <a:blip r:embed="rId4">
            <a:alphaModFix/>
          </a:blip>
          <a:srcRect/>
          <a:stretch/>
        </p:blipFill>
        <p:spPr>
          <a:xfrm>
            <a:off x="1031845" y="3878852"/>
            <a:ext cx="5494920" cy="66386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589" name="Google Shape;2589;g2bf04ff201e_0_180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590" name="Google Shape;2590;g2bf04ff201e_0_180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Shape 2594"/>
        <p:cNvGrpSpPr/>
        <p:nvPr/>
      </p:nvGrpSpPr>
      <p:grpSpPr>
        <a:xfrm>
          <a:off x="0" y="0"/>
          <a:ext cx="0" cy="0"/>
          <a:chOff x="0" y="0"/>
          <a:chExt cx="0" cy="0"/>
        </a:xfrm>
      </p:grpSpPr>
      <p:sp>
        <p:nvSpPr>
          <p:cNvPr id="2595" name="Google Shape;2595;g2bf04ff201e_0_1814"/>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g2bf04ff201e_0_1814"/>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2597" name="Google Shape;2597;g2bf04ff201e_0_1814"/>
          <p:cNvSpPr txBox="1">
            <a:spLocks noGrp="1"/>
          </p:cNvSpPr>
          <p:nvPr>
            <p:ph type="title"/>
          </p:nvPr>
        </p:nvSpPr>
        <p:spPr>
          <a:xfrm>
            <a:off x="660136" y="1142030"/>
            <a:ext cx="3475800" cy="24936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Introduction to Arrays</a:t>
            </a:r>
            <a:br>
              <a:rPr lang="en-GB" sz="1800" b="0">
                <a:latin typeface="Montserrat"/>
                <a:ea typeface="Montserrat"/>
                <a:cs typeface="Montserrat"/>
                <a:sym typeface="Montserrat"/>
              </a:rPr>
            </a:br>
            <a:r>
              <a:rPr lang="en-GB" sz="1800" b="0">
                <a:latin typeface="Montserrat"/>
                <a:ea typeface="Montserrat"/>
                <a:cs typeface="Montserrat"/>
                <a:sym typeface="Montserrat"/>
              </a:rPr>
              <a:t>Creating an array</a:t>
            </a:r>
            <a:br>
              <a:rPr lang="en-GB" sz="1800" b="0">
                <a:latin typeface="Montserrat"/>
                <a:ea typeface="Montserrat"/>
                <a:cs typeface="Montserrat"/>
                <a:sym typeface="Montserrat"/>
              </a:rPr>
            </a:br>
            <a:r>
              <a:rPr lang="en-GB" sz="1800" b="0">
                <a:latin typeface="Montserrat"/>
                <a:ea typeface="Montserrat"/>
                <a:cs typeface="Montserrat"/>
                <a:sym typeface="Montserrat"/>
              </a:rPr>
              <a:t>Accessing Array Elements</a:t>
            </a:r>
            <a:br>
              <a:rPr lang="en-GB" sz="1800" b="0">
                <a:latin typeface="Montserrat"/>
                <a:ea typeface="Montserrat"/>
                <a:cs typeface="Montserrat"/>
                <a:sym typeface="Montserrat"/>
              </a:rPr>
            </a:br>
            <a:r>
              <a:rPr lang="en-GB" sz="1800" b="0">
                <a:latin typeface="Montserrat"/>
                <a:ea typeface="Montserrat"/>
                <a:cs typeface="Montserrat"/>
                <a:sym typeface="Montserrat"/>
              </a:rPr>
              <a:t>Array Methods</a:t>
            </a:r>
            <a:br>
              <a:rPr lang="en-GB" sz="1800" b="0">
                <a:latin typeface="Montserrat"/>
                <a:ea typeface="Montserrat"/>
                <a:cs typeface="Montserrat"/>
                <a:sym typeface="Montserrat"/>
              </a:rPr>
            </a:br>
            <a:r>
              <a:rPr lang="en-GB" sz="1800" b="0">
                <a:latin typeface="Montserrat"/>
                <a:ea typeface="Montserrat"/>
                <a:cs typeface="Montserrat"/>
                <a:sym typeface="Montserrat"/>
              </a:rPr>
              <a:t>Array Sorting</a:t>
            </a:r>
            <a:br>
              <a:rPr lang="en-GB" sz="1800" b="0">
                <a:latin typeface="Montserrat"/>
                <a:ea typeface="Montserrat"/>
                <a:cs typeface="Montserrat"/>
                <a:sym typeface="Montserrat"/>
              </a:rPr>
            </a:br>
            <a:r>
              <a:rPr lang="en-GB" sz="1800" b="0">
                <a:latin typeface="Montserrat"/>
                <a:ea typeface="Montserrat"/>
                <a:cs typeface="Montserrat"/>
                <a:sym typeface="Montserrat"/>
              </a:rPr>
              <a:t>Array Iteration</a:t>
            </a:r>
            <a:endParaRPr/>
          </a:p>
        </p:txBody>
      </p:sp>
      <p:cxnSp>
        <p:nvCxnSpPr>
          <p:cNvPr id="2598" name="Google Shape;2598;g2bf04ff201e_0_1814"/>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2599" name="Google Shape;2599;g2bf04ff201e_0_181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00" name="Google Shape;2600;g2bf04ff201e_0_181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Shape 2604"/>
        <p:cNvGrpSpPr/>
        <p:nvPr/>
      </p:nvGrpSpPr>
      <p:grpSpPr>
        <a:xfrm>
          <a:off x="0" y="0"/>
          <a:ext cx="0" cy="0"/>
          <a:chOff x="0" y="0"/>
          <a:chExt cx="0" cy="0"/>
        </a:xfrm>
      </p:grpSpPr>
      <p:sp>
        <p:nvSpPr>
          <p:cNvPr id="2605" name="Google Shape;2605;g2bf94e6429c_4_107"/>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https://forms.gle/jkZXrRJYqbMNMpZr7</a:t>
            </a:r>
            <a:endParaRPr sz="2000" b="0" i="0" u="none" strike="noStrike" cap="none">
              <a:solidFill>
                <a:srgbClr val="000000"/>
              </a:solidFill>
              <a:latin typeface="Montserrat"/>
              <a:ea typeface="Montserrat"/>
              <a:cs typeface="Montserrat"/>
              <a:sym typeface="Montserrat"/>
            </a:endParaRPr>
          </a:p>
        </p:txBody>
      </p:sp>
      <p:sp>
        <p:nvSpPr>
          <p:cNvPr id="2606" name="Google Shape;2606;g2bf94e6429c_4_10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07" name="Google Shape;2607;g2bf94e6429c_4_10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08" name="Google Shape;2608;g2bf94e6429c_4_10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09" name="Google Shape;2609;g2bf94e6429c_4_10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Shape 2613"/>
        <p:cNvGrpSpPr/>
        <p:nvPr/>
      </p:nvGrpSpPr>
      <p:grpSpPr>
        <a:xfrm>
          <a:off x="0" y="0"/>
          <a:ext cx="0" cy="0"/>
          <a:chOff x="0" y="0"/>
          <a:chExt cx="0" cy="0"/>
        </a:xfrm>
      </p:grpSpPr>
      <p:sp>
        <p:nvSpPr>
          <p:cNvPr id="2614" name="Google Shape;2614;g2bf04ff201e_0_1821"/>
          <p:cNvSpPr txBox="1"/>
          <p:nvPr/>
        </p:nvSpPr>
        <p:spPr>
          <a:xfrm>
            <a:off x="371770"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2615" name="Google Shape;2615;g2bf04ff201e_0_182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16" name="Google Shape;2616;g2bf04ff201e_0_182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Shape 2620"/>
        <p:cNvGrpSpPr/>
        <p:nvPr/>
      </p:nvGrpSpPr>
      <p:grpSpPr>
        <a:xfrm>
          <a:off x="0" y="0"/>
          <a:ext cx="0" cy="0"/>
          <a:chOff x="0" y="0"/>
          <a:chExt cx="0" cy="0"/>
        </a:xfrm>
      </p:grpSpPr>
      <p:sp>
        <p:nvSpPr>
          <p:cNvPr id="2621" name="Google Shape;2621;g2bf04ff201e_0_1857"/>
          <p:cNvSpPr txBox="1"/>
          <p:nvPr/>
        </p:nvSpPr>
        <p:spPr>
          <a:xfrm>
            <a:off x="449275" y="1491250"/>
            <a:ext cx="34755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Javascript Objects – Part I</a:t>
            </a:r>
            <a:endParaRPr sz="2000" b="0" i="0" u="none" strike="noStrike" cap="none">
              <a:solidFill>
                <a:srgbClr val="000000"/>
              </a:solidFill>
              <a:latin typeface="Montserrat"/>
              <a:ea typeface="Montserrat"/>
              <a:cs typeface="Montserrat"/>
              <a:sym typeface="Montserrat"/>
            </a:endParaRPr>
          </a:p>
        </p:txBody>
      </p:sp>
      <p:sp>
        <p:nvSpPr>
          <p:cNvPr id="2622" name="Google Shape;2622;g2bf04ff201e_0_185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23" name="Google Shape;2623;g2bf04ff201e_0_185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24" name="Google Shape;2624;g2bf04ff201e_0_1857"/>
          <p:cNvSpPr/>
          <p:nvPr/>
        </p:nvSpPr>
        <p:spPr>
          <a:xfrm>
            <a:off x="366725" y="3265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25" name="Google Shape;2625;g2bf04ff201e_0_1857"/>
          <p:cNvSpPr/>
          <p:nvPr/>
        </p:nvSpPr>
        <p:spPr>
          <a:xfrm>
            <a:off x="7186625" y="30825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Shape 2629"/>
        <p:cNvGrpSpPr/>
        <p:nvPr/>
      </p:nvGrpSpPr>
      <p:grpSpPr>
        <a:xfrm>
          <a:off x="0" y="0"/>
          <a:ext cx="0" cy="0"/>
          <a:chOff x="0" y="0"/>
          <a:chExt cx="0" cy="0"/>
        </a:xfrm>
      </p:grpSpPr>
      <p:sp>
        <p:nvSpPr>
          <p:cNvPr id="2630" name="Google Shape;2630;g2bf04ff201e_0_1862"/>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g2bf04ff201e_0_1862"/>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2632" name="Google Shape;2632;g2bf04ff201e_0_1862"/>
          <p:cNvSpPr txBox="1">
            <a:spLocks noGrp="1"/>
          </p:cNvSpPr>
          <p:nvPr>
            <p:ph type="title"/>
          </p:nvPr>
        </p:nvSpPr>
        <p:spPr>
          <a:xfrm>
            <a:off x="686875" y="1264128"/>
            <a:ext cx="4405200" cy="2262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470" b="0">
                <a:latin typeface="Montserrat"/>
                <a:ea typeface="Montserrat"/>
                <a:cs typeface="Montserrat"/>
                <a:sym typeface="Montserrat"/>
              </a:rPr>
              <a:t>What is OOP</a:t>
            </a:r>
            <a:endParaRPr sz="147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470" b="0">
                <a:latin typeface="Montserrat"/>
                <a:ea typeface="Montserrat"/>
                <a:cs typeface="Montserrat"/>
                <a:sym typeface="Montserrat"/>
              </a:rPr>
              <a:t>This keyword</a:t>
            </a:r>
            <a:endParaRPr sz="147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470" b="0">
                <a:latin typeface="Montserrat"/>
                <a:ea typeface="Montserrat"/>
                <a:cs typeface="Montserrat"/>
                <a:sym typeface="Montserrat"/>
              </a:rPr>
              <a:t>Constructor &amp; Constructor Functions</a:t>
            </a:r>
            <a:br>
              <a:rPr lang="en-GB" sz="1470" b="0">
                <a:latin typeface="Montserrat"/>
                <a:ea typeface="Montserrat"/>
                <a:cs typeface="Montserrat"/>
                <a:sym typeface="Montserrat"/>
              </a:rPr>
            </a:br>
            <a:r>
              <a:rPr lang="en-GB" sz="1470" b="0">
                <a:latin typeface="Montserrat"/>
                <a:ea typeface="Montserrat"/>
                <a:cs typeface="Montserrat"/>
                <a:sym typeface="Montserrat"/>
              </a:rPr>
              <a:t>Constructor Property</a:t>
            </a:r>
            <a:br>
              <a:rPr lang="en-GB" sz="1470" b="0">
                <a:latin typeface="Montserrat"/>
                <a:ea typeface="Montserrat"/>
                <a:cs typeface="Montserrat"/>
                <a:sym typeface="Montserrat"/>
              </a:rPr>
            </a:br>
            <a:r>
              <a:rPr lang="en-GB" sz="1470" b="0">
                <a:latin typeface="Montserrat"/>
                <a:ea typeface="Montserrat"/>
                <a:cs typeface="Montserrat"/>
                <a:sym typeface="Montserrat"/>
              </a:rPr>
              <a:t>Factory &amp; Factory Functions</a:t>
            </a:r>
            <a:br>
              <a:rPr lang="en-GB" sz="1470" b="0">
                <a:latin typeface="Montserrat"/>
                <a:ea typeface="Montserrat"/>
                <a:cs typeface="Montserrat"/>
                <a:sym typeface="Montserrat"/>
              </a:rPr>
            </a:br>
            <a:r>
              <a:rPr lang="en-GB" sz="1470" b="0">
                <a:latin typeface="Montserrat"/>
                <a:ea typeface="Montserrat"/>
                <a:cs typeface="Montserrat"/>
                <a:sym typeface="Montserrat"/>
              </a:rPr>
              <a:t>Dynamic Nature of Objects</a:t>
            </a:r>
            <a:br>
              <a:rPr lang="en-GB" sz="1470" b="0">
                <a:latin typeface="Montserrat"/>
                <a:ea typeface="Montserrat"/>
                <a:cs typeface="Montserrat"/>
                <a:sym typeface="Montserrat"/>
              </a:rPr>
            </a:br>
            <a:r>
              <a:rPr lang="en-GB" sz="1470" b="0">
                <a:latin typeface="Montserrat"/>
                <a:ea typeface="Montserrat"/>
                <a:cs typeface="Montserrat"/>
                <a:sym typeface="Montserrat"/>
              </a:rPr>
              <a:t>Functions &amp; Objects</a:t>
            </a:r>
            <a:endParaRPr sz="1470" b="0">
              <a:latin typeface="Montserrat"/>
              <a:ea typeface="Montserrat"/>
              <a:cs typeface="Montserrat"/>
              <a:sym typeface="Montserrat"/>
            </a:endParaRPr>
          </a:p>
        </p:txBody>
      </p:sp>
      <p:cxnSp>
        <p:nvCxnSpPr>
          <p:cNvPr id="2633" name="Google Shape;2633;g2bf04ff201e_0_1862"/>
          <p:cNvCxnSpPr/>
          <p:nvPr/>
        </p:nvCxnSpPr>
        <p:spPr>
          <a:xfrm>
            <a:off x="529000" y="1115736"/>
            <a:ext cx="0" cy="2776800"/>
          </a:xfrm>
          <a:prstGeom prst="straightConnector1">
            <a:avLst/>
          </a:prstGeom>
          <a:noFill/>
          <a:ln w="114300" cap="flat" cmpd="sng">
            <a:solidFill>
              <a:schemeClr val="accent1"/>
            </a:solidFill>
            <a:prstDash val="solid"/>
            <a:round/>
            <a:headEnd type="none" w="sm" len="sm"/>
            <a:tailEnd type="none" w="sm" len="sm"/>
          </a:ln>
        </p:spPr>
      </p:cxnSp>
      <p:sp>
        <p:nvSpPr>
          <p:cNvPr id="2634" name="Google Shape;2634;g2bf04ff201e_0_186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35" name="Google Shape;2635;g2bf04ff201e_0_186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g2bf04ff201e_0_1869"/>
          <p:cNvSpPr txBox="1">
            <a:spLocks noGrp="1"/>
          </p:cNvSpPr>
          <p:nvPr>
            <p:ph type="title"/>
          </p:nvPr>
        </p:nvSpPr>
        <p:spPr>
          <a:xfrm>
            <a:off x="454877" y="1459914"/>
            <a:ext cx="73434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OOP Is Object Oriented Programming.</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In Javascript, almost “everything” is an object. All JS values except primitives are objects.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Objects are variables. It can contain multiple values.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Objects are written as </a:t>
            </a:r>
            <a:r>
              <a:rPr lang="en-GB" sz="1570">
                <a:latin typeface="Montserrat"/>
                <a:ea typeface="Montserrat"/>
                <a:cs typeface="Montserrat"/>
                <a:sym typeface="Montserrat"/>
              </a:rPr>
              <a:t>name: value </a:t>
            </a:r>
            <a:r>
              <a:rPr lang="en-GB" sz="1570" b="0">
                <a:latin typeface="Montserrat"/>
                <a:ea typeface="Montserrat"/>
                <a:cs typeface="Montserrat"/>
                <a:sym typeface="Montserrat"/>
              </a:rPr>
              <a:t>pairs. (separated by colon)</a:t>
            </a:r>
            <a:endParaRPr sz="1570" b="0">
              <a:latin typeface="Montserrat"/>
              <a:ea typeface="Montserrat"/>
              <a:cs typeface="Montserrat"/>
              <a:sym typeface="Montserrat"/>
            </a:endParaRPr>
          </a:p>
        </p:txBody>
      </p:sp>
      <p:sp>
        <p:nvSpPr>
          <p:cNvPr id="2641" name="Google Shape;2641;g2bf04ff201e_0_1869"/>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What is OOP?</a:t>
            </a:r>
            <a:endParaRPr sz="2070" b="1">
              <a:latin typeface="Montserrat"/>
              <a:ea typeface="Montserrat"/>
              <a:cs typeface="Montserrat"/>
              <a:sym typeface="Montserrat"/>
            </a:endParaRPr>
          </a:p>
        </p:txBody>
      </p:sp>
      <p:sp>
        <p:nvSpPr>
          <p:cNvPr id="2642" name="Google Shape;2642;g2bf04ff201e_0_1869"/>
          <p:cNvSpPr txBox="1"/>
          <p:nvPr/>
        </p:nvSpPr>
        <p:spPr>
          <a:xfrm>
            <a:off x="454877" y="3271949"/>
            <a:ext cx="73434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Object is a unique entity that contains properties and methods.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A Method in Javascript is a property of an object whose value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Is a function.</a:t>
            </a:r>
            <a:endParaRPr sz="1400" b="0" i="0" u="none" strike="noStrike" cap="none">
              <a:solidFill>
                <a:srgbClr val="000000"/>
              </a:solidFill>
              <a:latin typeface="Arial"/>
              <a:ea typeface="Arial"/>
              <a:cs typeface="Arial"/>
              <a:sym typeface="Arial"/>
            </a:endParaRPr>
          </a:p>
        </p:txBody>
      </p:sp>
      <p:sp>
        <p:nvSpPr>
          <p:cNvPr id="2643" name="Google Shape;2643;g2bf04ff201e_0_186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44" name="Google Shape;2644;g2bf04ff201e_0_186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Shape 2648"/>
        <p:cNvGrpSpPr/>
        <p:nvPr/>
      </p:nvGrpSpPr>
      <p:grpSpPr>
        <a:xfrm>
          <a:off x="0" y="0"/>
          <a:ext cx="0" cy="0"/>
          <a:chOff x="0" y="0"/>
          <a:chExt cx="0" cy="0"/>
        </a:xfrm>
      </p:grpSpPr>
      <p:sp>
        <p:nvSpPr>
          <p:cNvPr id="2649" name="Google Shape;2649;g2bf04ff201e_0_1875"/>
          <p:cNvSpPr txBox="1">
            <a:spLocks noGrp="1"/>
          </p:cNvSpPr>
          <p:nvPr>
            <p:ph type="title"/>
          </p:nvPr>
        </p:nvSpPr>
        <p:spPr>
          <a:xfrm>
            <a:off x="461923" y="1459914"/>
            <a:ext cx="73434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Object can be created in 2 ways – Object Literal and Object Constructor</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Object Literal – Define and Create Object in One Statement.</a:t>
            </a: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Using Javascript New Keyword.</a:t>
            </a: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2650" name="Google Shape;2650;g2bf04ff201e_0_1875"/>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JS Objects</a:t>
            </a:r>
            <a:endParaRPr sz="2070" b="1">
              <a:latin typeface="Montserrat"/>
              <a:ea typeface="Montserrat"/>
              <a:cs typeface="Montserrat"/>
              <a:sym typeface="Montserrat"/>
            </a:endParaRPr>
          </a:p>
        </p:txBody>
      </p:sp>
      <p:pic>
        <p:nvPicPr>
          <p:cNvPr id="2651" name="Google Shape;2651;g2bf04ff201e_0_1875"/>
          <p:cNvPicPr preferRelativeResize="0"/>
          <p:nvPr/>
        </p:nvPicPr>
        <p:blipFill rotWithShape="1">
          <a:blip r:embed="rId3">
            <a:alphaModFix/>
          </a:blip>
          <a:srcRect/>
          <a:stretch/>
        </p:blipFill>
        <p:spPr>
          <a:xfrm>
            <a:off x="951633" y="2326899"/>
            <a:ext cx="7155808" cy="44046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652" name="Google Shape;2652;g2bf04ff201e_0_1875"/>
          <p:cNvPicPr preferRelativeResize="0"/>
          <p:nvPr/>
        </p:nvPicPr>
        <p:blipFill rotWithShape="1">
          <a:blip r:embed="rId4">
            <a:alphaModFix/>
          </a:blip>
          <a:srcRect/>
          <a:stretch/>
        </p:blipFill>
        <p:spPr>
          <a:xfrm>
            <a:off x="1786815" y="3413499"/>
            <a:ext cx="2978174" cy="130869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653" name="Google Shape;2653;g2bf04ff201e_0_187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54" name="Google Shape;2654;g2bf04ff201e_0_187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sp>
        <p:nvSpPr>
          <p:cNvPr id="2659" name="Google Shape;2659;g2bf04ff201e_0_1882"/>
          <p:cNvSpPr txBox="1">
            <a:spLocks noGrp="1"/>
          </p:cNvSpPr>
          <p:nvPr>
            <p:ph type="title"/>
          </p:nvPr>
        </p:nvSpPr>
        <p:spPr>
          <a:xfrm>
            <a:off x="461923" y="1459914"/>
            <a:ext cx="7729500" cy="2779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JS Objects are mutable. They are addressed by reference and not by value.</a:t>
            </a: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object x is not a copy of object person. It is person only.</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Any changes to x will change the person object as well.</a:t>
            </a:r>
            <a:endParaRPr sz="1570" b="0">
              <a:latin typeface="Montserrat"/>
              <a:ea typeface="Montserrat"/>
              <a:cs typeface="Montserrat"/>
              <a:sym typeface="Montserrat"/>
            </a:endParaRPr>
          </a:p>
        </p:txBody>
      </p:sp>
      <p:sp>
        <p:nvSpPr>
          <p:cNvPr id="2660" name="Google Shape;2660;g2bf04ff201e_0_1882"/>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JS Objects</a:t>
            </a:r>
            <a:endParaRPr sz="2070" b="1">
              <a:latin typeface="Montserrat"/>
              <a:ea typeface="Montserrat"/>
              <a:cs typeface="Montserrat"/>
              <a:sym typeface="Montserrat"/>
            </a:endParaRPr>
          </a:p>
        </p:txBody>
      </p:sp>
      <p:pic>
        <p:nvPicPr>
          <p:cNvPr id="2661" name="Google Shape;2661;g2bf04ff201e_0_1882"/>
          <p:cNvPicPr preferRelativeResize="0"/>
          <p:nvPr/>
        </p:nvPicPr>
        <p:blipFill rotWithShape="1">
          <a:blip r:embed="rId3">
            <a:alphaModFix/>
          </a:blip>
          <a:srcRect/>
          <a:stretch/>
        </p:blipFill>
        <p:spPr>
          <a:xfrm>
            <a:off x="1676479" y="1954634"/>
            <a:ext cx="3834606" cy="141031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662" name="Google Shape;2662;g2bf04ff201e_0_188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63" name="Google Shape;2663;g2bf04ff201e_0_188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Google Shape;2668;g2bf04ff201e_0_1888"/>
          <p:cNvSpPr txBox="1">
            <a:spLocks noGrp="1"/>
          </p:cNvSpPr>
          <p:nvPr>
            <p:ph type="title"/>
          </p:nvPr>
        </p:nvSpPr>
        <p:spPr>
          <a:xfrm>
            <a:off x="447831" y="1459914"/>
            <a:ext cx="73434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In Javascript, </a:t>
            </a:r>
            <a:r>
              <a:rPr lang="en-GB" sz="1570">
                <a:latin typeface="Montserrat"/>
                <a:ea typeface="Montserrat"/>
                <a:cs typeface="Montserrat"/>
                <a:sym typeface="Montserrat"/>
              </a:rPr>
              <a:t>this</a:t>
            </a:r>
            <a:r>
              <a:rPr lang="en-GB" sz="1570" b="0">
                <a:latin typeface="Montserrat"/>
                <a:ea typeface="Montserrat"/>
                <a:cs typeface="Montserrat"/>
                <a:sym typeface="Montserrat"/>
              </a:rPr>
              <a:t> keyword refers to an object.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this keyword refers to different objects depending on how it is used :</a:t>
            </a:r>
            <a:endParaRPr sz="1570" b="0">
              <a:latin typeface="Montserrat"/>
              <a:ea typeface="Montserrat"/>
              <a:cs typeface="Montserrat"/>
              <a:sym typeface="Montserrat"/>
            </a:endParaRPr>
          </a:p>
        </p:txBody>
      </p:sp>
      <p:sp>
        <p:nvSpPr>
          <p:cNvPr id="2669" name="Google Shape;2669;g2bf04ff201e_0_1888"/>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This keyword</a:t>
            </a:r>
            <a:endParaRPr sz="2070" b="1">
              <a:latin typeface="Montserrat"/>
              <a:ea typeface="Montserrat"/>
              <a:cs typeface="Montserrat"/>
              <a:sym typeface="Montserrat"/>
            </a:endParaRPr>
          </a:p>
        </p:txBody>
      </p:sp>
      <p:sp>
        <p:nvSpPr>
          <p:cNvPr id="2670" name="Google Shape;2670;g2bf04ff201e_0_1888"/>
          <p:cNvSpPr txBox="1"/>
          <p:nvPr/>
        </p:nvSpPr>
        <p:spPr>
          <a:xfrm>
            <a:off x="640777" y="2184728"/>
            <a:ext cx="7343400" cy="20541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In an Object method, this refers to the object.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Alone, this refers to the global object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In a function, this refers to the global object.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IN an event, this refers to the elements that received the event.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Methods like call(), bind() and apply() can refer this to any obj.</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In a function, in strict mode, this is undefined.</a:t>
            </a:r>
            <a:endParaRPr sz="1400" b="0" i="0" u="none" strike="noStrike" cap="none">
              <a:solidFill>
                <a:srgbClr val="000000"/>
              </a:solidFill>
              <a:latin typeface="Arial"/>
              <a:ea typeface="Arial"/>
              <a:cs typeface="Arial"/>
              <a:sym typeface="Arial"/>
            </a:endParaRPr>
          </a:p>
        </p:txBody>
      </p:sp>
      <p:sp>
        <p:nvSpPr>
          <p:cNvPr id="2671" name="Google Shape;2671;g2bf04ff201e_0_188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72" name="Google Shape;2672;g2bf04ff201e_0_188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19d07f7925a_0_21"/>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306" name="Google Shape;306;g19d07f7925a_0_2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7" name="Google Shape;307;g19d07f7925a_0_2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8" name="Google Shape;308;g19d07f7925a_0_2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9" name="Google Shape;309;g19d07f7925a_0_2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Shape 2676"/>
        <p:cNvGrpSpPr/>
        <p:nvPr/>
      </p:nvGrpSpPr>
      <p:grpSpPr>
        <a:xfrm>
          <a:off x="0" y="0"/>
          <a:ext cx="0" cy="0"/>
          <a:chOff x="0" y="0"/>
          <a:chExt cx="0" cy="0"/>
        </a:xfrm>
      </p:grpSpPr>
      <p:sp>
        <p:nvSpPr>
          <p:cNvPr id="2677" name="Google Shape;2677;g2bf04ff201e_0_1894"/>
          <p:cNvSpPr txBox="1">
            <a:spLocks noGrp="1"/>
          </p:cNvSpPr>
          <p:nvPr>
            <p:ph type="title"/>
          </p:nvPr>
        </p:nvSpPr>
        <p:spPr>
          <a:xfrm>
            <a:off x="440786" y="1459914"/>
            <a:ext cx="73434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Sometimes, we need a blueprint for creating many objects of the same type. The way to create an object type is to use Constructor Functions.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Object of same type are called by calling the constructor function with new keyword.</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In constructor function, this does not have value.</a:t>
            </a:r>
            <a:endParaRPr sz="1570" b="0">
              <a:latin typeface="Montserrat"/>
              <a:ea typeface="Montserrat"/>
              <a:cs typeface="Montserrat"/>
              <a:sym typeface="Montserrat"/>
            </a:endParaRPr>
          </a:p>
        </p:txBody>
      </p:sp>
      <p:sp>
        <p:nvSpPr>
          <p:cNvPr id="2678" name="Google Shape;2678;g2bf04ff201e_0_1894"/>
          <p:cNvSpPr txBox="1">
            <a:spLocks noGrp="1"/>
          </p:cNvSpPr>
          <p:nvPr>
            <p:ph type="title"/>
          </p:nvPr>
        </p:nvSpPr>
        <p:spPr>
          <a:xfrm>
            <a:off x="472649" y="1054425"/>
            <a:ext cx="56514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Constructor Functions</a:t>
            </a:r>
            <a:endParaRPr sz="2070" b="1">
              <a:latin typeface="Montserrat"/>
              <a:ea typeface="Montserrat"/>
              <a:cs typeface="Montserrat"/>
              <a:sym typeface="Montserrat"/>
            </a:endParaRPr>
          </a:p>
        </p:txBody>
      </p:sp>
      <p:sp>
        <p:nvSpPr>
          <p:cNvPr id="2679" name="Google Shape;2679;g2bf04ff201e_0_1894"/>
          <p:cNvSpPr txBox="1"/>
          <p:nvPr/>
        </p:nvSpPr>
        <p:spPr>
          <a:xfrm>
            <a:off x="440786" y="3271949"/>
            <a:ext cx="7343400" cy="2418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Always name a constructor function with upper case first letter.</a:t>
            </a:r>
            <a:endParaRPr sz="1400" b="0" i="0" u="none" strike="noStrike" cap="none">
              <a:solidFill>
                <a:srgbClr val="000000"/>
              </a:solidFill>
              <a:latin typeface="Arial"/>
              <a:ea typeface="Arial"/>
              <a:cs typeface="Arial"/>
              <a:sym typeface="Arial"/>
            </a:endParaRPr>
          </a:p>
        </p:txBody>
      </p:sp>
      <p:pic>
        <p:nvPicPr>
          <p:cNvPr id="2680" name="Google Shape;2680;g2bf04ff201e_0_1894"/>
          <p:cNvPicPr preferRelativeResize="0"/>
          <p:nvPr/>
        </p:nvPicPr>
        <p:blipFill rotWithShape="1">
          <a:blip r:embed="rId3">
            <a:alphaModFix/>
          </a:blip>
          <a:srcRect/>
          <a:stretch/>
        </p:blipFill>
        <p:spPr>
          <a:xfrm>
            <a:off x="549867" y="3733102"/>
            <a:ext cx="3133512" cy="1288490"/>
          </a:xfrm>
          <a:prstGeom prst="rect">
            <a:avLst/>
          </a:prstGeom>
          <a:noFill/>
          <a:ln>
            <a:noFill/>
          </a:ln>
        </p:spPr>
      </p:pic>
      <p:pic>
        <p:nvPicPr>
          <p:cNvPr id="2681" name="Google Shape;2681;g2bf04ff201e_0_1894"/>
          <p:cNvPicPr preferRelativeResize="0"/>
          <p:nvPr/>
        </p:nvPicPr>
        <p:blipFill rotWithShape="1">
          <a:blip r:embed="rId4">
            <a:alphaModFix/>
          </a:blip>
          <a:srcRect/>
          <a:stretch/>
        </p:blipFill>
        <p:spPr>
          <a:xfrm>
            <a:off x="3388920" y="4196143"/>
            <a:ext cx="3429276" cy="362407"/>
          </a:xfrm>
          <a:prstGeom prst="rect">
            <a:avLst/>
          </a:prstGeom>
          <a:noFill/>
          <a:ln>
            <a:noFill/>
          </a:ln>
        </p:spPr>
      </p:pic>
      <p:sp>
        <p:nvSpPr>
          <p:cNvPr id="2682" name="Google Shape;2682;g2bf04ff201e_0_189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83" name="Google Shape;2683;g2bf04ff201e_0_189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Shape 2687"/>
        <p:cNvGrpSpPr/>
        <p:nvPr/>
      </p:nvGrpSpPr>
      <p:grpSpPr>
        <a:xfrm>
          <a:off x="0" y="0"/>
          <a:ext cx="0" cy="0"/>
          <a:chOff x="0" y="0"/>
          <a:chExt cx="0" cy="0"/>
        </a:xfrm>
      </p:grpSpPr>
      <p:sp>
        <p:nvSpPr>
          <p:cNvPr id="2688" name="Google Shape;2688;g2bf04ff201e_0_1902"/>
          <p:cNvSpPr txBox="1">
            <a:spLocks noGrp="1"/>
          </p:cNvSpPr>
          <p:nvPr>
            <p:ph type="title"/>
          </p:nvPr>
        </p:nvSpPr>
        <p:spPr>
          <a:xfrm>
            <a:off x="454877" y="1459914"/>
            <a:ext cx="7343400" cy="24165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Adding a Property to an object.</a:t>
            </a: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Adding a Method to an object.</a:t>
            </a: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Adding a property to Constructor</a:t>
            </a: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2689" name="Google Shape;2689;g2bf04ff201e_0_1902"/>
          <p:cNvSpPr txBox="1">
            <a:spLocks noGrp="1"/>
          </p:cNvSpPr>
          <p:nvPr>
            <p:ph type="title"/>
          </p:nvPr>
        </p:nvSpPr>
        <p:spPr>
          <a:xfrm>
            <a:off x="472649" y="1054425"/>
            <a:ext cx="56514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Constructor and its usage</a:t>
            </a:r>
            <a:endParaRPr sz="2070" b="1">
              <a:latin typeface="Montserrat"/>
              <a:ea typeface="Montserrat"/>
              <a:cs typeface="Montserrat"/>
              <a:sym typeface="Montserrat"/>
            </a:endParaRPr>
          </a:p>
        </p:txBody>
      </p:sp>
      <p:pic>
        <p:nvPicPr>
          <p:cNvPr id="2690" name="Google Shape;2690;g2bf04ff201e_0_1902"/>
          <p:cNvPicPr preferRelativeResize="0"/>
          <p:nvPr/>
        </p:nvPicPr>
        <p:blipFill rotWithShape="1">
          <a:blip r:embed="rId3">
            <a:alphaModFix/>
          </a:blip>
          <a:srcRect/>
          <a:stretch/>
        </p:blipFill>
        <p:spPr>
          <a:xfrm>
            <a:off x="1372426" y="1871551"/>
            <a:ext cx="2770507" cy="295363"/>
          </a:xfrm>
          <a:prstGeom prst="rect">
            <a:avLst/>
          </a:prstGeom>
          <a:noFill/>
          <a:ln>
            <a:noFill/>
          </a:ln>
        </p:spPr>
      </p:pic>
      <p:pic>
        <p:nvPicPr>
          <p:cNvPr id="2691" name="Google Shape;2691;g2bf04ff201e_0_1902"/>
          <p:cNvPicPr preferRelativeResize="0"/>
          <p:nvPr/>
        </p:nvPicPr>
        <p:blipFill rotWithShape="1">
          <a:blip r:embed="rId4">
            <a:alphaModFix/>
          </a:blip>
          <a:srcRect/>
          <a:stretch/>
        </p:blipFill>
        <p:spPr>
          <a:xfrm>
            <a:off x="1372426" y="2490937"/>
            <a:ext cx="3688447" cy="711253"/>
          </a:xfrm>
          <a:prstGeom prst="rect">
            <a:avLst/>
          </a:prstGeom>
          <a:noFill/>
          <a:ln>
            <a:noFill/>
          </a:ln>
        </p:spPr>
      </p:pic>
      <p:pic>
        <p:nvPicPr>
          <p:cNvPr id="2692" name="Google Shape;2692;g2bf04ff201e_0_1902"/>
          <p:cNvPicPr preferRelativeResize="0"/>
          <p:nvPr/>
        </p:nvPicPr>
        <p:blipFill rotWithShape="1">
          <a:blip r:embed="rId5">
            <a:alphaModFix/>
          </a:blip>
          <a:srcRect/>
          <a:stretch/>
        </p:blipFill>
        <p:spPr>
          <a:xfrm>
            <a:off x="1372426" y="3689282"/>
            <a:ext cx="3281493" cy="1338503"/>
          </a:xfrm>
          <a:prstGeom prst="rect">
            <a:avLst/>
          </a:prstGeom>
          <a:noFill/>
          <a:ln>
            <a:noFill/>
          </a:ln>
        </p:spPr>
      </p:pic>
      <p:sp>
        <p:nvSpPr>
          <p:cNvPr id="2693" name="Google Shape;2693;g2bf04ff201e_0_190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694" name="Google Shape;2694;g2bf04ff201e_0_190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Shape 2698"/>
        <p:cNvGrpSpPr/>
        <p:nvPr/>
      </p:nvGrpSpPr>
      <p:grpSpPr>
        <a:xfrm>
          <a:off x="0" y="0"/>
          <a:ext cx="0" cy="0"/>
          <a:chOff x="0" y="0"/>
          <a:chExt cx="0" cy="0"/>
        </a:xfrm>
      </p:grpSpPr>
      <p:sp>
        <p:nvSpPr>
          <p:cNvPr id="2699" name="Google Shape;2699;g2bf04ff201e_0_1910"/>
          <p:cNvSpPr txBox="1">
            <a:spLocks noGrp="1"/>
          </p:cNvSpPr>
          <p:nvPr>
            <p:ph type="title"/>
          </p:nvPr>
        </p:nvSpPr>
        <p:spPr>
          <a:xfrm>
            <a:off x="447831" y="1459914"/>
            <a:ext cx="73434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Adding a method to the constructor</a:t>
            </a: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2700" name="Google Shape;2700;g2bf04ff201e_0_1910"/>
          <p:cNvSpPr txBox="1">
            <a:spLocks noGrp="1"/>
          </p:cNvSpPr>
          <p:nvPr>
            <p:ph type="title"/>
          </p:nvPr>
        </p:nvSpPr>
        <p:spPr>
          <a:xfrm>
            <a:off x="472649" y="1054425"/>
            <a:ext cx="56514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Constructor and its usage</a:t>
            </a:r>
            <a:endParaRPr sz="2070" b="1">
              <a:latin typeface="Montserrat"/>
              <a:ea typeface="Montserrat"/>
              <a:cs typeface="Montserrat"/>
              <a:sym typeface="Montserrat"/>
            </a:endParaRPr>
          </a:p>
        </p:txBody>
      </p:sp>
      <p:pic>
        <p:nvPicPr>
          <p:cNvPr id="2701" name="Google Shape;2701;g2bf04ff201e_0_1910"/>
          <p:cNvPicPr preferRelativeResize="0"/>
          <p:nvPr/>
        </p:nvPicPr>
        <p:blipFill rotWithShape="1">
          <a:blip r:embed="rId3">
            <a:alphaModFix/>
          </a:blip>
          <a:srcRect/>
          <a:stretch/>
        </p:blipFill>
        <p:spPr>
          <a:xfrm>
            <a:off x="1239545" y="1860066"/>
            <a:ext cx="3716511" cy="1861229"/>
          </a:xfrm>
          <a:prstGeom prst="rect">
            <a:avLst/>
          </a:prstGeom>
          <a:noFill/>
          <a:ln>
            <a:noFill/>
          </a:ln>
        </p:spPr>
      </p:pic>
      <p:sp>
        <p:nvSpPr>
          <p:cNvPr id="2702" name="Google Shape;2702;g2bf04ff201e_0_191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03" name="Google Shape;2703;g2bf04ff201e_0_191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Shape 2707"/>
        <p:cNvGrpSpPr/>
        <p:nvPr/>
      </p:nvGrpSpPr>
      <p:grpSpPr>
        <a:xfrm>
          <a:off x="0" y="0"/>
          <a:ext cx="0" cy="0"/>
          <a:chOff x="0" y="0"/>
          <a:chExt cx="0" cy="0"/>
        </a:xfrm>
      </p:grpSpPr>
      <p:sp>
        <p:nvSpPr>
          <p:cNvPr id="2708" name="Google Shape;2708;g2bf04ff201e_0_1916"/>
          <p:cNvSpPr txBox="1">
            <a:spLocks noGrp="1"/>
          </p:cNvSpPr>
          <p:nvPr>
            <p:ph type="title"/>
          </p:nvPr>
        </p:nvSpPr>
        <p:spPr>
          <a:xfrm>
            <a:off x="454877" y="1459914"/>
            <a:ext cx="73434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 Factory function is a function that creates an object and returns it.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This function do not require “this” keyword for inner values. Also, they do not need “new” keyword when initiating objects.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They are mainly used when the user wants to initialize the object of the class multiple times with some assigned values or static value.</a:t>
            </a:r>
            <a:endParaRPr sz="1570" b="0">
              <a:latin typeface="Montserrat"/>
              <a:ea typeface="Montserrat"/>
              <a:cs typeface="Montserrat"/>
              <a:sym typeface="Montserrat"/>
            </a:endParaRPr>
          </a:p>
        </p:txBody>
      </p:sp>
      <p:sp>
        <p:nvSpPr>
          <p:cNvPr id="2709" name="Google Shape;2709;g2bf04ff201e_0_1916"/>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Factory Functions</a:t>
            </a:r>
            <a:endParaRPr sz="2070" b="1">
              <a:latin typeface="Montserrat"/>
              <a:ea typeface="Montserrat"/>
              <a:cs typeface="Montserrat"/>
              <a:sym typeface="Montserrat"/>
            </a:endParaRPr>
          </a:p>
        </p:txBody>
      </p:sp>
      <p:sp>
        <p:nvSpPr>
          <p:cNvPr id="2710" name="Google Shape;2710;g2bf04ff201e_0_1916"/>
          <p:cNvSpPr txBox="1"/>
          <p:nvPr/>
        </p:nvSpPr>
        <p:spPr>
          <a:xfrm>
            <a:off x="454877" y="3271949"/>
            <a:ext cx="7343400" cy="6042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It makes the process easy as we have to call the function and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 retrieve the new object created. </a:t>
            </a:r>
            <a:endParaRPr sz="1400" b="0" i="0" u="none" strike="noStrike" cap="none">
              <a:solidFill>
                <a:srgbClr val="000000"/>
              </a:solidFill>
              <a:latin typeface="Arial"/>
              <a:ea typeface="Arial"/>
              <a:cs typeface="Arial"/>
              <a:sym typeface="Arial"/>
            </a:endParaRPr>
          </a:p>
        </p:txBody>
      </p:sp>
      <p:sp>
        <p:nvSpPr>
          <p:cNvPr id="2711" name="Google Shape;2711;g2bf04ff201e_0_191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12" name="Google Shape;2712;g2bf04ff201e_0_191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Shape 2716"/>
        <p:cNvGrpSpPr/>
        <p:nvPr/>
      </p:nvGrpSpPr>
      <p:grpSpPr>
        <a:xfrm>
          <a:off x="0" y="0"/>
          <a:ext cx="0" cy="0"/>
          <a:chOff x="0" y="0"/>
          <a:chExt cx="0" cy="0"/>
        </a:xfrm>
      </p:grpSpPr>
      <p:sp>
        <p:nvSpPr>
          <p:cNvPr id="2717" name="Google Shape;2717;g2bf04ff201e_0_1922"/>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Factory Functions Example - 1</a:t>
            </a:r>
            <a:endParaRPr sz="2070" b="1">
              <a:latin typeface="Montserrat"/>
              <a:ea typeface="Montserrat"/>
              <a:cs typeface="Montserrat"/>
              <a:sym typeface="Montserrat"/>
            </a:endParaRPr>
          </a:p>
        </p:txBody>
      </p:sp>
      <p:pic>
        <p:nvPicPr>
          <p:cNvPr id="2718" name="Google Shape;2718;g2bf04ff201e_0_1922"/>
          <p:cNvPicPr preferRelativeResize="0"/>
          <p:nvPr/>
        </p:nvPicPr>
        <p:blipFill rotWithShape="1">
          <a:blip r:embed="rId3">
            <a:alphaModFix/>
          </a:blip>
          <a:srcRect/>
          <a:stretch/>
        </p:blipFill>
        <p:spPr>
          <a:xfrm>
            <a:off x="679507" y="1679042"/>
            <a:ext cx="5528345" cy="2929742"/>
          </a:xfrm>
          <a:prstGeom prst="rect">
            <a:avLst/>
          </a:prstGeom>
          <a:noFill/>
          <a:ln>
            <a:noFill/>
          </a:ln>
        </p:spPr>
      </p:pic>
      <p:sp>
        <p:nvSpPr>
          <p:cNvPr id="2719" name="Google Shape;2719;g2bf04ff201e_0_192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20" name="Google Shape;2720;g2bf04ff201e_0_192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2724"/>
        <p:cNvGrpSpPr/>
        <p:nvPr/>
      </p:nvGrpSpPr>
      <p:grpSpPr>
        <a:xfrm>
          <a:off x="0" y="0"/>
          <a:ext cx="0" cy="0"/>
          <a:chOff x="0" y="0"/>
          <a:chExt cx="0" cy="0"/>
        </a:xfrm>
      </p:grpSpPr>
      <p:sp>
        <p:nvSpPr>
          <p:cNvPr id="2725" name="Google Shape;2725;g2bf04ff201e_0_1927"/>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Factory Functions Example - 2</a:t>
            </a:r>
            <a:endParaRPr sz="2070" b="1">
              <a:latin typeface="Montserrat"/>
              <a:ea typeface="Montserrat"/>
              <a:cs typeface="Montserrat"/>
              <a:sym typeface="Montserrat"/>
            </a:endParaRPr>
          </a:p>
        </p:txBody>
      </p:sp>
      <p:pic>
        <p:nvPicPr>
          <p:cNvPr id="2726" name="Google Shape;2726;g2bf04ff201e_0_1927"/>
          <p:cNvPicPr preferRelativeResize="0"/>
          <p:nvPr/>
        </p:nvPicPr>
        <p:blipFill rotWithShape="1">
          <a:blip r:embed="rId3">
            <a:alphaModFix/>
          </a:blip>
          <a:srcRect/>
          <a:stretch/>
        </p:blipFill>
        <p:spPr>
          <a:xfrm>
            <a:off x="880843" y="1712864"/>
            <a:ext cx="5065160" cy="2754623"/>
          </a:xfrm>
          <a:prstGeom prst="rect">
            <a:avLst/>
          </a:prstGeom>
          <a:noFill/>
          <a:ln>
            <a:noFill/>
          </a:ln>
        </p:spPr>
      </p:pic>
      <p:sp>
        <p:nvSpPr>
          <p:cNvPr id="2727" name="Google Shape;2727;g2bf04ff201e_0_192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28" name="Google Shape;2728;g2bf04ff201e_0_192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2732"/>
        <p:cNvGrpSpPr/>
        <p:nvPr/>
      </p:nvGrpSpPr>
      <p:grpSpPr>
        <a:xfrm>
          <a:off x="0" y="0"/>
          <a:ext cx="0" cy="0"/>
          <a:chOff x="0" y="0"/>
          <a:chExt cx="0" cy="0"/>
        </a:xfrm>
      </p:grpSpPr>
      <p:sp>
        <p:nvSpPr>
          <p:cNvPr id="2733" name="Google Shape;2733;g2bf04ff201e_0_1932"/>
          <p:cNvSpPr txBox="1">
            <a:spLocks noGrp="1"/>
          </p:cNvSpPr>
          <p:nvPr>
            <p:ph type="title"/>
          </p:nvPr>
        </p:nvSpPr>
        <p:spPr>
          <a:xfrm>
            <a:off x="461923" y="1459914"/>
            <a:ext cx="73434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You can choose dynamic values or variable names and objects in future without accessing the object/array.</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There are several methods can be used to create dynamic values and objects in Javascript.</a:t>
            </a:r>
            <a:endParaRPr sz="1570" b="0">
              <a:latin typeface="Montserrat"/>
              <a:ea typeface="Montserrat"/>
              <a:cs typeface="Montserrat"/>
              <a:sym typeface="Montserrat"/>
            </a:endParaRPr>
          </a:p>
        </p:txBody>
      </p:sp>
      <p:sp>
        <p:nvSpPr>
          <p:cNvPr id="2734" name="Google Shape;2734;g2bf04ff201e_0_1932"/>
          <p:cNvSpPr txBox="1">
            <a:spLocks noGrp="1"/>
          </p:cNvSpPr>
          <p:nvPr>
            <p:ph type="title"/>
          </p:nvPr>
        </p:nvSpPr>
        <p:spPr>
          <a:xfrm>
            <a:off x="472649" y="1054425"/>
            <a:ext cx="56514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Dynami</a:t>
            </a:r>
            <a:r>
              <a:rPr lang="en-GB" sz="2070">
                <a:latin typeface="Montserrat"/>
                <a:ea typeface="Montserrat"/>
                <a:cs typeface="Montserrat"/>
                <a:sym typeface="Montserrat"/>
              </a:rPr>
              <a:t>c Nature of Objects</a:t>
            </a:r>
            <a:endParaRPr sz="2070" b="1">
              <a:latin typeface="Montserrat"/>
              <a:ea typeface="Montserrat"/>
              <a:cs typeface="Montserrat"/>
              <a:sym typeface="Montserrat"/>
            </a:endParaRPr>
          </a:p>
        </p:txBody>
      </p:sp>
      <p:sp>
        <p:nvSpPr>
          <p:cNvPr id="2735" name="Google Shape;2735;g2bf04ff201e_0_1932"/>
          <p:cNvSpPr txBox="1"/>
          <p:nvPr/>
        </p:nvSpPr>
        <p:spPr>
          <a:xfrm>
            <a:off x="654869" y="2909542"/>
            <a:ext cx="73434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Using Object Literals with computed property names.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Using the bracket notation for object property assignment.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Using the spread operator.</a:t>
            </a:r>
            <a:endParaRPr sz="1400" b="0" i="0" u="none" strike="noStrike" cap="none">
              <a:solidFill>
                <a:srgbClr val="000000"/>
              </a:solidFill>
              <a:latin typeface="Arial"/>
              <a:ea typeface="Arial"/>
              <a:cs typeface="Arial"/>
              <a:sym typeface="Arial"/>
            </a:endParaRPr>
          </a:p>
        </p:txBody>
      </p:sp>
      <p:sp>
        <p:nvSpPr>
          <p:cNvPr id="2736" name="Google Shape;2736;g2bf04ff201e_0_193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37" name="Google Shape;2737;g2bf04ff201e_0_193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2741"/>
        <p:cNvGrpSpPr/>
        <p:nvPr/>
      </p:nvGrpSpPr>
      <p:grpSpPr>
        <a:xfrm>
          <a:off x="0" y="0"/>
          <a:ext cx="0" cy="0"/>
          <a:chOff x="0" y="0"/>
          <a:chExt cx="0" cy="0"/>
        </a:xfrm>
      </p:grpSpPr>
      <p:sp>
        <p:nvSpPr>
          <p:cNvPr id="2742" name="Google Shape;2742;g2bf04ff201e_0_1938"/>
          <p:cNvSpPr txBox="1">
            <a:spLocks noGrp="1"/>
          </p:cNvSpPr>
          <p:nvPr>
            <p:ph type="title"/>
          </p:nvPr>
        </p:nvSpPr>
        <p:spPr>
          <a:xfrm>
            <a:off x="472649" y="1054425"/>
            <a:ext cx="56514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Examples to show Dynamic Addition</a:t>
            </a:r>
            <a:endParaRPr sz="2070" b="1">
              <a:latin typeface="Montserrat"/>
              <a:ea typeface="Montserrat"/>
              <a:cs typeface="Montserrat"/>
              <a:sym typeface="Montserrat"/>
            </a:endParaRPr>
          </a:p>
        </p:txBody>
      </p:sp>
      <p:pic>
        <p:nvPicPr>
          <p:cNvPr id="2743" name="Google Shape;2743;g2bf04ff201e_0_1938"/>
          <p:cNvPicPr preferRelativeResize="0"/>
          <p:nvPr/>
        </p:nvPicPr>
        <p:blipFill rotWithShape="1">
          <a:blip r:embed="rId3">
            <a:alphaModFix/>
          </a:blip>
          <a:srcRect/>
          <a:stretch/>
        </p:blipFill>
        <p:spPr>
          <a:xfrm>
            <a:off x="652481" y="1606579"/>
            <a:ext cx="2353835" cy="1930342"/>
          </a:xfrm>
          <a:prstGeom prst="rect">
            <a:avLst/>
          </a:prstGeom>
          <a:noFill/>
          <a:ln w="9525" cap="flat" cmpd="sng">
            <a:solidFill>
              <a:schemeClr val="dk1"/>
            </a:solidFill>
            <a:prstDash val="solid"/>
            <a:round/>
            <a:headEnd type="none" w="sm" len="sm"/>
            <a:tailEnd type="none" w="sm" len="sm"/>
          </a:ln>
        </p:spPr>
      </p:pic>
      <p:pic>
        <p:nvPicPr>
          <p:cNvPr id="2744" name="Google Shape;2744;g2bf04ff201e_0_1938"/>
          <p:cNvPicPr preferRelativeResize="0"/>
          <p:nvPr/>
        </p:nvPicPr>
        <p:blipFill rotWithShape="1">
          <a:blip r:embed="rId4">
            <a:alphaModFix/>
          </a:blip>
          <a:srcRect/>
          <a:stretch/>
        </p:blipFill>
        <p:spPr>
          <a:xfrm>
            <a:off x="3330013" y="1606579"/>
            <a:ext cx="2580754" cy="1934351"/>
          </a:xfrm>
          <a:prstGeom prst="rect">
            <a:avLst/>
          </a:prstGeom>
          <a:noFill/>
          <a:ln w="9525" cap="flat" cmpd="sng">
            <a:solidFill>
              <a:schemeClr val="dk1"/>
            </a:solidFill>
            <a:prstDash val="solid"/>
            <a:round/>
            <a:headEnd type="none" w="sm" len="sm"/>
            <a:tailEnd type="none" w="sm" len="sm"/>
          </a:ln>
        </p:spPr>
      </p:pic>
      <p:pic>
        <p:nvPicPr>
          <p:cNvPr id="2745" name="Google Shape;2745;g2bf04ff201e_0_1938"/>
          <p:cNvPicPr preferRelativeResize="0"/>
          <p:nvPr/>
        </p:nvPicPr>
        <p:blipFill rotWithShape="1">
          <a:blip r:embed="rId5">
            <a:alphaModFix/>
          </a:blip>
          <a:srcRect/>
          <a:stretch/>
        </p:blipFill>
        <p:spPr>
          <a:xfrm>
            <a:off x="1555588" y="3770526"/>
            <a:ext cx="3123187" cy="1103719"/>
          </a:xfrm>
          <a:prstGeom prst="rect">
            <a:avLst/>
          </a:prstGeom>
          <a:noFill/>
          <a:ln w="9525" cap="flat" cmpd="sng">
            <a:solidFill>
              <a:schemeClr val="dk1"/>
            </a:solidFill>
            <a:prstDash val="solid"/>
            <a:round/>
            <a:headEnd type="none" w="sm" len="sm"/>
            <a:tailEnd type="none" w="sm" len="sm"/>
          </a:ln>
        </p:spPr>
      </p:pic>
      <p:sp>
        <p:nvSpPr>
          <p:cNvPr id="2746" name="Google Shape;2746;g2bf04ff201e_0_193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47" name="Google Shape;2747;g2bf04ff201e_0_193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g2bf04ff201e_0_1945"/>
          <p:cNvSpPr txBox="1">
            <a:spLocks noGrp="1"/>
          </p:cNvSpPr>
          <p:nvPr>
            <p:ph type="title"/>
          </p:nvPr>
        </p:nvSpPr>
        <p:spPr>
          <a:xfrm>
            <a:off x="454877" y="1459914"/>
            <a:ext cx="73434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Javascript methods are actions that can be performed on the objects.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 Javascript method is property containing a function definition.</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You can access the object method with the following way:</a:t>
            </a: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You can also use inbuilt methods like:</a:t>
            </a: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2753" name="Google Shape;2753;g2bf04ff201e_0_1945"/>
          <p:cNvSpPr txBox="1">
            <a:spLocks noGrp="1"/>
          </p:cNvSpPr>
          <p:nvPr>
            <p:ph type="title"/>
          </p:nvPr>
        </p:nvSpPr>
        <p:spPr>
          <a:xfrm>
            <a:off x="472649" y="1054425"/>
            <a:ext cx="56514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Functions &amp; Objects</a:t>
            </a:r>
            <a:endParaRPr sz="2070" b="1">
              <a:latin typeface="Montserrat"/>
              <a:ea typeface="Montserrat"/>
              <a:cs typeface="Montserrat"/>
              <a:sym typeface="Montserrat"/>
            </a:endParaRPr>
          </a:p>
        </p:txBody>
      </p:sp>
      <p:pic>
        <p:nvPicPr>
          <p:cNvPr id="2754" name="Google Shape;2754;g2bf04ff201e_0_1945"/>
          <p:cNvPicPr preferRelativeResize="0"/>
          <p:nvPr/>
        </p:nvPicPr>
        <p:blipFill rotWithShape="1">
          <a:blip r:embed="rId3">
            <a:alphaModFix/>
          </a:blip>
          <a:srcRect/>
          <a:stretch/>
        </p:blipFill>
        <p:spPr>
          <a:xfrm>
            <a:off x="1694576" y="2571750"/>
            <a:ext cx="2549073" cy="332488"/>
          </a:xfrm>
          <a:prstGeom prst="rect">
            <a:avLst/>
          </a:prstGeom>
          <a:noFill/>
          <a:ln>
            <a:noFill/>
          </a:ln>
        </p:spPr>
      </p:pic>
      <p:pic>
        <p:nvPicPr>
          <p:cNvPr id="2755" name="Google Shape;2755;g2bf04ff201e_0_1945"/>
          <p:cNvPicPr preferRelativeResize="0"/>
          <p:nvPr/>
        </p:nvPicPr>
        <p:blipFill rotWithShape="1">
          <a:blip r:embed="rId4">
            <a:alphaModFix/>
          </a:blip>
          <a:srcRect/>
          <a:stretch/>
        </p:blipFill>
        <p:spPr>
          <a:xfrm>
            <a:off x="1636508" y="3242825"/>
            <a:ext cx="2665208" cy="544061"/>
          </a:xfrm>
          <a:prstGeom prst="rect">
            <a:avLst/>
          </a:prstGeom>
          <a:noFill/>
          <a:ln>
            <a:noFill/>
          </a:ln>
        </p:spPr>
      </p:pic>
      <p:sp>
        <p:nvSpPr>
          <p:cNvPr id="2756" name="Google Shape;2756;g2bf04ff201e_0_194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57" name="Google Shape;2757;g2bf04ff201e_0_194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Shape 2761"/>
        <p:cNvGrpSpPr/>
        <p:nvPr/>
      </p:nvGrpSpPr>
      <p:grpSpPr>
        <a:xfrm>
          <a:off x="0" y="0"/>
          <a:ext cx="0" cy="0"/>
          <a:chOff x="0" y="0"/>
          <a:chExt cx="0" cy="0"/>
        </a:xfrm>
      </p:grpSpPr>
      <p:sp>
        <p:nvSpPr>
          <p:cNvPr id="2762" name="Google Shape;2762;g2bf04ff201e_0_1952"/>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g2bf04ff201e_0_1952"/>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2764" name="Google Shape;2764;g2bf04ff201e_0_1952"/>
          <p:cNvSpPr txBox="1">
            <a:spLocks noGrp="1"/>
          </p:cNvSpPr>
          <p:nvPr>
            <p:ph type="title"/>
          </p:nvPr>
        </p:nvSpPr>
        <p:spPr>
          <a:xfrm>
            <a:off x="710469" y="1133786"/>
            <a:ext cx="5136900" cy="25617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570" b="0">
                <a:latin typeface="Montserrat"/>
                <a:ea typeface="Montserrat"/>
                <a:cs typeface="Montserrat"/>
                <a:sym typeface="Montserrat"/>
              </a:rPr>
              <a:t>What is OOP</a:t>
            </a:r>
            <a:br>
              <a:rPr lang="en-GB" sz="1570" b="0">
                <a:latin typeface="Montserrat"/>
                <a:ea typeface="Montserrat"/>
                <a:cs typeface="Montserrat"/>
                <a:sym typeface="Montserrat"/>
              </a:rPr>
            </a:br>
            <a:r>
              <a:rPr lang="en-GB" sz="1570" b="0">
                <a:latin typeface="Montserrat"/>
                <a:ea typeface="Montserrat"/>
                <a:cs typeface="Montserrat"/>
                <a:sym typeface="Montserrat"/>
              </a:rPr>
              <a:t>this keyword</a:t>
            </a:r>
            <a:br>
              <a:rPr lang="en-GB" sz="1570" b="0">
                <a:latin typeface="Montserrat"/>
                <a:ea typeface="Montserrat"/>
                <a:cs typeface="Montserrat"/>
                <a:sym typeface="Montserrat"/>
              </a:rPr>
            </a:br>
            <a:r>
              <a:rPr lang="en-GB" sz="1570" b="0">
                <a:latin typeface="Montserrat"/>
                <a:ea typeface="Montserrat"/>
                <a:cs typeface="Montserrat"/>
                <a:sym typeface="Montserrat"/>
              </a:rPr>
              <a:t>Constructor &amp; Constructor Functions</a:t>
            </a:r>
            <a:br>
              <a:rPr lang="en-GB" sz="1570" b="0">
                <a:latin typeface="Montserrat"/>
                <a:ea typeface="Montserrat"/>
                <a:cs typeface="Montserrat"/>
                <a:sym typeface="Montserrat"/>
              </a:rPr>
            </a:br>
            <a:r>
              <a:rPr lang="en-GB" sz="1570" b="0">
                <a:latin typeface="Montserrat"/>
                <a:ea typeface="Montserrat"/>
                <a:cs typeface="Montserrat"/>
                <a:sym typeface="Montserrat"/>
              </a:rPr>
              <a:t>Constructor Property</a:t>
            </a:r>
            <a:br>
              <a:rPr lang="en-GB" sz="1570" b="0">
                <a:latin typeface="Montserrat"/>
                <a:ea typeface="Montserrat"/>
                <a:cs typeface="Montserrat"/>
                <a:sym typeface="Montserrat"/>
              </a:rPr>
            </a:br>
            <a:r>
              <a:rPr lang="en-GB" sz="1570" b="0">
                <a:latin typeface="Montserrat"/>
                <a:ea typeface="Montserrat"/>
                <a:cs typeface="Montserrat"/>
                <a:sym typeface="Montserrat"/>
              </a:rPr>
              <a:t>Factory &amp; Factory Functions</a:t>
            </a:r>
            <a:br>
              <a:rPr lang="en-GB" sz="1570" b="0">
                <a:latin typeface="Montserrat"/>
                <a:ea typeface="Montserrat"/>
                <a:cs typeface="Montserrat"/>
                <a:sym typeface="Montserrat"/>
              </a:rPr>
            </a:br>
            <a:r>
              <a:rPr lang="en-GB" sz="1570" b="0">
                <a:latin typeface="Montserrat"/>
                <a:ea typeface="Montserrat"/>
                <a:cs typeface="Montserrat"/>
                <a:sym typeface="Montserrat"/>
              </a:rPr>
              <a:t>Dynamic Nature of Objects</a:t>
            </a:r>
            <a:br>
              <a:rPr lang="en-GB" sz="1570" b="0">
                <a:latin typeface="Montserrat"/>
                <a:ea typeface="Montserrat"/>
                <a:cs typeface="Montserrat"/>
                <a:sym typeface="Montserrat"/>
              </a:rPr>
            </a:br>
            <a:r>
              <a:rPr lang="en-GB" sz="1570" b="0">
                <a:latin typeface="Montserrat"/>
                <a:ea typeface="Montserrat"/>
                <a:cs typeface="Montserrat"/>
                <a:sym typeface="Montserrat"/>
              </a:rPr>
              <a:t>Functions &amp; Objects</a:t>
            </a:r>
            <a:endParaRPr sz="2100"/>
          </a:p>
        </p:txBody>
      </p:sp>
      <p:cxnSp>
        <p:nvCxnSpPr>
          <p:cNvPr id="2765" name="Google Shape;2765;g2bf04ff201e_0_1952"/>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2766" name="Google Shape;2766;g2bf04ff201e_0_195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67" name="Google Shape;2767;g2bf04ff201e_0_195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g2bf04ff11e0_0_10"/>
          <p:cNvSpPr txBox="1"/>
          <p:nvPr/>
        </p:nvSpPr>
        <p:spPr>
          <a:xfrm>
            <a:off x="364799" y="1491250"/>
            <a:ext cx="33540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HTML Elements</a:t>
            </a:r>
            <a:endParaRPr sz="2000" b="0" i="0" u="none" strike="noStrike" cap="none">
              <a:solidFill>
                <a:srgbClr val="000000"/>
              </a:solidFill>
              <a:latin typeface="Montserrat"/>
              <a:ea typeface="Montserrat"/>
              <a:cs typeface="Montserrat"/>
              <a:sym typeface="Montserrat"/>
            </a:endParaRPr>
          </a:p>
        </p:txBody>
      </p:sp>
      <p:sp>
        <p:nvSpPr>
          <p:cNvPr id="315" name="Google Shape;315;g2bf04ff11e0_0_1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6" name="Google Shape;316;g2bf04ff11e0_0_1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7" name="Google Shape;317;g2bf04ff11e0_0_1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8" name="Google Shape;318;g2bf04ff11e0_0_1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319" name="Google Shape;319;g2bf04ff11e0_0_10"/>
          <p:cNvPicPr preferRelativeResize="0"/>
          <p:nvPr/>
        </p:nvPicPr>
        <p:blipFill rotWithShape="1">
          <a:blip r:embed="rId3">
            <a:alphaModFix/>
          </a:blip>
          <a:srcRect/>
          <a:stretch/>
        </p:blipFill>
        <p:spPr>
          <a:xfrm>
            <a:off x="5541025" y="1482875"/>
            <a:ext cx="3206100" cy="3206100"/>
          </a:xfrm>
          <a:prstGeom prst="rect">
            <a:avLst/>
          </a:prstGeom>
          <a:noFill/>
          <a:ln w="38100" cap="flat" cmpd="sng">
            <a:solidFill>
              <a:srgbClr val="FAC305"/>
            </a:solidFill>
            <a:prstDash val="solid"/>
            <a:round/>
            <a:headEnd type="none" w="sm" len="sm"/>
            <a:tailEnd type="none" w="sm" len="sm"/>
          </a:ln>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g2bf94e6429c_4_116"/>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https://forms.gle/Kr5ijdgcgguZ7AGJA</a:t>
            </a:r>
            <a:endParaRPr sz="2000" b="0" i="0" u="none" strike="noStrike" cap="none">
              <a:solidFill>
                <a:srgbClr val="000000"/>
              </a:solidFill>
              <a:latin typeface="Montserrat"/>
              <a:ea typeface="Montserrat"/>
              <a:cs typeface="Montserrat"/>
              <a:sym typeface="Montserrat"/>
            </a:endParaRPr>
          </a:p>
        </p:txBody>
      </p:sp>
      <p:sp>
        <p:nvSpPr>
          <p:cNvPr id="2773" name="Google Shape;2773;g2bf94e6429c_4_11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74" name="Google Shape;2774;g2bf94e6429c_4_11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75" name="Google Shape;2775;g2bf94e6429c_4_11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76" name="Google Shape;2776;g2bf94e6429c_4_11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2780"/>
        <p:cNvGrpSpPr/>
        <p:nvPr/>
      </p:nvGrpSpPr>
      <p:grpSpPr>
        <a:xfrm>
          <a:off x="0" y="0"/>
          <a:ext cx="0" cy="0"/>
          <a:chOff x="0" y="0"/>
          <a:chExt cx="0" cy="0"/>
        </a:xfrm>
      </p:grpSpPr>
      <p:sp>
        <p:nvSpPr>
          <p:cNvPr id="2781" name="Google Shape;2781;g2bf04ff201e_0_1959"/>
          <p:cNvSpPr txBox="1"/>
          <p:nvPr/>
        </p:nvSpPr>
        <p:spPr>
          <a:xfrm>
            <a:off x="357678"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2782" name="Google Shape;2782;g2bf04ff201e_0_195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83" name="Google Shape;2783;g2bf04ff201e_0_195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2787"/>
        <p:cNvGrpSpPr/>
        <p:nvPr/>
      </p:nvGrpSpPr>
      <p:grpSpPr>
        <a:xfrm>
          <a:off x="0" y="0"/>
          <a:ext cx="0" cy="0"/>
          <a:chOff x="0" y="0"/>
          <a:chExt cx="0" cy="0"/>
        </a:xfrm>
      </p:grpSpPr>
      <p:sp>
        <p:nvSpPr>
          <p:cNvPr id="2788" name="Google Shape;2788;g2bf04ff201e_0_1995"/>
          <p:cNvSpPr txBox="1"/>
          <p:nvPr/>
        </p:nvSpPr>
        <p:spPr>
          <a:xfrm>
            <a:off x="359214" y="1491250"/>
            <a:ext cx="3475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Functions</a:t>
            </a:r>
            <a:endParaRPr sz="2000" b="0" i="0" u="none" strike="noStrike" cap="none">
              <a:solidFill>
                <a:srgbClr val="000000"/>
              </a:solidFill>
              <a:latin typeface="Montserrat"/>
              <a:ea typeface="Montserrat"/>
              <a:cs typeface="Montserrat"/>
              <a:sym typeface="Montserrat"/>
            </a:endParaRPr>
          </a:p>
        </p:txBody>
      </p:sp>
      <p:sp>
        <p:nvSpPr>
          <p:cNvPr id="2789" name="Google Shape;2789;g2bf04ff201e_0_199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790" name="Google Shape;2790;g2bf04ff201e_0_199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g2bf04ff201e_0_2000"/>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g2bf04ff201e_0_2000"/>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2797" name="Google Shape;2797;g2bf04ff201e_0_2000"/>
          <p:cNvSpPr txBox="1">
            <a:spLocks noGrp="1"/>
          </p:cNvSpPr>
          <p:nvPr>
            <p:ph type="title"/>
          </p:nvPr>
        </p:nvSpPr>
        <p:spPr>
          <a:xfrm>
            <a:off x="686875" y="1215410"/>
            <a:ext cx="4405200" cy="25704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670" b="0">
                <a:latin typeface="Montserrat"/>
                <a:ea typeface="Montserrat"/>
                <a:cs typeface="Montserrat"/>
                <a:sym typeface="Montserrat"/>
              </a:rPr>
              <a:t>Function Declaration &amp; Expression</a:t>
            </a:r>
            <a:br>
              <a:rPr lang="en-GB" sz="1670" b="0">
                <a:latin typeface="Montserrat"/>
                <a:ea typeface="Montserrat"/>
                <a:cs typeface="Montserrat"/>
                <a:sym typeface="Montserrat"/>
              </a:rPr>
            </a:br>
            <a:r>
              <a:rPr lang="en-GB" sz="1670" b="0">
                <a:latin typeface="Montserrat"/>
                <a:ea typeface="Montserrat"/>
                <a:cs typeface="Montserrat"/>
                <a:sym typeface="Montserrat"/>
              </a:rPr>
              <a:t>Hoisting</a:t>
            </a:r>
            <a:endParaRPr sz="167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670" b="0">
                <a:latin typeface="Montserrat"/>
                <a:ea typeface="Montserrat"/>
                <a:cs typeface="Montserrat"/>
                <a:sym typeface="Montserrat"/>
              </a:rPr>
              <a:t>Arguments</a:t>
            </a:r>
            <a:br>
              <a:rPr lang="en-GB" sz="1670" b="0">
                <a:latin typeface="Montserrat"/>
                <a:ea typeface="Montserrat"/>
                <a:cs typeface="Montserrat"/>
                <a:sym typeface="Montserrat"/>
              </a:rPr>
            </a:br>
            <a:r>
              <a:rPr lang="en-GB" sz="1670" b="0">
                <a:latin typeface="Montserrat"/>
                <a:ea typeface="Montserrat"/>
                <a:cs typeface="Montserrat"/>
                <a:sym typeface="Montserrat"/>
              </a:rPr>
              <a:t>Rest Operator</a:t>
            </a:r>
            <a:br>
              <a:rPr lang="en-GB" sz="1670" b="0">
                <a:latin typeface="Montserrat"/>
                <a:ea typeface="Montserrat"/>
                <a:cs typeface="Montserrat"/>
                <a:sym typeface="Montserrat"/>
              </a:rPr>
            </a:br>
            <a:r>
              <a:rPr lang="en-GB" sz="1670" b="0">
                <a:latin typeface="Montserrat"/>
                <a:ea typeface="Montserrat"/>
                <a:cs typeface="Montserrat"/>
                <a:sym typeface="Montserrat"/>
              </a:rPr>
              <a:t>Try &amp; Catch Block</a:t>
            </a:r>
            <a:br>
              <a:rPr lang="en-GB" sz="1670" b="0">
                <a:latin typeface="Montserrat"/>
                <a:ea typeface="Montserrat"/>
                <a:cs typeface="Montserrat"/>
                <a:sym typeface="Montserrat"/>
              </a:rPr>
            </a:br>
            <a:r>
              <a:rPr lang="en-GB" sz="1670" b="0">
                <a:latin typeface="Montserrat"/>
                <a:ea typeface="Montserrat"/>
                <a:cs typeface="Montserrat"/>
                <a:sym typeface="Montserrat"/>
              </a:rPr>
              <a:t>this keyword</a:t>
            </a:r>
            <a:br>
              <a:rPr lang="en-GB" sz="1670" b="0">
                <a:latin typeface="Montserrat"/>
                <a:ea typeface="Montserrat"/>
                <a:cs typeface="Montserrat"/>
                <a:sym typeface="Montserrat"/>
              </a:rPr>
            </a:br>
            <a:r>
              <a:rPr lang="en-GB" sz="1670" b="0">
                <a:latin typeface="Montserrat"/>
                <a:ea typeface="Montserrat"/>
                <a:cs typeface="Montserrat"/>
                <a:sym typeface="Montserrat"/>
              </a:rPr>
              <a:t>JS Changing this </a:t>
            </a:r>
            <a:endParaRPr sz="1670" b="0">
              <a:latin typeface="Montserrat"/>
              <a:ea typeface="Montserrat"/>
              <a:cs typeface="Montserrat"/>
              <a:sym typeface="Montserrat"/>
            </a:endParaRPr>
          </a:p>
        </p:txBody>
      </p:sp>
      <p:cxnSp>
        <p:nvCxnSpPr>
          <p:cNvPr id="2798" name="Google Shape;2798;g2bf04ff201e_0_2000"/>
          <p:cNvCxnSpPr/>
          <p:nvPr/>
        </p:nvCxnSpPr>
        <p:spPr>
          <a:xfrm>
            <a:off x="529000" y="1115736"/>
            <a:ext cx="0" cy="2776800"/>
          </a:xfrm>
          <a:prstGeom prst="straightConnector1">
            <a:avLst/>
          </a:prstGeom>
          <a:noFill/>
          <a:ln w="114300" cap="flat" cmpd="sng">
            <a:solidFill>
              <a:schemeClr val="accent1"/>
            </a:solidFill>
            <a:prstDash val="solid"/>
            <a:round/>
            <a:headEnd type="none" w="sm" len="sm"/>
            <a:tailEnd type="none" w="sm" len="sm"/>
          </a:ln>
        </p:spPr>
      </p:cxnSp>
      <p:sp>
        <p:nvSpPr>
          <p:cNvPr id="2799" name="Google Shape;2799;g2bf04ff201e_0_200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00" name="Google Shape;2800;g2bf04ff201e_0_200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2804"/>
        <p:cNvGrpSpPr/>
        <p:nvPr/>
      </p:nvGrpSpPr>
      <p:grpSpPr>
        <a:xfrm>
          <a:off x="0" y="0"/>
          <a:ext cx="0" cy="0"/>
          <a:chOff x="0" y="0"/>
          <a:chExt cx="0" cy="0"/>
        </a:xfrm>
      </p:grpSpPr>
      <p:sp>
        <p:nvSpPr>
          <p:cNvPr id="2805" name="Google Shape;2805;g2bf04ff201e_0_2007"/>
          <p:cNvSpPr txBox="1">
            <a:spLocks noGrp="1"/>
          </p:cNvSpPr>
          <p:nvPr>
            <p:ph type="title"/>
          </p:nvPr>
        </p:nvSpPr>
        <p:spPr>
          <a:xfrm>
            <a:off x="461562" y="1459914"/>
            <a:ext cx="73434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declares the function with function keyword. It must have function name.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It does not require a variable assignment as they are standalone constructs and cannot be nested inside a functional block.</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These are executed before any other code.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can be accessed before or after the function definition.</a:t>
            </a:r>
            <a:endParaRPr sz="1570" b="0">
              <a:latin typeface="Montserrat"/>
              <a:ea typeface="Montserrat"/>
              <a:cs typeface="Montserrat"/>
              <a:sym typeface="Montserrat"/>
            </a:endParaRPr>
          </a:p>
        </p:txBody>
      </p:sp>
      <p:sp>
        <p:nvSpPr>
          <p:cNvPr id="2806" name="Google Shape;2806;g2bf04ff201e_0_2007"/>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Function Declaration</a:t>
            </a:r>
            <a:endParaRPr sz="2070" b="1">
              <a:latin typeface="Montserrat"/>
              <a:ea typeface="Montserrat"/>
              <a:cs typeface="Montserrat"/>
              <a:sym typeface="Montserrat"/>
            </a:endParaRPr>
          </a:p>
        </p:txBody>
      </p:sp>
      <p:pic>
        <p:nvPicPr>
          <p:cNvPr id="2807" name="Google Shape;2807;g2bf04ff201e_0_2007"/>
          <p:cNvPicPr preferRelativeResize="0"/>
          <p:nvPr/>
        </p:nvPicPr>
        <p:blipFill rotWithShape="1">
          <a:blip r:embed="rId3">
            <a:alphaModFix/>
          </a:blip>
          <a:srcRect/>
          <a:stretch/>
        </p:blipFill>
        <p:spPr>
          <a:xfrm>
            <a:off x="1266996" y="3721244"/>
            <a:ext cx="3892015" cy="894562"/>
          </a:xfrm>
          <a:prstGeom prst="rect">
            <a:avLst/>
          </a:prstGeom>
          <a:noFill/>
          <a:ln>
            <a:noFill/>
          </a:ln>
        </p:spPr>
      </p:pic>
      <p:sp>
        <p:nvSpPr>
          <p:cNvPr id="2808" name="Google Shape;2808;g2bf04ff201e_0_200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09" name="Google Shape;2809;g2bf04ff201e_0_200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2813"/>
        <p:cNvGrpSpPr/>
        <p:nvPr/>
      </p:nvGrpSpPr>
      <p:grpSpPr>
        <a:xfrm>
          <a:off x="0" y="0"/>
          <a:ext cx="0" cy="0"/>
          <a:chOff x="0" y="0"/>
          <a:chExt cx="0" cy="0"/>
        </a:xfrm>
      </p:grpSpPr>
      <p:sp>
        <p:nvSpPr>
          <p:cNvPr id="2814" name="Google Shape;2814;g2bf04ff201e_0_2013"/>
          <p:cNvSpPr txBox="1">
            <a:spLocks noGrp="1"/>
          </p:cNvSpPr>
          <p:nvPr>
            <p:ph type="title"/>
          </p:nvPr>
        </p:nvSpPr>
        <p:spPr>
          <a:xfrm>
            <a:off x="459264" y="1459914"/>
            <a:ext cx="73434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is similar to function declaration without the function name.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It can be stored in a variable assignment.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Function expressions load and execute only when the program interpreter reaches the line of code.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can be accessed only after the function definition.</a:t>
            </a:r>
            <a:endParaRPr sz="1570" b="0">
              <a:latin typeface="Montserrat"/>
              <a:ea typeface="Montserrat"/>
              <a:cs typeface="Montserrat"/>
              <a:sym typeface="Montserrat"/>
            </a:endParaRPr>
          </a:p>
        </p:txBody>
      </p:sp>
      <p:sp>
        <p:nvSpPr>
          <p:cNvPr id="2815" name="Google Shape;2815;g2bf04ff201e_0_2013"/>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Function Expression</a:t>
            </a:r>
            <a:endParaRPr sz="2070" b="1">
              <a:latin typeface="Montserrat"/>
              <a:ea typeface="Montserrat"/>
              <a:cs typeface="Montserrat"/>
              <a:sym typeface="Montserrat"/>
            </a:endParaRPr>
          </a:p>
        </p:txBody>
      </p:sp>
      <p:pic>
        <p:nvPicPr>
          <p:cNvPr id="2816" name="Google Shape;2816;g2bf04ff201e_0_2013"/>
          <p:cNvPicPr preferRelativeResize="0"/>
          <p:nvPr/>
        </p:nvPicPr>
        <p:blipFill rotWithShape="1">
          <a:blip r:embed="rId3">
            <a:alphaModFix/>
          </a:blip>
          <a:srcRect/>
          <a:stretch/>
        </p:blipFill>
        <p:spPr>
          <a:xfrm>
            <a:off x="1291904" y="3626057"/>
            <a:ext cx="3914556" cy="768162"/>
          </a:xfrm>
          <a:prstGeom prst="rect">
            <a:avLst/>
          </a:prstGeom>
          <a:noFill/>
          <a:ln>
            <a:noFill/>
          </a:ln>
        </p:spPr>
      </p:pic>
      <p:sp>
        <p:nvSpPr>
          <p:cNvPr id="2817" name="Google Shape;2817;g2bf04ff201e_0_201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18" name="Google Shape;2818;g2bf04ff201e_0_201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2822"/>
        <p:cNvGrpSpPr/>
        <p:nvPr/>
      </p:nvGrpSpPr>
      <p:grpSpPr>
        <a:xfrm>
          <a:off x="0" y="0"/>
          <a:ext cx="0" cy="0"/>
          <a:chOff x="0" y="0"/>
          <a:chExt cx="0" cy="0"/>
        </a:xfrm>
      </p:grpSpPr>
      <p:sp>
        <p:nvSpPr>
          <p:cNvPr id="2823" name="Google Shape;2823;g2bf04ff201e_0_2019"/>
          <p:cNvSpPr txBox="1">
            <a:spLocks noGrp="1"/>
          </p:cNvSpPr>
          <p:nvPr>
            <p:ph type="title"/>
          </p:nvPr>
        </p:nvSpPr>
        <p:spPr>
          <a:xfrm>
            <a:off x="449257" y="1479928"/>
            <a:ext cx="7343400" cy="1244400"/>
          </a:xfrm>
          <a:prstGeom prst="rect">
            <a:avLst/>
          </a:prstGeom>
          <a:noFill/>
          <a:ln>
            <a:noFill/>
          </a:ln>
        </p:spPr>
        <p:txBody>
          <a:bodyPr spcFirstLastPara="1" wrap="square" lIns="0" tIns="0" rIns="0" bIns="0" anchor="t" anchorCtr="0">
            <a:spAutoFit/>
          </a:bodyPr>
          <a:lstStyle/>
          <a:p>
            <a:pPr marL="86399" lvl="0" indent="-93345" algn="l" rtl="0">
              <a:lnSpc>
                <a:spcPct val="150000"/>
              </a:lnSpc>
              <a:spcBef>
                <a:spcPts val="0"/>
              </a:spcBef>
              <a:spcAft>
                <a:spcPts val="0"/>
              </a:spcAft>
              <a:buSzPts val="1470"/>
              <a:buFont typeface="Montserrat"/>
              <a:buChar char="●"/>
            </a:pPr>
            <a:r>
              <a:rPr lang="en-GB" sz="1470" b="0">
                <a:latin typeface="Montserrat"/>
                <a:ea typeface="Montserrat"/>
                <a:cs typeface="Montserrat"/>
                <a:sym typeface="Montserrat"/>
              </a:rPr>
              <a:t> Hoisting is Javascript Default behavior of moving declarations at top</a:t>
            </a:r>
            <a:endParaRPr sz="1470" b="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b="0">
                <a:latin typeface="Montserrat"/>
                <a:ea typeface="Montserrat"/>
                <a:cs typeface="Montserrat"/>
                <a:sym typeface="Montserrat"/>
              </a:rPr>
              <a:t> In JS, a variable can be declared after it has been used.</a:t>
            </a:r>
            <a:endParaRPr sz="1470" b="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a:t>
            </a:r>
            <a:r>
              <a:rPr lang="en-GB" sz="1470" b="0">
                <a:latin typeface="Montserrat"/>
                <a:ea typeface="Montserrat"/>
                <a:cs typeface="Montserrat"/>
                <a:sym typeface="Montserrat"/>
              </a:rPr>
              <a:t>Hoisting moves all the declarations at the top of the current scope.</a:t>
            </a:r>
            <a:endParaRPr sz="2200"/>
          </a:p>
          <a:p>
            <a:pPr marL="86399" lvl="0" indent="-93345" algn="l" rtl="0">
              <a:lnSpc>
                <a:spcPct val="150000"/>
              </a:lnSpc>
              <a:spcBef>
                <a:spcPts val="0"/>
              </a:spcBef>
              <a:spcAft>
                <a:spcPts val="0"/>
              </a:spcAft>
              <a:buSzPts val="1470"/>
              <a:buFont typeface="Montserrat"/>
              <a:buChar char="●"/>
            </a:pPr>
            <a:r>
              <a:rPr lang="en-GB" sz="1470" b="0">
                <a:latin typeface="Montserrat"/>
                <a:ea typeface="Montserrat"/>
                <a:cs typeface="Montserrat"/>
                <a:sym typeface="Montserrat"/>
              </a:rPr>
              <a:t> Variables defined with </a:t>
            </a:r>
            <a:r>
              <a:rPr lang="en-GB" sz="1470">
                <a:latin typeface="Montserrat"/>
                <a:ea typeface="Montserrat"/>
                <a:cs typeface="Montserrat"/>
                <a:sym typeface="Montserrat"/>
              </a:rPr>
              <a:t>let </a:t>
            </a:r>
            <a:r>
              <a:rPr lang="en-GB" sz="1470" b="0">
                <a:latin typeface="Montserrat"/>
                <a:ea typeface="Montserrat"/>
                <a:cs typeface="Montserrat"/>
                <a:sym typeface="Montserrat"/>
              </a:rPr>
              <a:t>and </a:t>
            </a:r>
            <a:r>
              <a:rPr lang="en-GB" sz="1470">
                <a:latin typeface="Montserrat"/>
                <a:ea typeface="Montserrat"/>
                <a:cs typeface="Montserrat"/>
                <a:sym typeface="Montserrat"/>
              </a:rPr>
              <a:t>const </a:t>
            </a:r>
            <a:r>
              <a:rPr lang="en-GB" sz="1470" b="0">
                <a:latin typeface="Montserrat"/>
                <a:ea typeface="Montserrat"/>
                <a:cs typeface="Montserrat"/>
                <a:sym typeface="Montserrat"/>
              </a:rPr>
              <a:t>are hoisted at the top of the block.</a:t>
            </a:r>
            <a:endParaRPr sz="2200"/>
          </a:p>
        </p:txBody>
      </p:sp>
      <p:sp>
        <p:nvSpPr>
          <p:cNvPr id="2824" name="Google Shape;2824;g2bf04ff201e_0_2019"/>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Hoisting</a:t>
            </a:r>
            <a:endParaRPr sz="2070" b="1">
              <a:latin typeface="Montserrat"/>
              <a:ea typeface="Montserrat"/>
              <a:cs typeface="Montserrat"/>
              <a:sym typeface="Montserrat"/>
            </a:endParaRPr>
          </a:p>
        </p:txBody>
      </p:sp>
      <p:pic>
        <p:nvPicPr>
          <p:cNvPr id="2825" name="Google Shape;2825;g2bf04ff201e_0_2019"/>
          <p:cNvPicPr preferRelativeResize="0"/>
          <p:nvPr/>
        </p:nvPicPr>
        <p:blipFill rotWithShape="1">
          <a:blip r:embed="rId3">
            <a:alphaModFix/>
          </a:blip>
          <a:srcRect/>
          <a:stretch/>
        </p:blipFill>
        <p:spPr>
          <a:xfrm>
            <a:off x="665262" y="3204593"/>
            <a:ext cx="2447054" cy="1308683"/>
          </a:xfrm>
          <a:prstGeom prst="rect">
            <a:avLst/>
          </a:prstGeom>
          <a:noFill/>
          <a:ln w="9525" cap="flat" cmpd="sng">
            <a:solidFill>
              <a:schemeClr val="dk1"/>
            </a:solidFill>
            <a:prstDash val="solid"/>
            <a:round/>
            <a:headEnd type="none" w="sm" len="sm"/>
            <a:tailEnd type="none" w="sm" len="sm"/>
          </a:ln>
        </p:spPr>
      </p:pic>
      <p:pic>
        <p:nvPicPr>
          <p:cNvPr id="2826" name="Google Shape;2826;g2bf04ff201e_0_2019"/>
          <p:cNvPicPr preferRelativeResize="0"/>
          <p:nvPr/>
        </p:nvPicPr>
        <p:blipFill rotWithShape="1">
          <a:blip r:embed="rId4">
            <a:alphaModFix/>
          </a:blip>
          <a:srcRect/>
          <a:stretch/>
        </p:blipFill>
        <p:spPr>
          <a:xfrm>
            <a:off x="3422709" y="3141366"/>
            <a:ext cx="3090642" cy="1371910"/>
          </a:xfrm>
          <a:prstGeom prst="rect">
            <a:avLst/>
          </a:prstGeom>
          <a:noFill/>
          <a:ln w="9525" cap="flat" cmpd="sng">
            <a:solidFill>
              <a:schemeClr val="dk1"/>
            </a:solidFill>
            <a:prstDash val="solid"/>
            <a:round/>
            <a:headEnd type="none" w="sm" len="sm"/>
            <a:tailEnd type="none" w="sm" len="sm"/>
          </a:ln>
        </p:spPr>
      </p:pic>
      <p:sp>
        <p:nvSpPr>
          <p:cNvPr id="2827" name="Google Shape;2827;g2bf04ff201e_0_201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28" name="Google Shape;2828;g2bf04ff201e_0_201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2832"/>
        <p:cNvGrpSpPr/>
        <p:nvPr/>
      </p:nvGrpSpPr>
      <p:grpSpPr>
        <a:xfrm>
          <a:off x="0" y="0"/>
          <a:ext cx="0" cy="0"/>
          <a:chOff x="0" y="0"/>
          <a:chExt cx="0" cy="0"/>
        </a:xfrm>
      </p:grpSpPr>
      <p:sp>
        <p:nvSpPr>
          <p:cNvPr id="2833" name="Google Shape;2833;g2bf04ff201e_0_2026"/>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Hoisting</a:t>
            </a:r>
            <a:endParaRPr sz="2070" b="1">
              <a:latin typeface="Montserrat"/>
              <a:ea typeface="Montserrat"/>
              <a:cs typeface="Montserrat"/>
              <a:sym typeface="Montserrat"/>
            </a:endParaRPr>
          </a:p>
        </p:txBody>
      </p:sp>
      <p:sp>
        <p:nvSpPr>
          <p:cNvPr id="2834" name="Google Shape;2834;g2bf04ff201e_0_2026"/>
          <p:cNvSpPr txBox="1"/>
          <p:nvPr/>
        </p:nvSpPr>
        <p:spPr>
          <a:xfrm>
            <a:off x="472650" y="1440137"/>
            <a:ext cx="6622200" cy="27792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JS only hoists declarations and not initializations.</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57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57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57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570" b="0" i="0" u="none" strike="noStrike" cap="none">
              <a:solidFill>
                <a:schemeClr val="dk1"/>
              </a:solidFill>
              <a:latin typeface="Montserrat"/>
              <a:ea typeface="Montserrat"/>
              <a:cs typeface="Montserrat"/>
              <a:sym typeface="Montserrat"/>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Always declare all variables at the beginning of every scope.</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JS in strict mode does not allow variables to be used if they are not declared.</a:t>
            </a:r>
            <a:endParaRPr sz="1400" b="0" i="0" u="none" strike="noStrike" cap="none">
              <a:solidFill>
                <a:srgbClr val="000000"/>
              </a:solidFill>
              <a:latin typeface="Arial"/>
              <a:ea typeface="Arial"/>
              <a:cs typeface="Arial"/>
              <a:sym typeface="Arial"/>
            </a:endParaRPr>
          </a:p>
        </p:txBody>
      </p:sp>
      <p:pic>
        <p:nvPicPr>
          <p:cNvPr id="2835" name="Google Shape;2835;g2bf04ff201e_0_2026"/>
          <p:cNvPicPr preferRelativeResize="0"/>
          <p:nvPr/>
        </p:nvPicPr>
        <p:blipFill rotWithShape="1">
          <a:blip r:embed="rId3">
            <a:alphaModFix/>
          </a:blip>
          <a:srcRect/>
          <a:stretch/>
        </p:blipFill>
        <p:spPr>
          <a:xfrm>
            <a:off x="1333849" y="1985238"/>
            <a:ext cx="3581400" cy="1014413"/>
          </a:xfrm>
          <a:prstGeom prst="rect">
            <a:avLst/>
          </a:prstGeom>
          <a:noFill/>
          <a:ln w="9525" cap="flat" cmpd="sng">
            <a:solidFill>
              <a:schemeClr val="dk1"/>
            </a:solidFill>
            <a:prstDash val="solid"/>
            <a:round/>
            <a:headEnd type="none" w="sm" len="sm"/>
            <a:tailEnd type="none" w="sm" len="sm"/>
          </a:ln>
        </p:spPr>
      </p:pic>
      <p:sp>
        <p:nvSpPr>
          <p:cNvPr id="2836" name="Google Shape;2836;g2bf04ff201e_0_202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37" name="Google Shape;2837;g2bf04ff201e_0_202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Shape 2841"/>
        <p:cNvGrpSpPr/>
        <p:nvPr/>
      </p:nvGrpSpPr>
      <p:grpSpPr>
        <a:xfrm>
          <a:off x="0" y="0"/>
          <a:ext cx="0" cy="0"/>
          <a:chOff x="0" y="0"/>
          <a:chExt cx="0" cy="0"/>
        </a:xfrm>
      </p:grpSpPr>
      <p:sp>
        <p:nvSpPr>
          <p:cNvPr id="2842" name="Google Shape;2842;g2bf04ff201e_0_2032"/>
          <p:cNvSpPr txBox="1">
            <a:spLocks noGrp="1"/>
          </p:cNvSpPr>
          <p:nvPr>
            <p:ph type="title"/>
          </p:nvPr>
        </p:nvSpPr>
        <p:spPr>
          <a:xfrm>
            <a:off x="465416" y="1459914"/>
            <a:ext cx="73434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Function parameters are the names listed in the function definition.</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Function arguments are the real values passed to the function.</a:t>
            </a:r>
            <a:endParaRPr sz="1570" b="0">
              <a:latin typeface="Montserrat"/>
              <a:ea typeface="Montserrat"/>
              <a:cs typeface="Montserrat"/>
              <a:sym typeface="Montserrat"/>
            </a:endParaRPr>
          </a:p>
        </p:txBody>
      </p:sp>
      <p:sp>
        <p:nvSpPr>
          <p:cNvPr id="2843" name="Google Shape;2843;g2bf04ff201e_0_2032"/>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Function Arguments</a:t>
            </a:r>
            <a:endParaRPr sz="2070" b="1">
              <a:latin typeface="Montserrat"/>
              <a:ea typeface="Montserrat"/>
              <a:cs typeface="Montserrat"/>
              <a:sym typeface="Montserrat"/>
            </a:endParaRPr>
          </a:p>
        </p:txBody>
      </p:sp>
      <p:sp>
        <p:nvSpPr>
          <p:cNvPr id="2844" name="Google Shape;2844;g2bf04ff201e_0_2032"/>
          <p:cNvSpPr txBox="1"/>
          <p:nvPr/>
        </p:nvSpPr>
        <p:spPr>
          <a:xfrm>
            <a:off x="651372" y="2184728"/>
            <a:ext cx="7343400" cy="966600"/>
          </a:xfrm>
          <a:prstGeom prst="rect">
            <a:avLst/>
          </a:prstGeom>
          <a:noFill/>
          <a:ln>
            <a:noFill/>
          </a:ln>
        </p:spPr>
        <p:txBody>
          <a:bodyPr spcFirstLastPara="1" wrap="square" lIns="0" tIns="0" rIns="0" bIns="0" anchor="t" anchorCtr="0">
            <a:spAutoFit/>
          </a:bodyPr>
          <a:lstStyle/>
          <a:p>
            <a:pPr marL="272454" marR="0" lvl="0" indent="-272454" algn="l" rtl="0">
              <a:lnSpc>
                <a:spcPct val="150000"/>
              </a:lnSpc>
              <a:spcBef>
                <a:spcPts val="0"/>
              </a:spcBef>
              <a:spcAft>
                <a:spcPts val="0"/>
              </a:spcAft>
              <a:buClr>
                <a:schemeClr val="dk1"/>
              </a:buClr>
              <a:buSzPts val="1570"/>
              <a:buFont typeface="Noto Sans Symbols"/>
              <a:buChar char="⮚"/>
            </a:pPr>
            <a:r>
              <a:rPr lang="en-GB" sz="1570" b="0" i="0" u="none" strike="noStrike" cap="none">
                <a:solidFill>
                  <a:schemeClr val="dk1"/>
                </a:solidFill>
                <a:latin typeface="Montserrat"/>
                <a:ea typeface="Montserrat"/>
                <a:cs typeface="Montserrat"/>
                <a:sym typeface="Montserrat"/>
              </a:rPr>
              <a:t>JS function definitions do not specify data types for parameters.</a:t>
            </a:r>
            <a:endParaRPr sz="1400" b="0" i="0" u="none" strike="noStrike" cap="none">
              <a:solidFill>
                <a:srgbClr val="000000"/>
              </a:solidFill>
              <a:latin typeface="Arial"/>
              <a:ea typeface="Arial"/>
              <a:cs typeface="Arial"/>
              <a:sym typeface="Arial"/>
            </a:endParaRPr>
          </a:p>
          <a:p>
            <a:pPr marL="272454" marR="0" lvl="0" indent="-272454" algn="l" rtl="0">
              <a:lnSpc>
                <a:spcPct val="150000"/>
              </a:lnSpc>
              <a:spcBef>
                <a:spcPts val="0"/>
              </a:spcBef>
              <a:spcAft>
                <a:spcPts val="0"/>
              </a:spcAft>
              <a:buClr>
                <a:schemeClr val="dk1"/>
              </a:buClr>
              <a:buSzPts val="1570"/>
              <a:buFont typeface="Noto Sans Symbols"/>
              <a:buChar char="⮚"/>
            </a:pPr>
            <a:r>
              <a:rPr lang="en-GB" sz="1570" b="0" i="0" u="none" strike="noStrike" cap="none">
                <a:solidFill>
                  <a:schemeClr val="dk1"/>
                </a:solidFill>
                <a:latin typeface="Montserrat"/>
                <a:ea typeface="Montserrat"/>
                <a:cs typeface="Montserrat"/>
                <a:sym typeface="Montserrat"/>
              </a:rPr>
              <a:t>JS functions do not perform type checking on the passed arguments</a:t>
            </a:r>
            <a:endParaRPr sz="1400" b="0" i="0" u="none" strike="noStrike" cap="none">
              <a:solidFill>
                <a:srgbClr val="000000"/>
              </a:solidFill>
              <a:latin typeface="Arial"/>
              <a:ea typeface="Arial"/>
              <a:cs typeface="Arial"/>
              <a:sym typeface="Arial"/>
            </a:endParaRPr>
          </a:p>
          <a:p>
            <a:pPr marL="272454" marR="0" lvl="0" indent="-272454" algn="l" rtl="0">
              <a:lnSpc>
                <a:spcPct val="150000"/>
              </a:lnSpc>
              <a:spcBef>
                <a:spcPts val="0"/>
              </a:spcBef>
              <a:spcAft>
                <a:spcPts val="0"/>
              </a:spcAft>
              <a:buClr>
                <a:schemeClr val="dk1"/>
              </a:buClr>
              <a:buSzPts val="1570"/>
              <a:buFont typeface="Noto Sans Symbols"/>
              <a:buChar char="⮚"/>
            </a:pPr>
            <a:r>
              <a:rPr lang="en-GB" sz="1570" b="0" i="0" u="none" strike="noStrike" cap="none">
                <a:solidFill>
                  <a:schemeClr val="dk1"/>
                </a:solidFill>
                <a:latin typeface="Montserrat"/>
                <a:ea typeface="Montserrat"/>
                <a:cs typeface="Montserrat"/>
                <a:sym typeface="Montserrat"/>
              </a:rPr>
              <a:t>JS functions do not check the number of arguments passed.</a:t>
            </a:r>
            <a:endParaRPr sz="1400" b="0" i="0" u="none" strike="noStrike" cap="none">
              <a:solidFill>
                <a:srgbClr val="000000"/>
              </a:solidFill>
              <a:latin typeface="Arial"/>
              <a:ea typeface="Arial"/>
              <a:cs typeface="Arial"/>
              <a:sym typeface="Arial"/>
            </a:endParaRPr>
          </a:p>
        </p:txBody>
      </p:sp>
      <p:sp>
        <p:nvSpPr>
          <p:cNvPr id="2845" name="Google Shape;2845;g2bf04ff201e_0_203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46" name="Google Shape;2846;g2bf04ff201e_0_203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Shape 2850"/>
        <p:cNvGrpSpPr/>
        <p:nvPr/>
      </p:nvGrpSpPr>
      <p:grpSpPr>
        <a:xfrm>
          <a:off x="0" y="0"/>
          <a:ext cx="0" cy="0"/>
          <a:chOff x="0" y="0"/>
          <a:chExt cx="0" cy="0"/>
        </a:xfrm>
      </p:grpSpPr>
      <p:sp>
        <p:nvSpPr>
          <p:cNvPr id="2851" name="Google Shape;2851;g2bf04ff201e_0_2038"/>
          <p:cNvSpPr txBox="1">
            <a:spLocks noGrp="1"/>
          </p:cNvSpPr>
          <p:nvPr>
            <p:ph type="title"/>
          </p:nvPr>
        </p:nvSpPr>
        <p:spPr>
          <a:xfrm>
            <a:off x="472649" y="1054425"/>
            <a:ext cx="46866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Default and Missing Parameters</a:t>
            </a:r>
            <a:endParaRPr sz="2070" b="1">
              <a:latin typeface="Montserrat"/>
              <a:ea typeface="Montserrat"/>
              <a:cs typeface="Montserrat"/>
              <a:sym typeface="Montserrat"/>
            </a:endParaRPr>
          </a:p>
        </p:txBody>
      </p:sp>
      <p:pic>
        <p:nvPicPr>
          <p:cNvPr id="2852" name="Google Shape;2852;g2bf04ff201e_0_2038"/>
          <p:cNvPicPr preferRelativeResize="0"/>
          <p:nvPr/>
        </p:nvPicPr>
        <p:blipFill rotWithShape="1">
          <a:blip r:embed="rId3">
            <a:alphaModFix/>
          </a:blip>
          <a:srcRect/>
          <a:stretch/>
        </p:blipFill>
        <p:spPr>
          <a:xfrm>
            <a:off x="472649" y="3177986"/>
            <a:ext cx="2806814" cy="1248998"/>
          </a:xfrm>
          <a:prstGeom prst="rect">
            <a:avLst/>
          </a:prstGeom>
          <a:noFill/>
          <a:ln w="9525" cap="flat" cmpd="sng">
            <a:solidFill>
              <a:schemeClr val="dk1"/>
            </a:solidFill>
            <a:prstDash val="solid"/>
            <a:round/>
            <a:headEnd type="none" w="sm" len="sm"/>
            <a:tailEnd type="none" w="sm" len="sm"/>
          </a:ln>
        </p:spPr>
      </p:pic>
      <p:pic>
        <p:nvPicPr>
          <p:cNvPr id="2853" name="Google Shape;2853;g2bf04ff201e_0_2038"/>
          <p:cNvPicPr preferRelativeResize="0"/>
          <p:nvPr/>
        </p:nvPicPr>
        <p:blipFill rotWithShape="1">
          <a:blip r:embed="rId4">
            <a:alphaModFix/>
          </a:blip>
          <a:srcRect/>
          <a:stretch/>
        </p:blipFill>
        <p:spPr>
          <a:xfrm>
            <a:off x="3590487" y="3177986"/>
            <a:ext cx="3314571" cy="1097184"/>
          </a:xfrm>
          <a:prstGeom prst="rect">
            <a:avLst/>
          </a:prstGeom>
          <a:noFill/>
          <a:ln w="9525" cap="flat" cmpd="sng">
            <a:solidFill>
              <a:schemeClr val="dk1"/>
            </a:solidFill>
            <a:prstDash val="solid"/>
            <a:round/>
            <a:headEnd type="none" w="sm" len="sm"/>
            <a:tailEnd type="none" w="sm" len="sm"/>
          </a:ln>
        </p:spPr>
      </p:pic>
      <p:sp>
        <p:nvSpPr>
          <p:cNvPr id="2854" name="Google Shape;2854;g2bf04ff201e_0_2038"/>
          <p:cNvSpPr txBox="1"/>
          <p:nvPr/>
        </p:nvSpPr>
        <p:spPr>
          <a:xfrm>
            <a:off x="472649" y="1484529"/>
            <a:ext cx="66975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If a function is called with missing arguments, then missing values set to undefined.</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ES6 allows the function parameters to have default values.</a:t>
            </a:r>
            <a:endParaRPr sz="1400" b="0" i="0" u="none" strike="noStrike" cap="none">
              <a:solidFill>
                <a:srgbClr val="000000"/>
              </a:solidFill>
              <a:latin typeface="Arial"/>
              <a:ea typeface="Arial"/>
              <a:cs typeface="Arial"/>
              <a:sym typeface="Arial"/>
            </a:endParaRPr>
          </a:p>
        </p:txBody>
      </p:sp>
      <p:sp>
        <p:nvSpPr>
          <p:cNvPr id="2855" name="Google Shape;2855;g2bf04ff201e_0_203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56" name="Google Shape;2856;g2bf04ff201e_0_203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12" name="Google Shape;112;g2bf04ff11e0_0_377"/>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bf04ff11e0_0_15"/>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g2bf04ff11e0_0_15"/>
          <p:cNvSpPr txBox="1">
            <a:spLocks noGrp="1"/>
          </p:cNvSpPr>
          <p:nvPr>
            <p:ph type="title"/>
          </p:nvPr>
        </p:nvSpPr>
        <p:spPr>
          <a:xfrm>
            <a:off x="449275" y="415518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326" name="Google Shape;326;g2bf04ff11e0_0_15"/>
          <p:cNvSpPr txBox="1">
            <a:spLocks noGrp="1"/>
          </p:cNvSpPr>
          <p:nvPr>
            <p:ph type="title"/>
          </p:nvPr>
        </p:nvSpPr>
        <p:spPr>
          <a:xfrm>
            <a:off x="757049" y="1257075"/>
            <a:ext cx="19485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Container Tags</a:t>
            </a:r>
            <a:endParaRPr sz="177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Nested Elements</a:t>
            </a:r>
            <a:endParaRPr sz="177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Empty Tags</a:t>
            </a:r>
            <a:endParaRPr sz="177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DOM Tree</a:t>
            </a:r>
            <a:endParaRPr sz="177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DIV tags</a:t>
            </a:r>
            <a:endParaRPr sz="177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HTML Nodes</a:t>
            </a:r>
            <a:endParaRPr sz="1770">
              <a:latin typeface="Montserrat"/>
              <a:ea typeface="Montserrat"/>
              <a:cs typeface="Montserrat"/>
              <a:sym typeface="Montserrat"/>
            </a:endParaRPr>
          </a:p>
        </p:txBody>
      </p:sp>
      <p:cxnSp>
        <p:nvCxnSpPr>
          <p:cNvPr id="327" name="Google Shape;327;g2bf04ff11e0_0_15"/>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328" name="Google Shape;328;g2bf04ff11e0_0_1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9" name="Google Shape;329;g2bf04ff11e0_0_1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0" name="Google Shape;330;g2bf04ff11e0_0_1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1" name="Google Shape;331;g2bf04ff11e0_0_1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332" name="Google Shape;332;g2bf04ff11e0_0_15"/>
          <p:cNvPicPr preferRelativeResize="0"/>
          <p:nvPr/>
        </p:nvPicPr>
        <p:blipFill rotWithShape="1">
          <a:blip r:embed="rId3">
            <a:alphaModFix/>
          </a:blip>
          <a:srcRect/>
          <a:stretch/>
        </p:blipFill>
        <p:spPr>
          <a:xfrm>
            <a:off x="3231025" y="1399275"/>
            <a:ext cx="5629575" cy="3263225"/>
          </a:xfrm>
          <a:prstGeom prst="rect">
            <a:avLst/>
          </a:prstGeom>
          <a:noFill/>
          <a:ln>
            <a:noFill/>
          </a:ln>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Shape 2860"/>
        <p:cNvGrpSpPr/>
        <p:nvPr/>
      </p:nvGrpSpPr>
      <p:grpSpPr>
        <a:xfrm>
          <a:off x="0" y="0"/>
          <a:ext cx="0" cy="0"/>
          <a:chOff x="0" y="0"/>
          <a:chExt cx="0" cy="0"/>
        </a:xfrm>
      </p:grpSpPr>
      <p:sp>
        <p:nvSpPr>
          <p:cNvPr id="2861" name="Google Shape;2861;g2bf04ff201e_0_2045"/>
          <p:cNvSpPr txBox="1">
            <a:spLocks noGrp="1"/>
          </p:cNvSpPr>
          <p:nvPr>
            <p:ph type="title"/>
          </p:nvPr>
        </p:nvSpPr>
        <p:spPr>
          <a:xfrm>
            <a:off x="459264" y="1459914"/>
            <a:ext cx="73434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Rest Parameter (…) allows a function to treat an indefinite number of arguments as an array.</a:t>
            </a:r>
            <a:endParaRPr sz="1570" b="0">
              <a:latin typeface="Montserrat"/>
              <a:ea typeface="Montserrat"/>
              <a:cs typeface="Montserrat"/>
              <a:sym typeface="Montserrat"/>
            </a:endParaRPr>
          </a:p>
        </p:txBody>
      </p:sp>
      <p:sp>
        <p:nvSpPr>
          <p:cNvPr id="2862" name="Google Shape;2862;g2bf04ff201e_0_2045"/>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Rest Operator</a:t>
            </a:r>
            <a:endParaRPr sz="2070" b="1">
              <a:latin typeface="Montserrat"/>
              <a:ea typeface="Montserrat"/>
              <a:cs typeface="Montserrat"/>
              <a:sym typeface="Montserrat"/>
            </a:endParaRPr>
          </a:p>
        </p:txBody>
      </p:sp>
      <p:pic>
        <p:nvPicPr>
          <p:cNvPr id="2863" name="Google Shape;2863;g2bf04ff201e_0_2045"/>
          <p:cNvPicPr preferRelativeResize="0"/>
          <p:nvPr/>
        </p:nvPicPr>
        <p:blipFill rotWithShape="1">
          <a:blip r:embed="rId3">
            <a:alphaModFix/>
          </a:blip>
          <a:srcRect/>
          <a:stretch/>
        </p:blipFill>
        <p:spPr>
          <a:xfrm>
            <a:off x="1526796" y="2597972"/>
            <a:ext cx="3875233" cy="172388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864" name="Google Shape;2864;g2bf04ff201e_0_204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65" name="Google Shape;2865;g2bf04ff201e_0_204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Shape 2869"/>
        <p:cNvGrpSpPr/>
        <p:nvPr/>
      </p:nvGrpSpPr>
      <p:grpSpPr>
        <a:xfrm>
          <a:off x="0" y="0"/>
          <a:ext cx="0" cy="0"/>
          <a:chOff x="0" y="0"/>
          <a:chExt cx="0" cy="0"/>
        </a:xfrm>
      </p:grpSpPr>
      <p:sp>
        <p:nvSpPr>
          <p:cNvPr id="2870" name="Google Shape;2870;g2bf04ff201e_0_2051"/>
          <p:cNvSpPr txBox="1">
            <a:spLocks noGrp="1"/>
          </p:cNvSpPr>
          <p:nvPr>
            <p:ph type="title"/>
          </p:nvPr>
        </p:nvSpPr>
        <p:spPr>
          <a:xfrm>
            <a:off x="461562" y="1459914"/>
            <a:ext cx="73434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try statement defines a code block to run (to try)</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catch statement defines a code block to handle any error.</a:t>
            </a: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2871" name="Google Shape;2871;g2bf04ff201e_0_2051"/>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JS Errors</a:t>
            </a:r>
            <a:endParaRPr sz="2070" b="1">
              <a:latin typeface="Montserrat"/>
              <a:ea typeface="Montserrat"/>
              <a:cs typeface="Montserrat"/>
              <a:sym typeface="Montserrat"/>
            </a:endParaRPr>
          </a:p>
        </p:txBody>
      </p:sp>
      <p:sp>
        <p:nvSpPr>
          <p:cNvPr id="2872" name="Google Shape;2872;g2bf04ff201e_0_2051"/>
          <p:cNvSpPr txBox="1"/>
          <p:nvPr/>
        </p:nvSpPr>
        <p:spPr>
          <a:xfrm>
            <a:off x="461562" y="2174672"/>
            <a:ext cx="71589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The finally statement defines a code block to run regardless of result.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The throw statement defines a custom error.</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When an error occurs, JS will stop and generate an error message.</a:t>
            </a:r>
            <a:endParaRPr sz="1400" b="0" i="0" u="none" strike="noStrike" cap="none">
              <a:solidFill>
                <a:srgbClr val="000000"/>
              </a:solidFill>
              <a:latin typeface="Arial"/>
              <a:ea typeface="Arial"/>
              <a:cs typeface="Arial"/>
              <a:sym typeface="Arial"/>
            </a:endParaRPr>
          </a:p>
        </p:txBody>
      </p:sp>
      <p:pic>
        <p:nvPicPr>
          <p:cNvPr id="2873" name="Google Shape;2873;g2bf04ff201e_0_2051"/>
          <p:cNvPicPr preferRelativeResize="0"/>
          <p:nvPr/>
        </p:nvPicPr>
        <p:blipFill rotWithShape="1">
          <a:blip r:embed="rId3">
            <a:alphaModFix/>
          </a:blip>
          <a:srcRect/>
          <a:stretch/>
        </p:blipFill>
        <p:spPr>
          <a:xfrm>
            <a:off x="1702965" y="3398716"/>
            <a:ext cx="2787241" cy="138071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874" name="Google Shape;2874;g2bf04ff201e_0_205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75" name="Google Shape;2875;g2bf04ff201e_0_205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Shape 2879"/>
        <p:cNvGrpSpPr/>
        <p:nvPr/>
      </p:nvGrpSpPr>
      <p:grpSpPr>
        <a:xfrm>
          <a:off x="0" y="0"/>
          <a:ext cx="0" cy="0"/>
          <a:chOff x="0" y="0"/>
          <a:chExt cx="0" cy="0"/>
        </a:xfrm>
      </p:grpSpPr>
      <p:sp>
        <p:nvSpPr>
          <p:cNvPr id="2880" name="Google Shape;2880;g2bf04ff201e_0_2058"/>
          <p:cNvSpPr txBox="1">
            <a:spLocks noGrp="1"/>
          </p:cNvSpPr>
          <p:nvPr>
            <p:ph type="title"/>
          </p:nvPr>
        </p:nvSpPr>
        <p:spPr>
          <a:xfrm>
            <a:off x="449257" y="1459914"/>
            <a:ext cx="73434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throw statement allow you to create a custom error.</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Technically, you can throw an exception (throw an error)</a:t>
            </a: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2881" name="Google Shape;2881;g2bf04ff201e_0_2058"/>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The throw statement</a:t>
            </a:r>
            <a:endParaRPr sz="2070" b="1">
              <a:latin typeface="Montserrat"/>
              <a:ea typeface="Montserrat"/>
              <a:cs typeface="Montserrat"/>
              <a:sym typeface="Montserrat"/>
            </a:endParaRPr>
          </a:p>
        </p:txBody>
      </p:sp>
      <p:sp>
        <p:nvSpPr>
          <p:cNvPr id="2882" name="Google Shape;2882;g2bf04ff201e_0_2058"/>
          <p:cNvSpPr txBox="1"/>
          <p:nvPr/>
        </p:nvSpPr>
        <p:spPr>
          <a:xfrm>
            <a:off x="449257" y="2174672"/>
            <a:ext cx="7158900" cy="2418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The exception can be JS String, Number, Boolean or Object.</a:t>
            </a:r>
            <a:endParaRPr sz="1400" b="0" i="0" u="none" strike="noStrike" cap="none">
              <a:solidFill>
                <a:srgbClr val="000000"/>
              </a:solidFill>
              <a:latin typeface="Arial"/>
              <a:ea typeface="Arial"/>
              <a:cs typeface="Arial"/>
              <a:sym typeface="Arial"/>
            </a:endParaRPr>
          </a:p>
        </p:txBody>
      </p:sp>
      <p:pic>
        <p:nvPicPr>
          <p:cNvPr id="2883" name="Google Shape;2883;g2bf04ff201e_0_2058"/>
          <p:cNvPicPr preferRelativeResize="0"/>
          <p:nvPr/>
        </p:nvPicPr>
        <p:blipFill rotWithShape="1">
          <a:blip r:embed="rId3">
            <a:alphaModFix/>
          </a:blip>
          <a:srcRect/>
          <a:stretch/>
        </p:blipFill>
        <p:spPr>
          <a:xfrm>
            <a:off x="1367405" y="2691722"/>
            <a:ext cx="3525998" cy="580500"/>
          </a:xfrm>
          <a:prstGeom prst="rect">
            <a:avLst/>
          </a:prstGeom>
          <a:noFill/>
          <a:ln w="9525" cap="flat" cmpd="sng">
            <a:solidFill>
              <a:schemeClr val="dk1"/>
            </a:solidFill>
            <a:prstDash val="solid"/>
            <a:round/>
            <a:headEnd type="none" w="sm" len="sm"/>
            <a:tailEnd type="none" w="sm" len="sm"/>
          </a:ln>
        </p:spPr>
      </p:pic>
      <p:sp>
        <p:nvSpPr>
          <p:cNvPr id="2884" name="Google Shape;2884;g2bf04ff201e_0_205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85" name="Google Shape;2885;g2bf04ff201e_0_205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Shape 2889"/>
        <p:cNvGrpSpPr/>
        <p:nvPr/>
      </p:nvGrpSpPr>
      <p:grpSpPr>
        <a:xfrm>
          <a:off x="0" y="0"/>
          <a:ext cx="0" cy="0"/>
          <a:chOff x="0" y="0"/>
          <a:chExt cx="0" cy="0"/>
        </a:xfrm>
      </p:grpSpPr>
      <p:sp>
        <p:nvSpPr>
          <p:cNvPr id="2890" name="Google Shape;2890;g2bf04ff201e_0_2065"/>
          <p:cNvSpPr txBox="1">
            <a:spLocks noGrp="1"/>
          </p:cNvSpPr>
          <p:nvPr>
            <p:ph type="title"/>
          </p:nvPr>
        </p:nvSpPr>
        <p:spPr>
          <a:xfrm>
            <a:off x="455409" y="1459914"/>
            <a:ext cx="73434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finally statement lets you execute the code, after try and catch, regardless of the result.</a:t>
            </a:r>
            <a:endParaRPr sz="1570" b="0">
              <a:latin typeface="Montserrat"/>
              <a:ea typeface="Montserrat"/>
              <a:cs typeface="Montserrat"/>
              <a:sym typeface="Montserrat"/>
            </a:endParaRPr>
          </a:p>
        </p:txBody>
      </p:sp>
      <p:sp>
        <p:nvSpPr>
          <p:cNvPr id="2891" name="Google Shape;2891;g2bf04ff201e_0_2065"/>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The finally statement</a:t>
            </a:r>
            <a:endParaRPr sz="2070" b="1">
              <a:latin typeface="Montserrat"/>
              <a:ea typeface="Montserrat"/>
              <a:cs typeface="Montserrat"/>
              <a:sym typeface="Montserrat"/>
            </a:endParaRPr>
          </a:p>
        </p:txBody>
      </p:sp>
      <p:pic>
        <p:nvPicPr>
          <p:cNvPr id="2892" name="Google Shape;2892;g2bf04ff201e_0_2065"/>
          <p:cNvPicPr preferRelativeResize="0"/>
          <p:nvPr/>
        </p:nvPicPr>
        <p:blipFill rotWithShape="1">
          <a:blip r:embed="rId3">
            <a:alphaModFix/>
          </a:blip>
          <a:srcRect/>
          <a:stretch/>
        </p:blipFill>
        <p:spPr>
          <a:xfrm>
            <a:off x="956345" y="2307097"/>
            <a:ext cx="5721161" cy="210921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893" name="Google Shape;2893;g2bf04ff201e_0_206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894" name="Google Shape;2894;g2bf04ff201e_0_206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Shape 2898"/>
        <p:cNvGrpSpPr/>
        <p:nvPr/>
      </p:nvGrpSpPr>
      <p:grpSpPr>
        <a:xfrm>
          <a:off x="0" y="0"/>
          <a:ext cx="0" cy="0"/>
          <a:chOff x="0" y="0"/>
          <a:chExt cx="0" cy="0"/>
        </a:xfrm>
      </p:grpSpPr>
      <p:sp>
        <p:nvSpPr>
          <p:cNvPr id="2899" name="Google Shape;2899;g2bf04ff201e_0_2071"/>
          <p:cNvSpPr txBox="1">
            <a:spLocks noGrp="1"/>
          </p:cNvSpPr>
          <p:nvPr>
            <p:ph type="title"/>
          </p:nvPr>
        </p:nvSpPr>
        <p:spPr>
          <a:xfrm>
            <a:off x="465416" y="1459914"/>
            <a:ext cx="73434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In a function, the global object is the default binding for this.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JS strict mode does not allow default binding.</a:t>
            </a: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2900" name="Google Shape;2900;g2bf04ff201e_0_2071"/>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This keyword</a:t>
            </a:r>
            <a:endParaRPr sz="2070" b="1">
              <a:latin typeface="Montserrat"/>
              <a:ea typeface="Montserrat"/>
              <a:cs typeface="Montserrat"/>
              <a:sym typeface="Montserrat"/>
            </a:endParaRPr>
          </a:p>
        </p:txBody>
      </p:sp>
      <p:sp>
        <p:nvSpPr>
          <p:cNvPr id="2901" name="Google Shape;2901;g2bf04ff201e_0_2071"/>
          <p:cNvSpPr txBox="1"/>
          <p:nvPr/>
        </p:nvSpPr>
        <p:spPr>
          <a:xfrm>
            <a:off x="465416" y="2174672"/>
            <a:ext cx="7158900" cy="2418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In strict mode, this is undefined..</a:t>
            </a:r>
            <a:endParaRPr sz="1400" b="0" i="0" u="none" strike="noStrike" cap="none">
              <a:solidFill>
                <a:srgbClr val="000000"/>
              </a:solidFill>
              <a:latin typeface="Arial"/>
              <a:ea typeface="Arial"/>
              <a:cs typeface="Arial"/>
              <a:sym typeface="Arial"/>
            </a:endParaRPr>
          </a:p>
        </p:txBody>
      </p:sp>
      <p:pic>
        <p:nvPicPr>
          <p:cNvPr id="2902" name="Google Shape;2902;g2bf04ff201e_0_2071"/>
          <p:cNvPicPr preferRelativeResize="0"/>
          <p:nvPr/>
        </p:nvPicPr>
        <p:blipFill rotWithShape="1">
          <a:blip r:embed="rId3">
            <a:alphaModFix/>
          </a:blip>
          <a:srcRect/>
          <a:stretch/>
        </p:blipFill>
        <p:spPr>
          <a:xfrm>
            <a:off x="947956" y="3173941"/>
            <a:ext cx="2413234" cy="81446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903" name="Google Shape;2903;g2bf04ff201e_0_2071"/>
          <p:cNvPicPr preferRelativeResize="0"/>
          <p:nvPr/>
        </p:nvPicPr>
        <p:blipFill rotWithShape="1">
          <a:blip r:embed="rId4">
            <a:alphaModFix/>
          </a:blip>
          <a:srcRect/>
          <a:stretch/>
        </p:blipFill>
        <p:spPr>
          <a:xfrm>
            <a:off x="4309146" y="3060375"/>
            <a:ext cx="2326939" cy="104118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904" name="Google Shape;2904;g2bf04ff201e_0_207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05" name="Google Shape;2905;g2bf04ff201e_0_207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Shape 2909"/>
        <p:cNvGrpSpPr/>
        <p:nvPr/>
      </p:nvGrpSpPr>
      <p:grpSpPr>
        <a:xfrm>
          <a:off x="0" y="0"/>
          <a:ext cx="0" cy="0"/>
          <a:chOff x="0" y="0"/>
          <a:chExt cx="0" cy="0"/>
        </a:xfrm>
      </p:grpSpPr>
      <p:sp>
        <p:nvSpPr>
          <p:cNvPr id="2910" name="Google Shape;2910;g2bf04ff201e_0_2079"/>
          <p:cNvSpPr txBox="1">
            <a:spLocks noGrp="1"/>
          </p:cNvSpPr>
          <p:nvPr>
            <p:ph type="title"/>
          </p:nvPr>
        </p:nvSpPr>
        <p:spPr>
          <a:xfrm>
            <a:off x="455409" y="1459914"/>
            <a:ext cx="76119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With the call() method, you can write a method that can be used on different objects.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can be used to invoke a method with an owner object as an argument</a:t>
            </a: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2911" name="Google Shape;2911;g2bf04ff201e_0_2079"/>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Call()</a:t>
            </a:r>
            <a:endParaRPr sz="2070" b="1">
              <a:latin typeface="Montserrat"/>
              <a:ea typeface="Montserrat"/>
              <a:cs typeface="Montserrat"/>
              <a:sym typeface="Montserrat"/>
            </a:endParaRPr>
          </a:p>
        </p:txBody>
      </p:sp>
      <p:pic>
        <p:nvPicPr>
          <p:cNvPr id="2912" name="Google Shape;2912;g2bf04ff201e_0_2079"/>
          <p:cNvPicPr preferRelativeResize="0"/>
          <p:nvPr/>
        </p:nvPicPr>
        <p:blipFill rotWithShape="1">
          <a:blip r:embed="rId3">
            <a:alphaModFix/>
          </a:blip>
          <a:srcRect/>
          <a:stretch/>
        </p:blipFill>
        <p:spPr>
          <a:xfrm>
            <a:off x="1182848" y="2657873"/>
            <a:ext cx="4967386" cy="210720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913" name="Google Shape;2913;g2bf04ff201e_0_207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14" name="Google Shape;2914;g2bf04ff201e_0_207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Shape 2918"/>
        <p:cNvGrpSpPr/>
        <p:nvPr/>
      </p:nvGrpSpPr>
      <p:grpSpPr>
        <a:xfrm>
          <a:off x="0" y="0"/>
          <a:ext cx="0" cy="0"/>
          <a:chOff x="0" y="0"/>
          <a:chExt cx="0" cy="0"/>
        </a:xfrm>
      </p:grpSpPr>
      <p:sp>
        <p:nvSpPr>
          <p:cNvPr id="2919" name="Google Shape;2919;g2bf04ff201e_0_2085"/>
          <p:cNvSpPr txBox="1">
            <a:spLocks noGrp="1"/>
          </p:cNvSpPr>
          <p:nvPr>
            <p:ph type="title"/>
          </p:nvPr>
        </p:nvSpPr>
        <p:spPr>
          <a:xfrm>
            <a:off x="449257" y="1459914"/>
            <a:ext cx="76119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With the apply() method, you can write a method that can be used on different objects.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is similar to call() but difference is it takes argument as an array while call() takes argument separately.</a:t>
            </a:r>
            <a:endParaRPr sz="1570" b="0">
              <a:latin typeface="Montserrat"/>
              <a:ea typeface="Montserrat"/>
              <a:cs typeface="Montserrat"/>
              <a:sym typeface="Montserrat"/>
            </a:endParaRPr>
          </a:p>
        </p:txBody>
      </p:sp>
      <p:sp>
        <p:nvSpPr>
          <p:cNvPr id="2920" name="Google Shape;2920;g2bf04ff201e_0_2085"/>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apply()</a:t>
            </a:r>
            <a:endParaRPr sz="2070" b="1">
              <a:latin typeface="Montserrat"/>
              <a:ea typeface="Montserrat"/>
              <a:cs typeface="Montserrat"/>
              <a:sym typeface="Montserrat"/>
            </a:endParaRPr>
          </a:p>
        </p:txBody>
      </p:sp>
      <p:pic>
        <p:nvPicPr>
          <p:cNvPr id="2921" name="Google Shape;2921;g2bf04ff201e_0_2085"/>
          <p:cNvPicPr preferRelativeResize="0"/>
          <p:nvPr/>
        </p:nvPicPr>
        <p:blipFill rotWithShape="1">
          <a:blip r:embed="rId3">
            <a:alphaModFix/>
          </a:blip>
          <a:srcRect/>
          <a:stretch/>
        </p:blipFill>
        <p:spPr>
          <a:xfrm>
            <a:off x="1459684" y="2979448"/>
            <a:ext cx="4473450" cy="191792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922" name="Google Shape;2922;g2bf04ff201e_0_208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23" name="Google Shape;2923;g2bf04ff201e_0_208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Shape 2927"/>
        <p:cNvGrpSpPr/>
        <p:nvPr/>
      </p:nvGrpSpPr>
      <p:grpSpPr>
        <a:xfrm>
          <a:off x="0" y="0"/>
          <a:ext cx="0" cy="0"/>
          <a:chOff x="0" y="0"/>
          <a:chExt cx="0" cy="0"/>
        </a:xfrm>
      </p:grpSpPr>
      <p:sp>
        <p:nvSpPr>
          <p:cNvPr id="2928" name="Google Shape;2928;g2bf04ff201e_0_2091"/>
          <p:cNvSpPr txBox="1">
            <a:spLocks noGrp="1"/>
          </p:cNvSpPr>
          <p:nvPr>
            <p:ph type="title"/>
          </p:nvPr>
        </p:nvSpPr>
        <p:spPr>
          <a:xfrm>
            <a:off x="459264" y="1459914"/>
            <a:ext cx="76119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With the bind() method, an object can borrow a method from another obj</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member object borrows the full name method from person object.</a:t>
            </a:r>
            <a:endParaRPr sz="1570" b="0">
              <a:latin typeface="Montserrat"/>
              <a:ea typeface="Montserrat"/>
              <a:cs typeface="Montserrat"/>
              <a:sym typeface="Montserrat"/>
            </a:endParaRPr>
          </a:p>
        </p:txBody>
      </p:sp>
      <p:sp>
        <p:nvSpPr>
          <p:cNvPr id="2929" name="Google Shape;2929;g2bf04ff201e_0_2091"/>
          <p:cNvSpPr txBox="1">
            <a:spLocks noGrp="1"/>
          </p:cNvSpPr>
          <p:nvPr>
            <p:ph type="title"/>
          </p:nvPr>
        </p:nvSpPr>
        <p:spPr>
          <a:xfrm>
            <a:off x="459275" y="1042450"/>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bind()</a:t>
            </a:r>
            <a:endParaRPr sz="2070" b="1">
              <a:latin typeface="Montserrat"/>
              <a:ea typeface="Montserrat"/>
              <a:cs typeface="Montserrat"/>
              <a:sym typeface="Montserrat"/>
            </a:endParaRPr>
          </a:p>
        </p:txBody>
      </p:sp>
      <p:pic>
        <p:nvPicPr>
          <p:cNvPr id="2930" name="Google Shape;2930;g2bf04ff201e_0_2091"/>
          <p:cNvPicPr preferRelativeResize="0"/>
          <p:nvPr/>
        </p:nvPicPr>
        <p:blipFill rotWithShape="1">
          <a:blip r:embed="rId3">
            <a:alphaModFix/>
          </a:blip>
          <a:srcRect/>
          <a:stretch/>
        </p:blipFill>
        <p:spPr>
          <a:xfrm>
            <a:off x="1493241" y="2338235"/>
            <a:ext cx="3577641" cy="240738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2931" name="Google Shape;2931;g2bf04ff201e_0_209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32" name="Google Shape;2932;g2bf04ff201e_0_209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Shape 2936"/>
        <p:cNvGrpSpPr/>
        <p:nvPr/>
      </p:nvGrpSpPr>
      <p:grpSpPr>
        <a:xfrm>
          <a:off x="0" y="0"/>
          <a:ext cx="0" cy="0"/>
          <a:chOff x="0" y="0"/>
          <a:chExt cx="0" cy="0"/>
        </a:xfrm>
      </p:grpSpPr>
      <p:sp>
        <p:nvSpPr>
          <p:cNvPr id="2937" name="Google Shape;2937;g2bf04ff201e_0_2097"/>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8" name="Google Shape;2938;g2bf04ff201e_0_2097"/>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990"/>
              <a:buFont typeface="Arial"/>
              <a:buNone/>
            </a:pPr>
            <a:r>
              <a:rPr lang="en-GB" sz="2970">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2939" name="Google Shape;2939;g2bf04ff201e_0_2097"/>
          <p:cNvSpPr txBox="1">
            <a:spLocks noGrp="1"/>
          </p:cNvSpPr>
          <p:nvPr>
            <p:ph type="title"/>
          </p:nvPr>
        </p:nvSpPr>
        <p:spPr>
          <a:xfrm>
            <a:off x="710469" y="1167782"/>
            <a:ext cx="5136900" cy="25704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670" b="0">
                <a:latin typeface="Montserrat"/>
                <a:ea typeface="Montserrat"/>
                <a:cs typeface="Montserrat"/>
                <a:sym typeface="Montserrat"/>
              </a:rPr>
              <a:t>Function Declaration &amp; Expression</a:t>
            </a:r>
            <a:br>
              <a:rPr lang="en-GB" sz="1670" b="0">
                <a:latin typeface="Montserrat"/>
                <a:ea typeface="Montserrat"/>
                <a:cs typeface="Montserrat"/>
                <a:sym typeface="Montserrat"/>
              </a:rPr>
            </a:br>
            <a:r>
              <a:rPr lang="en-GB" sz="1670" b="0">
                <a:latin typeface="Montserrat"/>
                <a:ea typeface="Montserrat"/>
                <a:cs typeface="Montserrat"/>
                <a:sym typeface="Montserrat"/>
              </a:rPr>
              <a:t>Hoisting</a:t>
            </a:r>
            <a:br>
              <a:rPr lang="en-GB" sz="1670" b="0">
                <a:latin typeface="Montserrat"/>
                <a:ea typeface="Montserrat"/>
                <a:cs typeface="Montserrat"/>
                <a:sym typeface="Montserrat"/>
              </a:rPr>
            </a:br>
            <a:r>
              <a:rPr lang="en-GB" sz="1670" b="0">
                <a:latin typeface="Montserrat"/>
                <a:ea typeface="Montserrat"/>
                <a:cs typeface="Montserrat"/>
                <a:sym typeface="Montserrat"/>
              </a:rPr>
              <a:t>Arguments</a:t>
            </a:r>
            <a:br>
              <a:rPr lang="en-GB" sz="1670" b="0">
                <a:latin typeface="Montserrat"/>
                <a:ea typeface="Montserrat"/>
                <a:cs typeface="Montserrat"/>
                <a:sym typeface="Montserrat"/>
              </a:rPr>
            </a:br>
            <a:r>
              <a:rPr lang="en-GB" sz="1670" b="0">
                <a:latin typeface="Montserrat"/>
                <a:ea typeface="Montserrat"/>
                <a:cs typeface="Montserrat"/>
                <a:sym typeface="Montserrat"/>
              </a:rPr>
              <a:t>Rest Operator</a:t>
            </a:r>
            <a:br>
              <a:rPr lang="en-GB" sz="1670" b="0">
                <a:latin typeface="Montserrat"/>
                <a:ea typeface="Montserrat"/>
                <a:cs typeface="Montserrat"/>
                <a:sym typeface="Montserrat"/>
              </a:rPr>
            </a:br>
            <a:r>
              <a:rPr lang="en-GB" sz="1670" b="0">
                <a:latin typeface="Montserrat"/>
                <a:ea typeface="Montserrat"/>
                <a:cs typeface="Montserrat"/>
                <a:sym typeface="Montserrat"/>
              </a:rPr>
              <a:t>Try &amp; Catch Block</a:t>
            </a:r>
            <a:br>
              <a:rPr lang="en-GB" sz="1670" b="0">
                <a:latin typeface="Montserrat"/>
                <a:ea typeface="Montserrat"/>
                <a:cs typeface="Montserrat"/>
                <a:sym typeface="Montserrat"/>
              </a:rPr>
            </a:br>
            <a:r>
              <a:rPr lang="en-GB" sz="1670" b="0">
                <a:latin typeface="Montserrat"/>
                <a:ea typeface="Montserrat"/>
                <a:cs typeface="Montserrat"/>
                <a:sym typeface="Montserrat"/>
              </a:rPr>
              <a:t>this keyword</a:t>
            </a:r>
            <a:br>
              <a:rPr lang="en-GB" sz="1670" b="0">
                <a:latin typeface="Montserrat"/>
                <a:ea typeface="Montserrat"/>
                <a:cs typeface="Montserrat"/>
                <a:sym typeface="Montserrat"/>
              </a:rPr>
            </a:br>
            <a:r>
              <a:rPr lang="en-GB" sz="1670" b="0">
                <a:latin typeface="Montserrat"/>
                <a:ea typeface="Montserrat"/>
                <a:cs typeface="Montserrat"/>
                <a:sym typeface="Montserrat"/>
              </a:rPr>
              <a:t>JS Changing this </a:t>
            </a:r>
            <a:endParaRPr sz="2200"/>
          </a:p>
        </p:txBody>
      </p:sp>
      <p:cxnSp>
        <p:nvCxnSpPr>
          <p:cNvPr id="2940" name="Google Shape;2940;g2bf04ff201e_0_2097"/>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2941" name="Google Shape;2941;g2bf04ff201e_0_209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42" name="Google Shape;2942;g2bf04ff201e_0_209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Shape 2946"/>
        <p:cNvGrpSpPr/>
        <p:nvPr/>
      </p:nvGrpSpPr>
      <p:grpSpPr>
        <a:xfrm>
          <a:off x="0" y="0"/>
          <a:ext cx="0" cy="0"/>
          <a:chOff x="0" y="0"/>
          <a:chExt cx="0" cy="0"/>
        </a:xfrm>
      </p:grpSpPr>
      <p:sp>
        <p:nvSpPr>
          <p:cNvPr id="2947" name="Google Shape;2947;g2bf94e6429c_4_125"/>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https://forms.gle/ziLWj94Ss31rucQE9</a:t>
            </a:r>
            <a:endParaRPr sz="2000" b="0" i="0" u="none" strike="noStrike" cap="none">
              <a:solidFill>
                <a:srgbClr val="000000"/>
              </a:solidFill>
              <a:latin typeface="Montserrat"/>
              <a:ea typeface="Montserrat"/>
              <a:cs typeface="Montserrat"/>
              <a:sym typeface="Montserrat"/>
            </a:endParaRPr>
          </a:p>
        </p:txBody>
      </p:sp>
      <p:sp>
        <p:nvSpPr>
          <p:cNvPr id="2948" name="Google Shape;2948;g2bf94e6429c_4_12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49" name="Google Shape;2949;g2bf94e6429c_4_12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50" name="Google Shape;2950;g2bf94e6429c_4_12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51" name="Google Shape;2951;g2bf94e6429c_4_12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bf04ff11e0_0_22"/>
          <p:cNvSpPr txBox="1">
            <a:spLocks noGrp="1"/>
          </p:cNvSpPr>
          <p:nvPr>
            <p:ph type="ctrTitle"/>
          </p:nvPr>
        </p:nvSpPr>
        <p:spPr>
          <a:xfrm>
            <a:off x="323858" y="1879077"/>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Container Tags</a:t>
            </a:r>
            <a:endParaRPr/>
          </a:p>
        </p:txBody>
      </p:sp>
      <p:cxnSp>
        <p:nvCxnSpPr>
          <p:cNvPr id="338" name="Google Shape;338;g2bf04ff11e0_0_22"/>
          <p:cNvCxnSpPr/>
          <p:nvPr/>
        </p:nvCxnSpPr>
        <p:spPr>
          <a:xfrm>
            <a:off x="2863573" y="1089555"/>
            <a:ext cx="28200" cy="3254400"/>
          </a:xfrm>
          <a:prstGeom prst="straightConnector1">
            <a:avLst/>
          </a:prstGeom>
          <a:noFill/>
          <a:ln w="28575" cap="flat" cmpd="sng">
            <a:solidFill>
              <a:schemeClr val="accent1"/>
            </a:solidFill>
            <a:prstDash val="solid"/>
            <a:round/>
            <a:headEnd type="none" w="sm" len="sm"/>
            <a:tailEnd type="none" w="sm" len="sm"/>
          </a:ln>
        </p:spPr>
      </p:cxnSp>
      <p:sp>
        <p:nvSpPr>
          <p:cNvPr id="339" name="Google Shape;339;g2bf04ff11e0_0_22"/>
          <p:cNvSpPr txBox="1"/>
          <p:nvPr/>
        </p:nvSpPr>
        <p:spPr>
          <a:xfrm>
            <a:off x="3226175" y="1730500"/>
            <a:ext cx="4174500" cy="19233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Division Tag - &lt;div&gt;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Text Formatters - &lt;p&gt;, &lt;b&gt;, &lt;i&gt;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Hyperlinks -&lt;a&gt;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Lists Tag - &lt;ul&gt; &lt;ol&gt;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Script Tag - &lt;script&gt;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Headings Tag - &lt;h1&gt; -- &lt;h6&gt;</a:t>
            </a:r>
            <a:endParaRPr sz="1400" b="0" i="0" u="none" strike="noStrike" cap="none">
              <a:solidFill>
                <a:srgbClr val="000000"/>
              </a:solidFill>
              <a:latin typeface="Arial"/>
              <a:ea typeface="Arial"/>
              <a:cs typeface="Arial"/>
              <a:sym typeface="Arial"/>
            </a:endParaRPr>
          </a:p>
        </p:txBody>
      </p:sp>
      <p:sp>
        <p:nvSpPr>
          <p:cNvPr id="340" name="Google Shape;340;g2bf04ff11e0_0_2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1" name="Google Shape;341;g2bf04ff11e0_0_2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2" name="Google Shape;342;g2bf04ff11e0_0_2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3" name="Google Shape;343;g2bf04ff11e0_0_2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Shape 2955"/>
        <p:cNvGrpSpPr/>
        <p:nvPr/>
      </p:nvGrpSpPr>
      <p:grpSpPr>
        <a:xfrm>
          <a:off x="0" y="0"/>
          <a:ext cx="0" cy="0"/>
          <a:chOff x="0" y="0"/>
          <a:chExt cx="0" cy="0"/>
        </a:xfrm>
      </p:grpSpPr>
      <p:sp>
        <p:nvSpPr>
          <p:cNvPr id="2956" name="Google Shape;2956;g2bf04ff201e_0_2104"/>
          <p:cNvSpPr txBox="1"/>
          <p:nvPr/>
        </p:nvSpPr>
        <p:spPr>
          <a:xfrm>
            <a:off x="349207"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2957" name="Google Shape;2957;g2bf04ff201e_0_210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58" name="Google Shape;2958;g2bf04ff201e_0_210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Shape 2962"/>
        <p:cNvGrpSpPr/>
        <p:nvPr/>
      </p:nvGrpSpPr>
      <p:grpSpPr>
        <a:xfrm>
          <a:off x="0" y="0"/>
          <a:ext cx="0" cy="0"/>
          <a:chOff x="0" y="0"/>
          <a:chExt cx="0" cy="0"/>
        </a:xfrm>
      </p:grpSpPr>
      <p:sp>
        <p:nvSpPr>
          <p:cNvPr id="2963" name="Google Shape;2963;g2bf04ff201e_0_2140"/>
          <p:cNvSpPr txBox="1"/>
          <p:nvPr/>
        </p:nvSpPr>
        <p:spPr>
          <a:xfrm>
            <a:off x="449275" y="1491250"/>
            <a:ext cx="3475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DOM Part - I</a:t>
            </a:r>
            <a:endParaRPr sz="2000" b="0" i="0" u="none" strike="noStrike" cap="none">
              <a:solidFill>
                <a:srgbClr val="000000"/>
              </a:solidFill>
              <a:latin typeface="Montserrat"/>
              <a:ea typeface="Montserrat"/>
              <a:cs typeface="Montserrat"/>
              <a:sym typeface="Montserrat"/>
            </a:endParaRPr>
          </a:p>
        </p:txBody>
      </p:sp>
      <p:sp>
        <p:nvSpPr>
          <p:cNvPr id="2964" name="Google Shape;2964;g2bf04ff201e_0_214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65" name="Google Shape;2965;g2bf04ff201e_0_214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Shape 2969"/>
        <p:cNvGrpSpPr/>
        <p:nvPr/>
      </p:nvGrpSpPr>
      <p:grpSpPr>
        <a:xfrm>
          <a:off x="0" y="0"/>
          <a:ext cx="0" cy="0"/>
          <a:chOff x="0" y="0"/>
          <a:chExt cx="0" cy="0"/>
        </a:xfrm>
      </p:grpSpPr>
      <p:sp>
        <p:nvSpPr>
          <p:cNvPr id="2970" name="Google Shape;2970;g2bf04ff201e_0_2145"/>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g2bf04ff201e_0_2145"/>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2972" name="Google Shape;2972;g2bf04ff201e_0_2145"/>
          <p:cNvSpPr txBox="1">
            <a:spLocks noGrp="1"/>
          </p:cNvSpPr>
          <p:nvPr>
            <p:ph type="title"/>
          </p:nvPr>
        </p:nvSpPr>
        <p:spPr>
          <a:xfrm>
            <a:off x="681722" y="1207216"/>
            <a:ext cx="4405200" cy="25704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670" b="0">
                <a:latin typeface="Montserrat"/>
                <a:ea typeface="Montserrat"/>
                <a:cs typeface="Montserrat"/>
                <a:sym typeface="Montserrat"/>
              </a:rPr>
              <a:t>Intro to DOM</a:t>
            </a:r>
            <a:endParaRPr sz="167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670" b="0">
                <a:latin typeface="Montserrat"/>
                <a:ea typeface="Montserrat"/>
                <a:cs typeface="Montserrat"/>
                <a:sym typeface="Montserrat"/>
              </a:rPr>
              <a:t>HTML DOM Modal</a:t>
            </a:r>
            <a:br>
              <a:rPr lang="en-GB" sz="1670" b="0">
                <a:latin typeface="Montserrat"/>
                <a:ea typeface="Montserrat"/>
                <a:cs typeface="Montserrat"/>
                <a:sym typeface="Montserrat"/>
              </a:rPr>
            </a:br>
            <a:r>
              <a:rPr lang="en-GB" sz="1670" b="0">
                <a:latin typeface="Montserrat"/>
                <a:ea typeface="Montserrat"/>
                <a:cs typeface="Montserrat"/>
                <a:sym typeface="Montserrat"/>
              </a:rPr>
              <a:t>HTML DOM Methods</a:t>
            </a:r>
            <a:br>
              <a:rPr lang="en-GB" sz="1670" b="0">
                <a:latin typeface="Montserrat"/>
                <a:ea typeface="Montserrat"/>
                <a:cs typeface="Montserrat"/>
                <a:sym typeface="Montserrat"/>
              </a:rPr>
            </a:br>
            <a:r>
              <a:rPr lang="en-GB" sz="1670" b="0">
                <a:latin typeface="Montserrat"/>
                <a:ea typeface="Montserrat"/>
                <a:cs typeface="Montserrat"/>
                <a:sym typeface="Montserrat"/>
              </a:rPr>
              <a:t>DOM Document</a:t>
            </a:r>
            <a:br>
              <a:rPr lang="en-GB" sz="1670" b="0">
                <a:latin typeface="Montserrat"/>
                <a:ea typeface="Montserrat"/>
                <a:cs typeface="Montserrat"/>
                <a:sym typeface="Montserrat"/>
              </a:rPr>
            </a:br>
            <a:r>
              <a:rPr lang="en-GB" sz="1670" b="0">
                <a:latin typeface="Montserrat"/>
                <a:ea typeface="Montserrat"/>
                <a:cs typeface="Montserrat"/>
                <a:sym typeface="Montserrat"/>
              </a:rPr>
              <a:t>DOM Selectors</a:t>
            </a:r>
            <a:br>
              <a:rPr lang="en-GB" sz="1670" b="0">
                <a:latin typeface="Montserrat"/>
                <a:ea typeface="Montserrat"/>
                <a:cs typeface="Montserrat"/>
                <a:sym typeface="Montserrat"/>
              </a:rPr>
            </a:br>
            <a:r>
              <a:rPr lang="en-GB" sz="1670" b="0">
                <a:latin typeface="Montserrat"/>
                <a:ea typeface="Montserrat"/>
                <a:cs typeface="Montserrat"/>
                <a:sym typeface="Montserrat"/>
              </a:rPr>
              <a:t>DOM HTML Manipulation</a:t>
            </a:r>
            <a:br>
              <a:rPr lang="en-GB" sz="1670" b="0">
                <a:latin typeface="Montserrat"/>
                <a:ea typeface="Montserrat"/>
                <a:cs typeface="Montserrat"/>
                <a:sym typeface="Montserrat"/>
              </a:rPr>
            </a:br>
            <a:r>
              <a:rPr lang="en-GB" sz="1670" b="0">
                <a:latin typeface="Montserrat"/>
                <a:ea typeface="Montserrat"/>
                <a:cs typeface="Montserrat"/>
                <a:sym typeface="Montserrat"/>
              </a:rPr>
              <a:t>DOM Style Manipulation</a:t>
            </a:r>
            <a:endParaRPr sz="1670" b="0">
              <a:latin typeface="Montserrat"/>
              <a:ea typeface="Montserrat"/>
              <a:cs typeface="Montserrat"/>
              <a:sym typeface="Montserrat"/>
            </a:endParaRPr>
          </a:p>
        </p:txBody>
      </p:sp>
      <p:cxnSp>
        <p:nvCxnSpPr>
          <p:cNvPr id="2973" name="Google Shape;2973;g2bf04ff201e_0_2145"/>
          <p:cNvCxnSpPr/>
          <p:nvPr/>
        </p:nvCxnSpPr>
        <p:spPr>
          <a:xfrm>
            <a:off x="529000" y="1115736"/>
            <a:ext cx="0" cy="2776800"/>
          </a:xfrm>
          <a:prstGeom prst="straightConnector1">
            <a:avLst/>
          </a:prstGeom>
          <a:noFill/>
          <a:ln w="114300" cap="flat" cmpd="sng">
            <a:solidFill>
              <a:schemeClr val="accent1"/>
            </a:solidFill>
            <a:prstDash val="solid"/>
            <a:round/>
            <a:headEnd type="none" w="sm" len="sm"/>
            <a:tailEnd type="none" w="sm" len="sm"/>
          </a:ln>
        </p:spPr>
      </p:cxnSp>
      <p:sp>
        <p:nvSpPr>
          <p:cNvPr id="2974" name="Google Shape;2974;g2bf04ff201e_0_214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75" name="Google Shape;2975;g2bf04ff201e_0_214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Shape 2979"/>
        <p:cNvGrpSpPr/>
        <p:nvPr/>
      </p:nvGrpSpPr>
      <p:grpSpPr>
        <a:xfrm>
          <a:off x="0" y="0"/>
          <a:ext cx="0" cy="0"/>
          <a:chOff x="0" y="0"/>
          <a:chExt cx="0" cy="0"/>
        </a:xfrm>
      </p:grpSpPr>
      <p:sp>
        <p:nvSpPr>
          <p:cNvPr id="2980" name="Google Shape;2980;g2bf04ff201e_0_2152"/>
          <p:cNvSpPr txBox="1">
            <a:spLocks noGrp="1"/>
          </p:cNvSpPr>
          <p:nvPr>
            <p:ph type="title"/>
          </p:nvPr>
        </p:nvSpPr>
        <p:spPr>
          <a:xfrm>
            <a:off x="479278" y="1459914"/>
            <a:ext cx="7343400" cy="13290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When a web page is loaded, the browser creates DOM (Document Object Modal) of the object.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DOM defines a standard for accessing documents.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It is separated in 3 different parts:</a:t>
            </a:r>
            <a:endParaRPr sz="1570" b="0">
              <a:latin typeface="Montserrat"/>
              <a:ea typeface="Montserrat"/>
              <a:cs typeface="Montserrat"/>
              <a:sym typeface="Montserrat"/>
            </a:endParaRPr>
          </a:p>
        </p:txBody>
      </p:sp>
      <p:sp>
        <p:nvSpPr>
          <p:cNvPr id="2981" name="Google Shape;2981;g2bf04ff201e_0_2152"/>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Intro to DOM</a:t>
            </a:r>
            <a:endParaRPr sz="2070" b="1">
              <a:latin typeface="Montserrat"/>
              <a:ea typeface="Montserrat"/>
              <a:cs typeface="Montserrat"/>
              <a:sym typeface="Montserrat"/>
            </a:endParaRPr>
          </a:p>
        </p:txBody>
      </p:sp>
      <p:sp>
        <p:nvSpPr>
          <p:cNvPr id="2982" name="Google Shape;2982;g2bf04ff201e_0_2152"/>
          <p:cNvSpPr txBox="1"/>
          <p:nvPr/>
        </p:nvSpPr>
        <p:spPr>
          <a:xfrm>
            <a:off x="680614" y="2909542"/>
            <a:ext cx="73434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Core DOM – standard model for all document types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XML DOM – standard model for XML documents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HTML DOM – standard model for HTML documents.</a:t>
            </a:r>
            <a:endParaRPr sz="1400" b="0" i="0" u="none" strike="noStrike" cap="none">
              <a:solidFill>
                <a:srgbClr val="000000"/>
              </a:solidFill>
              <a:latin typeface="Arial"/>
              <a:ea typeface="Arial"/>
              <a:cs typeface="Arial"/>
              <a:sym typeface="Arial"/>
            </a:endParaRPr>
          </a:p>
        </p:txBody>
      </p:sp>
      <p:sp>
        <p:nvSpPr>
          <p:cNvPr id="2983" name="Google Shape;2983;g2bf04ff201e_0_215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84" name="Google Shape;2984;g2bf04ff201e_0_215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2988"/>
        <p:cNvGrpSpPr/>
        <p:nvPr/>
      </p:nvGrpSpPr>
      <p:grpSpPr>
        <a:xfrm>
          <a:off x="0" y="0"/>
          <a:ext cx="0" cy="0"/>
          <a:chOff x="0" y="0"/>
          <a:chExt cx="0" cy="0"/>
        </a:xfrm>
      </p:grpSpPr>
      <p:sp>
        <p:nvSpPr>
          <p:cNvPr id="2989" name="Google Shape;2989;g2bf04ff201e_0_2158"/>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DOM Modal</a:t>
            </a:r>
            <a:endParaRPr sz="2070" b="1">
              <a:latin typeface="Montserrat"/>
              <a:ea typeface="Montserrat"/>
              <a:cs typeface="Montserrat"/>
              <a:sym typeface="Montserrat"/>
            </a:endParaRPr>
          </a:p>
        </p:txBody>
      </p:sp>
      <p:pic>
        <p:nvPicPr>
          <p:cNvPr id="2990" name="Google Shape;2990;g2bf04ff201e_0_2158"/>
          <p:cNvPicPr preferRelativeResize="0"/>
          <p:nvPr/>
        </p:nvPicPr>
        <p:blipFill rotWithShape="1">
          <a:blip r:embed="rId3">
            <a:alphaModFix/>
          </a:blip>
          <a:srcRect/>
          <a:stretch/>
        </p:blipFill>
        <p:spPr>
          <a:xfrm>
            <a:off x="447483" y="1631357"/>
            <a:ext cx="5860758" cy="2826780"/>
          </a:xfrm>
          <a:prstGeom prst="rect">
            <a:avLst/>
          </a:prstGeom>
          <a:noFill/>
          <a:ln>
            <a:noFill/>
          </a:ln>
        </p:spPr>
      </p:pic>
      <p:sp>
        <p:nvSpPr>
          <p:cNvPr id="2991" name="Google Shape;2991;g2bf04ff201e_0_215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2992" name="Google Shape;2992;g2bf04ff201e_0_215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Shape 2996"/>
        <p:cNvGrpSpPr/>
        <p:nvPr/>
      </p:nvGrpSpPr>
      <p:grpSpPr>
        <a:xfrm>
          <a:off x="0" y="0"/>
          <a:ext cx="0" cy="0"/>
          <a:chOff x="0" y="0"/>
          <a:chExt cx="0" cy="0"/>
        </a:xfrm>
      </p:grpSpPr>
      <p:sp>
        <p:nvSpPr>
          <p:cNvPr id="2997" name="Google Shape;2997;g2bf04ff201e_0_2163"/>
          <p:cNvSpPr txBox="1">
            <a:spLocks noGrp="1"/>
          </p:cNvSpPr>
          <p:nvPr>
            <p:ph type="title"/>
          </p:nvPr>
        </p:nvSpPr>
        <p:spPr>
          <a:xfrm>
            <a:off x="489284" y="1459914"/>
            <a:ext cx="77964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HTML DOM is standard object modal and programming interface for HTML.</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defines:</a:t>
            </a:r>
            <a:endParaRPr sz="1570" b="0">
              <a:latin typeface="Montserrat"/>
              <a:ea typeface="Montserrat"/>
              <a:cs typeface="Montserrat"/>
              <a:sym typeface="Montserrat"/>
            </a:endParaRPr>
          </a:p>
        </p:txBody>
      </p:sp>
      <p:sp>
        <p:nvSpPr>
          <p:cNvPr id="2998" name="Google Shape;2998;g2bf04ff201e_0_2163"/>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HTML DOM</a:t>
            </a:r>
            <a:endParaRPr sz="2070" b="1">
              <a:latin typeface="Montserrat"/>
              <a:ea typeface="Montserrat"/>
              <a:cs typeface="Montserrat"/>
              <a:sym typeface="Montserrat"/>
            </a:endParaRPr>
          </a:p>
        </p:txBody>
      </p:sp>
      <p:sp>
        <p:nvSpPr>
          <p:cNvPr id="2999" name="Google Shape;2999;g2bf04ff201e_0_2163"/>
          <p:cNvSpPr txBox="1"/>
          <p:nvPr/>
        </p:nvSpPr>
        <p:spPr>
          <a:xfrm>
            <a:off x="715786" y="2184728"/>
            <a:ext cx="7343400" cy="24165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HTML elements as objects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The properties of all HTML elements.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The methods to access all HTML elements.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The events for all HTML elements</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570" b="0"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In other words, HTML DOM is  standard for how to get, change,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Add, or delete HTML elements.</a:t>
            </a:r>
            <a:endParaRPr sz="1400" b="0" i="0" u="none" strike="noStrike" cap="none">
              <a:solidFill>
                <a:srgbClr val="000000"/>
              </a:solidFill>
              <a:latin typeface="Arial"/>
              <a:ea typeface="Arial"/>
              <a:cs typeface="Arial"/>
              <a:sym typeface="Arial"/>
            </a:endParaRPr>
          </a:p>
        </p:txBody>
      </p:sp>
      <p:sp>
        <p:nvSpPr>
          <p:cNvPr id="3000" name="Google Shape;3000;g2bf04ff201e_0_216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01" name="Google Shape;3001;g2bf04ff201e_0_216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Shape 3005"/>
        <p:cNvGrpSpPr/>
        <p:nvPr/>
      </p:nvGrpSpPr>
      <p:grpSpPr>
        <a:xfrm>
          <a:off x="0" y="0"/>
          <a:ext cx="0" cy="0"/>
          <a:chOff x="0" y="0"/>
          <a:chExt cx="0" cy="0"/>
        </a:xfrm>
      </p:grpSpPr>
      <p:sp>
        <p:nvSpPr>
          <p:cNvPr id="3006" name="Google Shape;3006;g2bf04ff201e_0_2169"/>
          <p:cNvSpPr txBox="1">
            <a:spLocks noGrp="1"/>
          </p:cNvSpPr>
          <p:nvPr>
            <p:ph type="title"/>
          </p:nvPr>
        </p:nvSpPr>
        <p:spPr>
          <a:xfrm>
            <a:off x="469271" y="1459914"/>
            <a:ext cx="73434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HTML DOM methods are actions you can perform (on HTML elements)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HTML DOM properties are values that you can set or change.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It can be accessed with Javascript:</a:t>
            </a:r>
            <a:endParaRPr sz="1570" b="0">
              <a:latin typeface="Montserrat"/>
              <a:ea typeface="Montserrat"/>
              <a:cs typeface="Montserrat"/>
              <a:sym typeface="Montserrat"/>
            </a:endParaRPr>
          </a:p>
        </p:txBody>
      </p:sp>
      <p:sp>
        <p:nvSpPr>
          <p:cNvPr id="3007" name="Google Shape;3007;g2bf04ff201e_0_2169"/>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HTML DOM methods</a:t>
            </a:r>
            <a:endParaRPr sz="2070" b="1">
              <a:latin typeface="Montserrat"/>
              <a:ea typeface="Montserrat"/>
              <a:cs typeface="Montserrat"/>
              <a:sym typeface="Montserrat"/>
            </a:endParaRPr>
          </a:p>
        </p:txBody>
      </p:sp>
      <p:sp>
        <p:nvSpPr>
          <p:cNvPr id="3008" name="Google Shape;3008;g2bf04ff201e_0_2169"/>
          <p:cNvSpPr txBox="1"/>
          <p:nvPr/>
        </p:nvSpPr>
        <p:spPr>
          <a:xfrm>
            <a:off x="687385" y="2634024"/>
            <a:ext cx="7343400" cy="6042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the getElementById Method – access HTML element by ID</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the innerHTML property – content of HTML elements</a:t>
            </a:r>
            <a:endParaRPr sz="1400" b="0" i="0" u="none" strike="noStrike" cap="none">
              <a:solidFill>
                <a:srgbClr val="000000"/>
              </a:solidFill>
              <a:latin typeface="Arial"/>
              <a:ea typeface="Arial"/>
              <a:cs typeface="Arial"/>
              <a:sym typeface="Arial"/>
            </a:endParaRPr>
          </a:p>
        </p:txBody>
      </p:sp>
      <p:pic>
        <p:nvPicPr>
          <p:cNvPr id="3009" name="Google Shape;3009;g2bf04ff201e_0_2169"/>
          <p:cNvPicPr preferRelativeResize="0"/>
          <p:nvPr/>
        </p:nvPicPr>
        <p:blipFill rotWithShape="1">
          <a:blip r:embed="rId3">
            <a:alphaModFix/>
          </a:blip>
          <a:srcRect/>
          <a:stretch/>
        </p:blipFill>
        <p:spPr>
          <a:xfrm>
            <a:off x="1015068" y="3542748"/>
            <a:ext cx="5129650" cy="123141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010" name="Google Shape;3010;g2bf04ff201e_0_216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11" name="Google Shape;3011;g2bf04ff201e_0_216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Shape 3015"/>
        <p:cNvGrpSpPr/>
        <p:nvPr/>
      </p:nvGrpSpPr>
      <p:grpSpPr>
        <a:xfrm>
          <a:off x="0" y="0"/>
          <a:ext cx="0" cy="0"/>
          <a:chOff x="0" y="0"/>
          <a:chExt cx="0" cy="0"/>
        </a:xfrm>
      </p:grpSpPr>
      <p:sp>
        <p:nvSpPr>
          <p:cNvPr id="3016" name="Google Shape;3016;g2bf04ff201e_0_2176"/>
          <p:cNvSpPr txBox="1">
            <a:spLocks noGrp="1"/>
          </p:cNvSpPr>
          <p:nvPr>
            <p:ph type="title"/>
          </p:nvPr>
        </p:nvSpPr>
        <p:spPr>
          <a:xfrm>
            <a:off x="471569" y="1459914"/>
            <a:ext cx="73434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Document Object represents your web page.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It is the owner of all other objects in the web page.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Following Operations can be performed using document object:</a:t>
            </a:r>
            <a:endParaRPr sz="1570" b="0">
              <a:latin typeface="Montserrat"/>
              <a:ea typeface="Montserrat"/>
              <a:cs typeface="Montserrat"/>
              <a:sym typeface="Montserrat"/>
            </a:endParaRPr>
          </a:p>
        </p:txBody>
      </p:sp>
      <p:sp>
        <p:nvSpPr>
          <p:cNvPr id="3017" name="Google Shape;3017;g2bf04ff201e_0_2176"/>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DOM Document</a:t>
            </a:r>
            <a:endParaRPr sz="2070" b="1">
              <a:latin typeface="Montserrat"/>
              <a:ea typeface="Montserrat"/>
              <a:cs typeface="Montserrat"/>
              <a:sym typeface="Montserrat"/>
            </a:endParaRPr>
          </a:p>
        </p:txBody>
      </p:sp>
      <p:sp>
        <p:nvSpPr>
          <p:cNvPr id="3018" name="Google Shape;3018;g2bf04ff201e_0_2176"/>
          <p:cNvSpPr txBox="1"/>
          <p:nvPr/>
        </p:nvSpPr>
        <p:spPr>
          <a:xfrm>
            <a:off x="656127" y="2634024"/>
            <a:ext cx="7343400" cy="16917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Finding HTML elements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a:t>
            </a:r>
            <a:r>
              <a:rPr lang="en-GB" sz="1570" b="0" i="0" u="none" strike="noStrike" cap="none">
                <a:solidFill>
                  <a:schemeClr val="dk1"/>
                </a:solidFill>
                <a:latin typeface="Montserrat"/>
                <a:ea typeface="Montserrat"/>
                <a:cs typeface="Montserrat"/>
                <a:sym typeface="Montserrat"/>
              </a:rPr>
              <a:t>Changing HTML elements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Adding and Deleting elements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Adding Event Handlers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Finding HTML objects</a:t>
            </a:r>
            <a:endParaRPr sz="1400" b="0" i="0" u="none" strike="noStrike" cap="none">
              <a:solidFill>
                <a:srgbClr val="000000"/>
              </a:solidFill>
              <a:latin typeface="Arial"/>
              <a:ea typeface="Arial"/>
              <a:cs typeface="Arial"/>
              <a:sym typeface="Arial"/>
            </a:endParaRPr>
          </a:p>
        </p:txBody>
      </p:sp>
      <p:sp>
        <p:nvSpPr>
          <p:cNvPr id="3019" name="Google Shape;3019;g2bf04ff201e_0_217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20" name="Google Shape;3020;g2bf04ff201e_0_217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3024"/>
        <p:cNvGrpSpPr/>
        <p:nvPr/>
      </p:nvGrpSpPr>
      <p:grpSpPr>
        <a:xfrm>
          <a:off x="0" y="0"/>
          <a:ext cx="0" cy="0"/>
          <a:chOff x="0" y="0"/>
          <a:chExt cx="0" cy="0"/>
        </a:xfrm>
      </p:grpSpPr>
      <p:sp>
        <p:nvSpPr>
          <p:cNvPr id="3025" name="Google Shape;3025;g2bf04ff201e_0_2182"/>
          <p:cNvSpPr txBox="1">
            <a:spLocks noGrp="1"/>
          </p:cNvSpPr>
          <p:nvPr>
            <p:ph type="title"/>
          </p:nvPr>
        </p:nvSpPr>
        <p:spPr>
          <a:xfrm>
            <a:off x="459264" y="1459914"/>
            <a:ext cx="73434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To manipulate elements, you need to find the HTML element first.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Different ways to find elements are: </a:t>
            </a:r>
            <a:endParaRPr sz="1570" b="0">
              <a:latin typeface="Montserrat"/>
              <a:ea typeface="Montserrat"/>
              <a:cs typeface="Montserrat"/>
              <a:sym typeface="Montserrat"/>
            </a:endParaRPr>
          </a:p>
        </p:txBody>
      </p:sp>
      <p:sp>
        <p:nvSpPr>
          <p:cNvPr id="3026" name="Google Shape;3026;g2bf04ff201e_0_2182"/>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DOM Selectors</a:t>
            </a:r>
            <a:endParaRPr sz="2070" b="1">
              <a:latin typeface="Montserrat"/>
              <a:ea typeface="Montserrat"/>
              <a:cs typeface="Montserrat"/>
              <a:sym typeface="Montserrat"/>
            </a:endParaRPr>
          </a:p>
        </p:txBody>
      </p:sp>
      <p:sp>
        <p:nvSpPr>
          <p:cNvPr id="3027" name="Google Shape;3027;g2bf04ff201e_0_2182"/>
          <p:cNvSpPr txBox="1"/>
          <p:nvPr/>
        </p:nvSpPr>
        <p:spPr>
          <a:xfrm>
            <a:off x="459264" y="2390546"/>
            <a:ext cx="73434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Finding HTML element by ID</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570" b="1"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If element is found, it will return element else it will return null.</a:t>
            </a:r>
            <a:endParaRPr sz="1400" b="0" i="0" u="none" strike="noStrike" cap="none">
              <a:solidFill>
                <a:srgbClr val="000000"/>
              </a:solidFill>
              <a:latin typeface="Arial"/>
              <a:ea typeface="Arial"/>
              <a:cs typeface="Arial"/>
              <a:sym typeface="Arial"/>
            </a:endParaRPr>
          </a:p>
        </p:txBody>
      </p:sp>
      <p:pic>
        <p:nvPicPr>
          <p:cNvPr id="3028" name="Google Shape;3028;g2bf04ff201e_0_2182"/>
          <p:cNvPicPr preferRelativeResize="0"/>
          <p:nvPr/>
        </p:nvPicPr>
        <p:blipFill rotWithShape="1">
          <a:blip r:embed="rId3">
            <a:alphaModFix/>
          </a:blip>
          <a:srcRect/>
          <a:stretch/>
        </p:blipFill>
        <p:spPr>
          <a:xfrm>
            <a:off x="772807" y="2827422"/>
            <a:ext cx="4433059" cy="347691"/>
          </a:xfrm>
          <a:prstGeom prst="rect">
            <a:avLst/>
          </a:prstGeom>
          <a:noFill/>
          <a:ln w="9525" cap="flat" cmpd="sng">
            <a:solidFill>
              <a:schemeClr val="dk1"/>
            </a:solidFill>
            <a:prstDash val="solid"/>
            <a:round/>
            <a:headEnd type="none" w="sm" len="sm"/>
            <a:tailEnd type="none" w="sm" len="sm"/>
          </a:ln>
        </p:spPr>
      </p:pic>
      <p:sp>
        <p:nvSpPr>
          <p:cNvPr id="3029" name="Google Shape;3029;g2bf04ff201e_0_2182"/>
          <p:cNvSpPr txBox="1"/>
          <p:nvPr/>
        </p:nvSpPr>
        <p:spPr>
          <a:xfrm>
            <a:off x="459264" y="3608348"/>
            <a:ext cx="73434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Finding HTML element by Tag Name</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570" b="1"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It will return an array of all p tag elements in the document.</a:t>
            </a:r>
            <a:endParaRPr sz="1400" b="0" i="0" u="none" strike="noStrike" cap="none">
              <a:solidFill>
                <a:srgbClr val="000000"/>
              </a:solidFill>
              <a:latin typeface="Arial"/>
              <a:ea typeface="Arial"/>
              <a:cs typeface="Arial"/>
              <a:sym typeface="Arial"/>
            </a:endParaRPr>
          </a:p>
        </p:txBody>
      </p:sp>
      <p:pic>
        <p:nvPicPr>
          <p:cNvPr id="3030" name="Google Shape;3030;g2bf04ff201e_0_2182"/>
          <p:cNvPicPr preferRelativeResize="0"/>
          <p:nvPr/>
        </p:nvPicPr>
        <p:blipFill rotWithShape="1">
          <a:blip r:embed="rId4">
            <a:alphaModFix/>
          </a:blip>
          <a:srcRect/>
          <a:stretch/>
        </p:blipFill>
        <p:spPr>
          <a:xfrm>
            <a:off x="714565" y="3988014"/>
            <a:ext cx="4491300" cy="327888"/>
          </a:xfrm>
          <a:prstGeom prst="rect">
            <a:avLst/>
          </a:prstGeom>
          <a:noFill/>
          <a:ln w="9525" cap="flat" cmpd="sng">
            <a:solidFill>
              <a:schemeClr val="dk1"/>
            </a:solidFill>
            <a:prstDash val="solid"/>
            <a:round/>
            <a:headEnd type="none" w="sm" len="sm"/>
            <a:tailEnd type="none" w="sm" len="sm"/>
          </a:ln>
        </p:spPr>
      </p:pic>
      <p:sp>
        <p:nvSpPr>
          <p:cNvPr id="3031" name="Google Shape;3031;g2bf04ff201e_0_218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32" name="Google Shape;3032;g2bf04ff201e_0_218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Shape 3036"/>
        <p:cNvGrpSpPr/>
        <p:nvPr/>
      </p:nvGrpSpPr>
      <p:grpSpPr>
        <a:xfrm>
          <a:off x="0" y="0"/>
          <a:ext cx="0" cy="0"/>
          <a:chOff x="0" y="0"/>
          <a:chExt cx="0" cy="0"/>
        </a:xfrm>
      </p:grpSpPr>
      <p:sp>
        <p:nvSpPr>
          <p:cNvPr id="3037" name="Google Shape;3037;g2bf04ff201e_0_2191"/>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DOM Selectors</a:t>
            </a:r>
            <a:endParaRPr sz="2070" b="1">
              <a:latin typeface="Montserrat"/>
              <a:ea typeface="Montserrat"/>
              <a:cs typeface="Montserrat"/>
              <a:sym typeface="Montserrat"/>
            </a:endParaRPr>
          </a:p>
        </p:txBody>
      </p:sp>
      <p:sp>
        <p:nvSpPr>
          <p:cNvPr id="3038" name="Google Shape;3038;g2bf04ff201e_0_2191"/>
          <p:cNvSpPr txBox="1"/>
          <p:nvPr/>
        </p:nvSpPr>
        <p:spPr>
          <a:xfrm>
            <a:off x="444404" y="1484529"/>
            <a:ext cx="73434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Finding HTML elements by Class Name</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570" b="1"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It will return list of all elements with class=“intro”</a:t>
            </a:r>
            <a:endParaRPr sz="1400" b="0" i="0" u="none" strike="noStrike" cap="none">
              <a:solidFill>
                <a:srgbClr val="000000"/>
              </a:solidFill>
              <a:latin typeface="Arial"/>
              <a:ea typeface="Arial"/>
              <a:cs typeface="Arial"/>
              <a:sym typeface="Arial"/>
            </a:endParaRPr>
          </a:p>
        </p:txBody>
      </p:sp>
      <p:pic>
        <p:nvPicPr>
          <p:cNvPr id="3039" name="Google Shape;3039;g2bf04ff201e_0_2191"/>
          <p:cNvPicPr preferRelativeResize="0"/>
          <p:nvPr/>
        </p:nvPicPr>
        <p:blipFill rotWithShape="1">
          <a:blip r:embed="rId3">
            <a:alphaModFix/>
          </a:blip>
          <a:srcRect/>
          <a:stretch/>
        </p:blipFill>
        <p:spPr>
          <a:xfrm>
            <a:off x="1026393" y="1869322"/>
            <a:ext cx="3950559" cy="317633"/>
          </a:xfrm>
          <a:prstGeom prst="rect">
            <a:avLst/>
          </a:prstGeom>
          <a:noFill/>
          <a:ln w="9525" cap="flat" cmpd="sng">
            <a:solidFill>
              <a:schemeClr val="dk1"/>
            </a:solidFill>
            <a:prstDash val="solid"/>
            <a:round/>
            <a:headEnd type="none" w="sm" len="sm"/>
            <a:tailEnd type="none" w="sm" len="sm"/>
          </a:ln>
        </p:spPr>
      </p:pic>
      <p:sp>
        <p:nvSpPr>
          <p:cNvPr id="3040" name="Google Shape;3040;g2bf04ff201e_0_2191"/>
          <p:cNvSpPr txBox="1"/>
          <p:nvPr/>
        </p:nvSpPr>
        <p:spPr>
          <a:xfrm>
            <a:off x="444403" y="2862495"/>
            <a:ext cx="73434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Finding HTML elements by CSS Selectors</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570" b="1"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It will return list of all &lt;p&gt; elements with class=“intro”</a:t>
            </a:r>
            <a:endParaRPr sz="1400" b="0" i="0" u="none" strike="noStrike" cap="none">
              <a:solidFill>
                <a:srgbClr val="000000"/>
              </a:solidFill>
              <a:latin typeface="Arial"/>
              <a:ea typeface="Arial"/>
              <a:cs typeface="Arial"/>
              <a:sym typeface="Arial"/>
            </a:endParaRPr>
          </a:p>
        </p:txBody>
      </p:sp>
      <p:pic>
        <p:nvPicPr>
          <p:cNvPr id="3041" name="Google Shape;3041;g2bf04ff201e_0_2191"/>
          <p:cNvPicPr preferRelativeResize="0"/>
          <p:nvPr/>
        </p:nvPicPr>
        <p:blipFill rotWithShape="1">
          <a:blip r:embed="rId4">
            <a:alphaModFix/>
          </a:blip>
          <a:srcRect/>
          <a:stretch/>
        </p:blipFill>
        <p:spPr>
          <a:xfrm>
            <a:off x="1093504" y="3235115"/>
            <a:ext cx="3992241" cy="341979"/>
          </a:xfrm>
          <a:prstGeom prst="rect">
            <a:avLst/>
          </a:prstGeom>
          <a:noFill/>
          <a:ln w="9525" cap="flat" cmpd="sng">
            <a:solidFill>
              <a:schemeClr val="dk1"/>
            </a:solidFill>
            <a:prstDash val="solid"/>
            <a:round/>
            <a:headEnd type="none" w="sm" len="sm"/>
            <a:tailEnd type="none" w="sm" len="sm"/>
          </a:ln>
        </p:spPr>
      </p:pic>
      <p:sp>
        <p:nvSpPr>
          <p:cNvPr id="3042" name="Google Shape;3042;g2bf04ff201e_0_219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43" name="Google Shape;3043;g2bf04ff201e_0_219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bf04ff11e0_0_28"/>
          <p:cNvSpPr txBox="1">
            <a:spLocks noGrp="1"/>
          </p:cNvSpPr>
          <p:nvPr>
            <p:ph type="ctrTitle"/>
          </p:nvPr>
        </p:nvSpPr>
        <p:spPr>
          <a:xfrm>
            <a:off x="421558" y="1850552"/>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Nested Elements</a:t>
            </a:r>
            <a:endParaRPr/>
          </a:p>
        </p:txBody>
      </p:sp>
      <p:cxnSp>
        <p:nvCxnSpPr>
          <p:cNvPr id="349" name="Google Shape;349;g2bf04ff11e0_0_28"/>
          <p:cNvCxnSpPr/>
          <p:nvPr/>
        </p:nvCxnSpPr>
        <p:spPr>
          <a:xfrm>
            <a:off x="2863548" y="1084380"/>
            <a:ext cx="28200" cy="3254400"/>
          </a:xfrm>
          <a:prstGeom prst="straightConnector1">
            <a:avLst/>
          </a:prstGeom>
          <a:noFill/>
          <a:ln w="28575" cap="flat" cmpd="sng">
            <a:solidFill>
              <a:schemeClr val="accent1"/>
            </a:solidFill>
            <a:prstDash val="solid"/>
            <a:round/>
            <a:headEnd type="none" w="sm" len="sm"/>
            <a:tailEnd type="none" w="sm" len="sm"/>
          </a:ln>
        </p:spPr>
      </p:cxnSp>
      <p:sp>
        <p:nvSpPr>
          <p:cNvPr id="350" name="Google Shape;350;g2bf04ff11e0_0_28"/>
          <p:cNvSpPr txBox="1"/>
          <p:nvPr/>
        </p:nvSpPr>
        <p:spPr>
          <a:xfrm>
            <a:off x="3240787" y="1828652"/>
            <a:ext cx="4174500" cy="12444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HTML elements can be nested</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All Docs contains Nested elements</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Example</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Never Skip end Tag</a:t>
            </a:r>
            <a:endParaRPr sz="1400" b="0" i="0" u="none" strike="noStrike" cap="none">
              <a:solidFill>
                <a:srgbClr val="000000"/>
              </a:solidFill>
              <a:latin typeface="Arial"/>
              <a:ea typeface="Arial"/>
              <a:cs typeface="Arial"/>
              <a:sym typeface="Arial"/>
            </a:endParaRPr>
          </a:p>
        </p:txBody>
      </p:sp>
      <p:sp>
        <p:nvSpPr>
          <p:cNvPr id="351" name="Google Shape;351;g2bf04ff11e0_0_2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2" name="Google Shape;352;g2bf04ff11e0_0_2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3" name="Google Shape;353;g2bf04ff11e0_0_2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4" name="Google Shape;354;g2bf04ff11e0_0_2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355" name="Google Shape;355;g2bf04ff11e0_0_28"/>
          <p:cNvPicPr preferRelativeResize="0"/>
          <p:nvPr/>
        </p:nvPicPr>
        <p:blipFill rotWithShape="1">
          <a:blip r:embed="rId3">
            <a:alphaModFix/>
          </a:blip>
          <a:srcRect/>
          <a:stretch/>
        </p:blipFill>
        <p:spPr>
          <a:xfrm>
            <a:off x="5881325" y="2960050"/>
            <a:ext cx="3262676" cy="1951917"/>
          </a:xfrm>
          <a:prstGeom prst="rect">
            <a:avLst/>
          </a:prstGeom>
          <a:noFill/>
          <a:ln>
            <a:noFill/>
          </a:ln>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Shape 3047"/>
        <p:cNvGrpSpPr/>
        <p:nvPr/>
      </p:nvGrpSpPr>
      <p:grpSpPr>
        <a:xfrm>
          <a:off x="0" y="0"/>
          <a:ext cx="0" cy="0"/>
          <a:chOff x="0" y="0"/>
          <a:chExt cx="0" cy="0"/>
        </a:xfrm>
      </p:grpSpPr>
      <p:sp>
        <p:nvSpPr>
          <p:cNvPr id="3048" name="Google Shape;3048;g2bf04ff201e_0_2199"/>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DOM Selectors - Collections</a:t>
            </a:r>
            <a:endParaRPr sz="2070" b="1">
              <a:latin typeface="Montserrat"/>
              <a:ea typeface="Montserrat"/>
              <a:cs typeface="Montserrat"/>
              <a:sym typeface="Montserrat"/>
            </a:endParaRPr>
          </a:p>
        </p:txBody>
      </p:sp>
      <p:sp>
        <p:nvSpPr>
          <p:cNvPr id="3049" name="Google Shape;3049;g2bf04ff201e_0_2199"/>
          <p:cNvSpPr txBox="1"/>
          <p:nvPr/>
        </p:nvSpPr>
        <p:spPr>
          <a:xfrm>
            <a:off x="454410" y="1484529"/>
            <a:ext cx="7343400" cy="27792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1" i="0" u="none" strike="noStrike" cap="none">
                <a:solidFill>
                  <a:schemeClr val="dk1"/>
                </a:solidFill>
                <a:latin typeface="Montserrat"/>
                <a:ea typeface="Montserrat"/>
                <a:cs typeface="Montserrat"/>
                <a:sym typeface="Montserrat"/>
              </a:rPr>
              <a:t> Finding HTML elements by HTML Object Collections</a:t>
            </a:r>
            <a:endParaRPr sz="1400" b="0" i="0" u="none" strike="noStrike" cap="none">
              <a:solidFill>
                <a:srgbClr val="000000"/>
              </a:solidFill>
              <a:latin typeface="Arial"/>
              <a:ea typeface="Arial"/>
              <a:cs typeface="Arial"/>
              <a:sym typeface="Arial"/>
            </a:endParaRPr>
          </a:p>
          <a:p>
            <a:pPr marL="86399" marR="0" lvl="0" indent="0" algn="l" rtl="0">
              <a:lnSpc>
                <a:spcPct val="150000"/>
              </a:lnSpc>
              <a:spcBef>
                <a:spcPts val="0"/>
              </a:spcBef>
              <a:spcAft>
                <a:spcPts val="0"/>
              </a:spcAft>
              <a:buClr>
                <a:schemeClr val="dk1"/>
              </a:buClr>
              <a:buSzPts val="1570"/>
              <a:buFont typeface="Montserrat"/>
              <a:buNone/>
            </a:pPr>
            <a:endParaRPr sz="1570" b="1" i="0" u="none" strike="noStrike" cap="none">
              <a:solidFill>
                <a:schemeClr val="dk1"/>
              </a:solidFill>
              <a:latin typeface="Montserrat"/>
              <a:ea typeface="Montserrat"/>
              <a:cs typeface="Montserrat"/>
              <a:sym typeface="Montserrat"/>
            </a:endParaRPr>
          </a:p>
          <a:p>
            <a:pPr marL="86399" marR="0" lvl="0" indent="0" algn="l" rtl="0">
              <a:lnSpc>
                <a:spcPct val="150000"/>
              </a:lnSpc>
              <a:spcBef>
                <a:spcPts val="0"/>
              </a:spcBef>
              <a:spcAft>
                <a:spcPts val="0"/>
              </a:spcAft>
              <a:buClr>
                <a:schemeClr val="dk1"/>
              </a:buClr>
              <a:buSzPts val="1570"/>
              <a:buFont typeface="Montserrat"/>
              <a:buNone/>
            </a:pPr>
            <a:endParaRPr sz="1570" b="1" i="0" u="none" strike="noStrike" cap="none">
              <a:solidFill>
                <a:schemeClr val="dk1"/>
              </a:solidFill>
              <a:latin typeface="Montserrat"/>
              <a:ea typeface="Montserrat"/>
              <a:cs typeface="Montserrat"/>
              <a:sym typeface="Montserrat"/>
            </a:endParaRPr>
          </a:p>
          <a:p>
            <a:pPr marL="86399" marR="0" lvl="0" indent="0" algn="l" rtl="0">
              <a:lnSpc>
                <a:spcPct val="150000"/>
              </a:lnSpc>
              <a:spcBef>
                <a:spcPts val="0"/>
              </a:spcBef>
              <a:spcAft>
                <a:spcPts val="0"/>
              </a:spcAft>
              <a:buClr>
                <a:schemeClr val="dk1"/>
              </a:buClr>
              <a:buSzPts val="1570"/>
              <a:buFont typeface="Montserrat"/>
              <a:buNone/>
            </a:pPr>
            <a:endParaRPr sz="1570" b="1" i="0" u="none" strike="noStrike" cap="none">
              <a:solidFill>
                <a:schemeClr val="dk1"/>
              </a:solidFill>
              <a:latin typeface="Montserrat"/>
              <a:ea typeface="Montserrat"/>
              <a:cs typeface="Montserrat"/>
              <a:sym typeface="Montserrat"/>
            </a:endParaRPr>
          </a:p>
          <a:p>
            <a:pPr marL="86399" marR="0" lvl="0" indent="0" algn="l" rtl="0">
              <a:lnSpc>
                <a:spcPct val="150000"/>
              </a:lnSpc>
              <a:spcBef>
                <a:spcPts val="0"/>
              </a:spcBef>
              <a:spcAft>
                <a:spcPts val="0"/>
              </a:spcAft>
              <a:buClr>
                <a:schemeClr val="dk1"/>
              </a:buClr>
              <a:buSzPts val="1570"/>
              <a:buFont typeface="Montserrat"/>
              <a:buNone/>
            </a:pPr>
            <a:endParaRPr sz="1570" b="1"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endParaRPr sz="1570" b="1" i="0" u="none" strike="noStrike" cap="none">
              <a:solidFill>
                <a:schemeClr val="dk1"/>
              </a:solidFill>
              <a:latin typeface="Montserrat"/>
              <a:ea typeface="Montserrat"/>
              <a:cs typeface="Montserrat"/>
              <a:sym typeface="Montserrat"/>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It finds the form element with id=“frm1”, in the forms collection,</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And display all element values.</a:t>
            </a:r>
            <a:endParaRPr sz="1400" b="0" i="0" u="none" strike="noStrike" cap="none">
              <a:solidFill>
                <a:srgbClr val="000000"/>
              </a:solidFill>
              <a:latin typeface="Arial"/>
              <a:ea typeface="Arial"/>
              <a:cs typeface="Arial"/>
              <a:sym typeface="Arial"/>
            </a:endParaRPr>
          </a:p>
        </p:txBody>
      </p:sp>
      <p:pic>
        <p:nvPicPr>
          <p:cNvPr id="3050" name="Google Shape;3050;g2bf04ff201e_0_2199"/>
          <p:cNvPicPr preferRelativeResize="0"/>
          <p:nvPr/>
        </p:nvPicPr>
        <p:blipFill rotWithShape="1">
          <a:blip r:embed="rId3">
            <a:alphaModFix/>
          </a:blip>
          <a:srcRect/>
          <a:stretch/>
        </p:blipFill>
        <p:spPr>
          <a:xfrm>
            <a:off x="1262901" y="1951708"/>
            <a:ext cx="4746596" cy="1614488"/>
          </a:xfrm>
          <a:prstGeom prst="rect">
            <a:avLst/>
          </a:prstGeom>
          <a:noFill/>
          <a:ln w="9525" cap="flat" cmpd="sng">
            <a:solidFill>
              <a:schemeClr val="dk1"/>
            </a:solidFill>
            <a:prstDash val="solid"/>
            <a:round/>
            <a:headEnd type="none" w="sm" len="sm"/>
            <a:tailEnd type="none" w="sm" len="sm"/>
          </a:ln>
        </p:spPr>
      </p:pic>
      <p:sp>
        <p:nvSpPr>
          <p:cNvPr id="3051" name="Google Shape;3051;g2bf04ff201e_0_219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52" name="Google Shape;3052;g2bf04ff201e_0_219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Shape 3056"/>
        <p:cNvGrpSpPr/>
        <p:nvPr/>
      </p:nvGrpSpPr>
      <p:grpSpPr>
        <a:xfrm>
          <a:off x="0" y="0"/>
          <a:ext cx="0" cy="0"/>
          <a:chOff x="0" y="0"/>
          <a:chExt cx="0" cy="0"/>
        </a:xfrm>
      </p:grpSpPr>
      <p:sp>
        <p:nvSpPr>
          <p:cNvPr id="3057" name="Google Shape;3057;g2bf04ff201e_0_2205"/>
          <p:cNvSpPr txBox="1">
            <a:spLocks noGrp="1"/>
          </p:cNvSpPr>
          <p:nvPr>
            <p:ph type="title"/>
          </p:nvPr>
        </p:nvSpPr>
        <p:spPr>
          <a:xfrm>
            <a:off x="439250" y="1459914"/>
            <a:ext cx="73434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HTML DOM allows JS to change the content of HTML elements.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change the content of HTML element, use this syntax:</a:t>
            </a: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3058" name="Google Shape;3058;g2bf04ff201e_0_2205"/>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Manipulatin</a:t>
            </a:r>
            <a:r>
              <a:rPr lang="en-GB" sz="2070">
                <a:latin typeface="Montserrat"/>
                <a:ea typeface="Montserrat"/>
                <a:cs typeface="Montserrat"/>
                <a:sym typeface="Montserrat"/>
              </a:rPr>
              <a:t>g DOM HTML</a:t>
            </a:r>
            <a:endParaRPr sz="2070" b="1">
              <a:latin typeface="Montserrat"/>
              <a:ea typeface="Montserrat"/>
              <a:cs typeface="Montserrat"/>
              <a:sym typeface="Montserrat"/>
            </a:endParaRPr>
          </a:p>
        </p:txBody>
      </p:sp>
      <p:pic>
        <p:nvPicPr>
          <p:cNvPr id="3059" name="Google Shape;3059;g2bf04ff201e_0_2205"/>
          <p:cNvPicPr preferRelativeResize="0"/>
          <p:nvPr/>
        </p:nvPicPr>
        <p:blipFill rotWithShape="1">
          <a:blip r:embed="rId3">
            <a:alphaModFix/>
          </a:blip>
          <a:srcRect/>
          <a:stretch/>
        </p:blipFill>
        <p:spPr>
          <a:xfrm>
            <a:off x="1256131" y="2254920"/>
            <a:ext cx="4343443" cy="384375"/>
          </a:xfrm>
          <a:prstGeom prst="rect">
            <a:avLst/>
          </a:prstGeom>
          <a:noFill/>
          <a:ln>
            <a:noFill/>
          </a:ln>
        </p:spPr>
      </p:pic>
      <p:pic>
        <p:nvPicPr>
          <p:cNvPr id="3060" name="Google Shape;3060;g2bf04ff201e_0_2205"/>
          <p:cNvPicPr preferRelativeResize="0"/>
          <p:nvPr/>
        </p:nvPicPr>
        <p:blipFill rotWithShape="1">
          <a:blip r:embed="rId4">
            <a:alphaModFix/>
          </a:blip>
          <a:srcRect/>
          <a:stretch/>
        </p:blipFill>
        <p:spPr>
          <a:xfrm>
            <a:off x="1499412" y="3113990"/>
            <a:ext cx="3949161" cy="140492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061" name="Google Shape;3061;g2bf04ff201e_0_22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62" name="Google Shape;3062;g2bf04ff201e_0_22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Shape 3066"/>
        <p:cNvGrpSpPr/>
        <p:nvPr/>
      </p:nvGrpSpPr>
      <p:grpSpPr>
        <a:xfrm>
          <a:off x="0" y="0"/>
          <a:ext cx="0" cy="0"/>
          <a:chOff x="0" y="0"/>
          <a:chExt cx="0" cy="0"/>
        </a:xfrm>
      </p:grpSpPr>
      <p:sp>
        <p:nvSpPr>
          <p:cNvPr id="3067" name="Google Shape;3067;g2bf04ff201e_0_2212"/>
          <p:cNvSpPr txBox="1">
            <a:spLocks noGrp="1"/>
          </p:cNvSpPr>
          <p:nvPr>
            <p:ph type="title"/>
          </p:nvPr>
        </p:nvSpPr>
        <p:spPr>
          <a:xfrm>
            <a:off x="449257" y="1459914"/>
            <a:ext cx="7343400" cy="2418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To change the value of HTML attribute, use this syntax:</a:t>
            </a:r>
            <a:endParaRPr sz="1570" b="0">
              <a:latin typeface="Montserrat"/>
              <a:ea typeface="Montserrat"/>
              <a:cs typeface="Montserrat"/>
              <a:sym typeface="Montserrat"/>
            </a:endParaRPr>
          </a:p>
        </p:txBody>
      </p:sp>
      <p:sp>
        <p:nvSpPr>
          <p:cNvPr id="3068" name="Google Shape;3068;g2bf04ff201e_0_2212"/>
          <p:cNvSpPr txBox="1">
            <a:spLocks noGrp="1"/>
          </p:cNvSpPr>
          <p:nvPr>
            <p:ph type="title"/>
          </p:nvPr>
        </p:nvSpPr>
        <p:spPr>
          <a:xfrm>
            <a:off x="472649" y="1054425"/>
            <a:ext cx="50370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Manipulatin</a:t>
            </a:r>
            <a:r>
              <a:rPr lang="en-GB" sz="2070">
                <a:latin typeface="Montserrat"/>
                <a:ea typeface="Montserrat"/>
                <a:cs typeface="Montserrat"/>
                <a:sym typeface="Montserrat"/>
              </a:rPr>
              <a:t>g DOM HTML Attribute</a:t>
            </a:r>
            <a:endParaRPr sz="2070" b="1">
              <a:latin typeface="Montserrat"/>
              <a:ea typeface="Montserrat"/>
              <a:cs typeface="Montserrat"/>
              <a:sym typeface="Montserrat"/>
            </a:endParaRPr>
          </a:p>
        </p:txBody>
      </p:sp>
      <p:pic>
        <p:nvPicPr>
          <p:cNvPr id="3069" name="Google Shape;3069;g2bf04ff201e_0_2212"/>
          <p:cNvPicPr preferRelativeResize="0"/>
          <p:nvPr/>
        </p:nvPicPr>
        <p:blipFill rotWithShape="1">
          <a:blip r:embed="rId3">
            <a:alphaModFix/>
          </a:blip>
          <a:srcRect/>
          <a:stretch/>
        </p:blipFill>
        <p:spPr>
          <a:xfrm>
            <a:off x="1065402" y="1995172"/>
            <a:ext cx="4809906" cy="334338"/>
          </a:xfrm>
          <a:prstGeom prst="rect">
            <a:avLst/>
          </a:prstGeom>
          <a:noFill/>
          <a:ln w="9525" cap="flat" cmpd="sng">
            <a:solidFill>
              <a:schemeClr val="dk1"/>
            </a:solidFill>
            <a:prstDash val="solid"/>
            <a:round/>
            <a:headEnd type="none" w="sm" len="sm"/>
            <a:tailEnd type="none" w="sm" len="sm"/>
          </a:ln>
        </p:spPr>
      </p:pic>
      <p:pic>
        <p:nvPicPr>
          <p:cNvPr id="3070" name="Google Shape;3070;g2bf04ff201e_0_2212"/>
          <p:cNvPicPr preferRelativeResize="0"/>
          <p:nvPr/>
        </p:nvPicPr>
        <p:blipFill rotWithShape="1">
          <a:blip r:embed="rId4">
            <a:alphaModFix/>
          </a:blip>
          <a:srcRect/>
          <a:stretch/>
        </p:blipFill>
        <p:spPr>
          <a:xfrm>
            <a:off x="1065402" y="3171038"/>
            <a:ext cx="4965693" cy="124328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071" name="Google Shape;3071;g2bf04ff201e_0_221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72" name="Google Shape;3072;g2bf04ff201e_0_221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Shape 3076"/>
        <p:cNvGrpSpPr/>
        <p:nvPr/>
      </p:nvGrpSpPr>
      <p:grpSpPr>
        <a:xfrm>
          <a:off x="0" y="0"/>
          <a:ext cx="0" cy="0"/>
          <a:chOff x="0" y="0"/>
          <a:chExt cx="0" cy="0"/>
        </a:xfrm>
      </p:grpSpPr>
      <p:sp>
        <p:nvSpPr>
          <p:cNvPr id="3077" name="Google Shape;3077;g2bf04ff201e_0_2219"/>
          <p:cNvSpPr txBox="1">
            <a:spLocks noGrp="1"/>
          </p:cNvSpPr>
          <p:nvPr>
            <p:ph type="title"/>
          </p:nvPr>
        </p:nvSpPr>
        <p:spPr>
          <a:xfrm>
            <a:off x="449257" y="1459914"/>
            <a:ext cx="73434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HTML DOM allows JS to change the style of the HTML elements.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To change the style of an HTML element, use Syntax:</a:t>
            </a:r>
            <a:endParaRPr sz="1570" b="0">
              <a:latin typeface="Montserrat"/>
              <a:ea typeface="Montserrat"/>
              <a:cs typeface="Montserrat"/>
              <a:sym typeface="Montserrat"/>
            </a:endParaRPr>
          </a:p>
        </p:txBody>
      </p:sp>
      <p:sp>
        <p:nvSpPr>
          <p:cNvPr id="3078" name="Google Shape;3078;g2bf04ff201e_0_2219"/>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DOM Style Manipulation</a:t>
            </a:r>
            <a:endParaRPr sz="2070" b="1">
              <a:latin typeface="Montserrat"/>
              <a:ea typeface="Montserrat"/>
              <a:cs typeface="Montserrat"/>
              <a:sym typeface="Montserrat"/>
            </a:endParaRPr>
          </a:p>
        </p:txBody>
      </p:sp>
      <p:pic>
        <p:nvPicPr>
          <p:cNvPr id="3079" name="Google Shape;3079;g2bf04ff201e_0_2219"/>
          <p:cNvPicPr preferRelativeResize="0"/>
          <p:nvPr/>
        </p:nvPicPr>
        <p:blipFill rotWithShape="1">
          <a:blip r:embed="rId3">
            <a:alphaModFix/>
          </a:blip>
          <a:srcRect/>
          <a:stretch/>
        </p:blipFill>
        <p:spPr>
          <a:xfrm>
            <a:off x="964733" y="2223059"/>
            <a:ext cx="5494177" cy="372633"/>
          </a:xfrm>
          <a:prstGeom prst="rect">
            <a:avLst/>
          </a:prstGeom>
          <a:noFill/>
          <a:ln w="9525" cap="flat" cmpd="sng">
            <a:solidFill>
              <a:schemeClr val="dk1"/>
            </a:solidFill>
            <a:prstDash val="solid"/>
            <a:round/>
            <a:headEnd type="none" w="sm" len="sm"/>
            <a:tailEnd type="none" w="sm" len="sm"/>
          </a:ln>
        </p:spPr>
      </p:pic>
      <p:pic>
        <p:nvPicPr>
          <p:cNvPr id="3080" name="Google Shape;3080;g2bf04ff201e_0_2219"/>
          <p:cNvPicPr preferRelativeResize="0"/>
          <p:nvPr/>
        </p:nvPicPr>
        <p:blipFill rotWithShape="1">
          <a:blip r:embed="rId4">
            <a:alphaModFix/>
          </a:blip>
          <a:srcRect/>
          <a:stretch/>
        </p:blipFill>
        <p:spPr>
          <a:xfrm>
            <a:off x="1047332" y="3088546"/>
            <a:ext cx="4657881" cy="132969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081" name="Google Shape;3081;g2bf04ff201e_0_221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82" name="Google Shape;3082;g2bf04ff201e_0_221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Shape 3086"/>
        <p:cNvGrpSpPr/>
        <p:nvPr/>
      </p:nvGrpSpPr>
      <p:grpSpPr>
        <a:xfrm>
          <a:off x="0" y="0"/>
          <a:ext cx="0" cy="0"/>
          <a:chOff x="0" y="0"/>
          <a:chExt cx="0" cy="0"/>
        </a:xfrm>
      </p:grpSpPr>
      <p:sp>
        <p:nvSpPr>
          <p:cNvPr id="3087" name="Google Shape;3087;g2bf04ff201e_0_2226"/>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g2bf04ff201e_0_2226"/>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3089" name="Google Shape;3089;g2bf04ff201e_0_2226"/>
          <p:cNvSpPr txBox="1">
            <a:spLocks noGrp="1"/>
          </p:cNvSpPr>
          <p:nvPr>
            <p:ph type="title"/>
          </p:nvPr>
        </p:nvSpPr>
        <p:spPr>
          <a:xfrm>
            <a:off x="710469" y="1177798"/>
            <a:ext cx="5136900" cy="25704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670" b="0">
                <a:latin typeface="Montserrat"/>
                <a:ea typeface="Montserrat"/>
                <a:cs typeface="Montserrat"/>
                <a:sym typeface="Montserrat"/>
              </a:rPr>
              <a:t>Intro to DOM</a:t>
            </a:r>
            <a:br>
              <a:rPr lang="en-GB" sz="1670" b="0">
                <a:latin typeface="Montserrat"/>
                <a:ea typeface="Montserrat"/>
                <a:cs typeface="Montserrat"/>
                <a:sym typeface="Montserrat"/>
              </a:rPr>
            </a:br>
            <a:r>
              <a:rPr lang="en-GB" sz="1670" b="0">
                <a:latin typeface="Montserrat"/>
                <a:ea typeface="Montserrat"/>
                <a:cs typeface="Montserrat"/>
                <a:sym typeface="Montserrat"/>
              </a:rPr>
              <a:t>HTML DOM Modal</a:t>
            </a:r>
            <a:br>
              <a:rPr lang="en-GB" sz="1670" b="0">
                <a:latin typeface="Montserrat"/>
                <a:ea typeface="Montserrat"/>
                <a:cs typeface="Montserrat"/>
                <a:sym typeface="Montserrat"/>
              </a:rPr>
            </a:br>
            <a:r>
              <a:rPr lang="en-GB" sz="1670" b="0">
                <a:latin typeface="Montserrat"/>
                <a:ea typeface="Montserrat"/>
                <a:cs typeface="Montserrat"/>
                <a:sym typeface="Montserrat"/>
              </a:rPr>
              <a:t>HTML DOM Methods</a:t>
            </a:r>
            <a:br>
              <a:rPr lang="en-GB" sz="1670" b="0">
                <a:latin typeface="Montserrat"/>
                <a:ea typeface="Montserrat"/>
                <a:cs typeface="Montserrat"/>
                <a:sym typeface="Montserrat"/>
              </a:rPr>
            </a:br>
            <a:r>
              <a:rPr lang="en-GB" sz="1670" b="0">
                <a:latin typeface="Montserrat"/>
                <a:ea typeface="Montserrat"/>
                <a:cs typeface="Montserrat"/>
                <a:sym typeface="Montserrat"/>
              </a:rPr>
              <a:t>DOM Document</a:t>
            </a:r>
            <a:br>
              <a:rPr lang="en-GB" sz="1670" b="0">
                <a:latin typeface="Montserrat"/>
                <a:ea typeface="Montserrat"/>
                <a:cs typeface="Montserrat"/>
                <a:sym typeface="Montserrat"/>
              </a:rPr>
            </a:br>
            <a:r>
              <a:rPr lang="en-GB" sz="1670" b="0">
                <a:latin typeface="Montserrat"/>
                <a:ea typeface="Montserrat"/>
                <a:cs typeface="Montserrat"/>
                <a:sym typeface="Montserrat"/>
              </a:rPr>
              <a:t>DOM Selectors</a:t>
            </a:r>
            <a:br>
              <a:rPr lang="en-GB" sz="1670" b="0">
                <a:latin typeface="Montserrat"/>
                <a:ea typeface="Montserrat"/>
                <a:cs typeface="Montserrat"/>
                <a:sym typeface="Montserrat"/>
              </a:rPr>
            </a:br>
            <a:r>
              <a:rPr lang="en-GB" sz="1670" b="0">
                <a:latin typeface="Montserrat"/>
                <a:ea typeface="Montserrat"/>
                <a:cs typeface="Montserrat"/>
                <a:sym typeface="Montserrat"/>
              </a:rPr>
              <a:t>DOM HTML Manipulation</a:t>
            </a:r>
            <a:br>
              <a:rPr lang="en-GB" sz="1670" b="0">
                <a:latin typeface="Montserrat"/>
                <a:ea typeface="Montserrat"/>
                <a:cs typeface="Montserrat"/>
                <a:sym typeface="Montserrat"/>
              </a:rPr>
            </a:br>
            <a:r>
              <a:rPr lang="en-GB" sz="1670" b="0">
                <a:latin typeface="Montserrat"/>
                <a:ea typeface="Montserrat"/>
                <a:cs typeface="Montserrat"/>
                <a:sym typeface="Montserrat"/>
              </a:rPr>
              <a:t>DOM Style Manipulation</a:t>
            </a:r>
            <a:endParaRPr sz="2200"/>
          </a:p>
        </p:txBody>
      </p:sp>
      <p:cxnSp>
        <p:nvCxnSpPr>
          <p:cNvPr id="3090" name="Google Shape;3090;g2bf04ff201e_0_2226"/>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3091" name="Google Shape;3091;g2bf04ff201e_0_222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92" name="Google Shape;3092;g2bf04ff201e_0_222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Shape 3096"/>
        <p:cNvGrpSpPr/>
        <p:nvPr/>
      </p:nvGrpSpPr>
      <p:grpSpPr>
        <a:xfrm>
          <a:off x="0" y="0"/>
          <a:ext cx="0" cy="0"/>
          <a:chOff x="0" y="0"/>
          <a:chExt cx="0" cy="0"/>
        </a:xfrm>
      </p:grpSpPr>
      <p:sp>
        <p:nvSpPr>
          <p:cNvPr id="3097" name="Google Shape;3097;g2bf94e6429c_4_134"/>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https://forms.gle/Vvy7KHoYuDVkWScYA</a:t>
            </a:r>
            <a:endParaRPr sz="2000" b="0" i="0" u="none" strike="noStrike" cap="none">
              <a:solidFill>
                <a:srgbClr val="000000"/>
              </a:solidFill>
              <a:latin typeface="Montserrat"/>
              <a:ea typeface="Montserrat"/>
              <a:cs typeface="Montserrat"/>
              <a:sym typeface="Montserrat"/>
            </a:endParaRPr>
          </a:p>
        </p:txBody>
      </p:sp>
      <p:sp>
        <p:nvSpPr>
          <p:cNvPr id="3098" name="Google Shape;3098;g2bf94e6429c_4_13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099" name="Google Shape;3099;g2bf94e6429c_4_13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00" name="Google Shape;3100;g2bf94e6429c_4_13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01" name="Google Shape;3101;g2bf94e6429c_4_13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Shape 3105"/>
        <p:cNvGrpSpPr/>
        <p:nvPr/>
      </p:nvGrpSpPr>
      <p:grpSpPr>
        <a:xfrm>
          <a:off x="0" y="0"/>
          <a:ext cx="0" cy="0"/>
          <a:chOff x="0" y="0"/>
          <a:chExt cx="0" cy="0"/>
        </a:xfrm>
      </p:grpSpPr>
      <p:sp>
        <p:nvSpPr>
          <p:cNvPr id="3106" name="Google Shape;3106;g2bf04ff201e_0_2233"/>
          <p:cNvSpPr txBox="1"/>
          <p:nvPr/>
        </p:nvSpPr>
        <p:spPr>
          <a:xfrm>
            <a:off x="3730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3107" name="Google Shape;3107;g2bf04ff201e_0_223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08" name="Google Shape;3108;g2bf04ff201e_0_223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Shape 3112"/>
        <p:cNvGrpSpPr/>
        <p:nvPr/>
      </p:nvGrpSpPr>
      <p:grpSpPr>
        <a:xfrm>
          <a:off x="0" y="0"/>
          <a:ext cx="0" cy="0"/>
          <a:chOff x="0" y="0"/>
          <a:chExt cx="0" cy="0"/>
        </a:xfrm>
      </p:grpSpPr>
      <p:sp>
        <p:nvSpPr>
          <p:cNvPr id="3113" name="Google Shape;3113;g2bf04ff201e_0_2269"/>
          <p:cNvSpPr txBox="1"/>
          <p:nvPr/>
        </p:nvSpPr>
        <p:spPr>
          <a:xfrm>
            <a:off x="373075" y="1491250"/>
            <a:ext cx="3475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DOM Part - II</a:t>
            </a:r>
            <a:endParaRPr sz="2000" b="0" i="0" u="none" strike="noStrike" cap="none">
              <a:solidFill>
                <a:srgbClr val="000000"/>
              </a:solidFill>
              <a:latin typeface="Montserrat"/>
              <a:ea typeface="Montserrat"/>
              <a:cs typeface="Montserrat"/>
              <a:sym typeface="Montserrat"/>
            </a:endParaRPr>
          </a:p>
        </p:txBody>
      </p:sp>
      <p:sp>
        <p:nvSpPr>
          <p:cNvPr id="3114" name="Google Shape;3114;g2bf04ff201e_0_226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15" name="Google Shape;3115;g2bf04ff201e_0_226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Shape 3119"/>
        <p:cNvGrpSpPr/>
        <p:nvPr/>
      </p:nvGrpSpPr>
      <p:grpSpPr>
        <a:xfrm>
          <a:off x="0" y="0"/>
          <a:ext cx="0" cy="0"/>
          <a:chOff x="0" y="0"/>
          <a:chExt cx="0" cy="0"/>
        </a:xfrm>
      </p:grpSpPr>
      <p:sp>
        <p:nvSpPr>
          <p:cNvPr id="3120" name="Google Shape;3120;g2bf04ff201e_0_2274"/>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g2bf04ff201e_0_2274"/>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3122" name="Google Shape;3122;g2bf04ff201e_0_2274"/>
          <p:cNvSpPr txBox="1">
            <a:spLocks noGrp="1"/>
          </p:cNvSpPr>
          <p:nvPr>
            <p:ph type="title"/>
          </p:nvPr>
        </p:nvSpPr>
        <p:spPr>
          <a:xfrm>
            <a:off x="661708" y="1393272"/>
            <a:ext cx="4405200" cy="20160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DOM Events</a:t>
            </a:r>
            <a:br>
              <a:rPr lang="en-GB" sz="1770" b="0">
                <a:latin typeface="Montserrat"/>
                <a:ea typeface="Montserrat"/>
                <a:cs typeface="Montserrat"/>
                <a:sym typeface="Montserrat"/>
              </a:rPr>
            </a:br>
            <a:r>
              <a:rPr lang="en-GB" sz="1770" b="0">
                <a:latin typeface="Montserrat"/>
                <a:ea typeface="Montserrat"/>
                <a:cs typeface="Montserrat"/>
                <a:sym typeface="Montserrat"/>
              </a:rPr>
              <a:t>DOM Event Listeners</a:t>
            </a:r>
            <a:br>
              <a:rPr lang="en-GB" sz="1770" b="0">
                <a:latin typeface="Montserrat"/>
                <a:ea typeface="Montserrat"/>
                <a:cs typeface="Montserrat"/>
                <a:sym typeface="Montserrat"/>
              </a:rPr>
            </a:br>
            <a:r>
              <a:rPr lang="en-GB" sz="1770" b="0">
                <a:latin typeface="Montserrat"/>
                <a:ea typeface="Montserrat"/>
                <a:cs typeface="Montserrat"/>
                <a:sym typeface="Montserrat"/>
              </a:rPr>
              <a:t>DOM Nodes</a:t>
            </a:r>
            <a:br>
              <a:rPr lang="en-GB" sz="1770" b="0">
                <a:latin typeface="Montserrat"/>
                <a:ea typeface="Montserrat"/>
                <a:cs typeface="Montserrat"/>
                <a:sym typeface="Montserrat"/>
              </a:rPr>
            </a:br>
            <a:r>
              <a:rPr lang="en-GB" sz="1770" b="0">
                <a:latin typeface="Montserrat"/>
                <a:ea typeface="Montserrat"/>
                <a:cs typeface="Montserrat"/>
                <a:sym typeface="Montserrat"/>
              </a:rPr>
              <a:t>DOM Collections</a:t>
            </a:r>
            <a:br>
              <a:rPr lang="en-GB" sz="1770" b="0">
                <a:latin typeface="Montserrat"/>
                <a:ea typeface="Montserrat"/>
                <a:cs typeface="Montserrat"/>
                <a:sym typeface="Montserrat"/>
              </a:rPr>
            </a:br>
            <a:r>
              <a:rPr lang="en-GB" sz="1770" b="0">
                <a:latin typeface="Montserrat"/>
                <a:ea typeface="Montserrat"/>
                <a:cs typeface="Montserrat"/>
                <a:sym typeface="Montserrat"/>
              </a:rPr>
              <a:t>DOM Node Lists</a:t>
            </a:r>
            <a:endParaRPr sz="1770" b="0">
              <a:latin typeface="Montserrat"/>
              <a:ea typeface="Montserrat"/>
              <a:cs typeface="Montserrat"/>
              <a:sym typeface="Montserrat"/>
            </a:endParaRPr>
          </a:p>
        </p:txBody>
      </p:sp>
      <p:cxnSp>
        <p:nvCxnSpPr>
          <p:cNvPr id="3123" name="Google Shape;3123;g2bf04ff201e_0_2274"/>
          <p:cNvCxnSpPr/>
          <p:nvPr/>
        </p:nvCxnSpPr>
        <p:spPr>
          <a:xfrm>
            <a:off x="529000" y="1115736"/>
            <a:ext cx="0" cy="2776800"/>
          </a:xfrm>
          <a:prstGeom prst="straightConnector1">
            <a:avLst/>
          </a:prstGeom>
          <a:noFill/>
          <a:ln w="114300" cap="flat" cmpd="sng">
            <a:solidFill>
              <a:schemeClr val="accent1"/>
            </a:solidFill>
            <a:prstDash val="solid"/>
            <a:round/>
            <a:headEnd type="none" w="sm" len="sm"/>
            <a:tailEnd type="none" w="sm" len="sm"/>
          </a:ln>
        </p:spPr>
      </p:cxnSp>
      <p:sp>
        <p:nvSpPr>
          <p:cNvPr id="3124" name="Google Shape;3124;g2bf04ff201e_0_227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25" name="Google Shape;3125;g2bf04ff201e_0_227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Shape 3129"/>
        <p:cNvGrpSpPr/>
        <p:nvPr/>
      </p:nvGrpSpPr>
      <p:grpSpPr>
        <a:xfrm>
          <a:off x="0" y="0"/>
          <a:ext cx="0" cy="0"/>
          <a:chOff x="0" y="0"/>
          <a:chExt cx="0" cy="0"/>
        </a:xfrm>
      </p:grpSpPr>
      <p:sp>
        <p:nvSpPr>
          <p:cNvPr id="3130" name="Google Shape;3130;g2bf04ff201e_0_2281"/>
          <p:cNvSpPr txBox="1">
            <a:spLocks noGrp="1"/>
          </p:cNvSpPr>
          <p:nvPr>
            <p:ph type="title"/>
          </p:nvPr>
        </p:nvSpPr>
        <p:spPr>
          <a:xfrm>
            <a:off x="454877" y="1459914"/>
            <a:ext cx="7712700" cy="905100"/>
          </a:xfrm>
          <a:prstGeom prst="rect">
            <a:avLst/>
          </a:prstGeom>
          <a:noFill/>
          <a:ln>
            <a:noFill/>
          </a:ln>
        </p:spPr>
        <p:txBody>
          <a:bodyPr spcFirstLastPara="1" wrap="square" lIns="0" tIns="0" rIns="0" bIns="0" anchor="t" anchorCtr="0">
            <a:spAutoFit/>
          </a:bodyPr>
          <a:lstStyle/>
          <a:p>
            <a:pPr marL="86399" lvl="0" indent="-93345" algn="l" rtl="0">
              <a:lnSpc>
                <a:spcPct val="150000"/>
              </a:lnSpc>
              <a:spcBef>
                <a:spcPts val="0"/>
              </a:spcBef>
              <a:spcAft>
                <a:spcPts val="0"/>
              </a:spcAft>
              <a:buSzPts val="1470"/>
              <a:buFont typeface="Montserrat"/>
              <a:buChar char="●"/>
            </a:pPr>
            <a:r>
              <a:rPr lang="en-GB" sz="1470" b="0">
                <a:latin typeface="Montserrat"/>
                <a:ea typeface="Montserrat"/>
                <a:cs typeface="Montserrat"/>
                <a:sym typeface="Montserrat"/>
              </a:rPr>
              <a:t> HTML DOM allows JS to react to HTML events.</a:t>
            </a:r>
            <a:endParaRPr sz="1470" b="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a:t>
            </a:r>
            <a:r>
              <a:rPr lang="en-GB" sz="1470" b="0">
                <a:latin typeface="Montserrat"/>
                <a:ea typeface="Montserrat"/>
                <a:cs typeface="Montserrat"/>
                <a:sym typeface="Montserrat"/>
              </a:rPr>
              <a:t>A JS can be executed when event occurs, like user clicks on HTML element</a:t>
            </a:r>
            <a:endParaRPr sz="1470" b="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a:t>
            </a:r>
            <a:r>
              <a:rPr lang="en-GB" sz="1470" b="0">
                <a:latin typeface="Montserrat"/>
                <a:ea typeface="Montserrat"/>
                <a:cs typeface="Montserrat"/>
                <a:sym typeface="Montserrat"/>
              </a:rPr>
              <a:t>Few Examples of HTML Events:</a:t>
            </a:r>
            <a:endParaRPr sz="1470" b="0">
              <a:latin typeface="Montserrat"/>
              <a:ea typeface="Montserrat"/>
              <a:cs typeface="Montserrat"/>
              <a:sym typeface="Montserrat"/>
            </a:endParaRPr>
          </a:p>
        </p:txBody>
      </p:sp>
      <p:sp>
        <p:nvSpPr>
          <p:cNvPr id="3131" name="Google Shape;3131;g2bf04ff201e_0_2281"/>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rgbClr val="000000"/>
              </a:buClr>
              <a:buSzPts val="990"/>
              <a:buFont typeface="Arial"/>
              <a:buNone/>
            </a:pPr>
            <a:r>
              <a:rPr lang="en-GB" sz="2070" b="1">
                <a:latin typeface="Montserrat"/>
                <a:ea typeface="Montserrat"/>
                <a:cs typeface="Montserrat"/>
                <a:sym typeface="Montserrat"/>
              </a:rPr>
              <a:t>DOM Events</a:t>
            </a:r>
            <a:endParaRPr sz="2070" b="1">
              <a:latin typeface="Montserrat"/>
              <a:ea typeface="Montserrat"/>
              <a:cs typeface="Montserrat"/>
              <a:sym typeface="Montserrat"/>
            </a:endParaRPr>
          </a:p>
        </p:txBody>
      </p:sp>
      <p:sp>
        <p:nvSpPr>
          <p:cNvPr id="3132" name="Google Shape;3132;g2bf04ff201e_0_2281"/>
          <p:cNvSpPr txBox="1"/>
          <p:nvPr/>
        </p:nvSpPr>
        <p:spPr>
          <a:xfrm>
            <a:off x="639434" y="2547135"/>
            <a:ext cx="7343400" cy="19233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When a user clicks the mouse</a:t>
            </a:r>
            <a:endParaRPr sz="13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When the mouse moves over an element.</a:t>
            </a:r>
            <a:endParaRPr sz="13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When an input field is changed.</a:t>
            </a:r>
            <a:endParaRPr sz="13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When user strokes a key</a:t>
            </a:r>
            <a:endParaRPr sz="13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When an HTML form is submitted.</a:t>
            </a:r>
            <a:endParaRPr sz="13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When web page or image is being loaded.</a:t>
            </a:r>
            <a:endParaRPr sz="1300" b="0" i="0" u="none" strike="noStrike" cap="none">
              <a:solidFill>
                <a:srgbClr val="000000"/>
              </a:solidFill>
              <a:latin typeface="Arial"/>
              <a:ea typeface="Arial"/>
              <a:cs typeface="Arial"/>
              <a:sym typeface="Arial"/>
            </a:endParaRPr>
          </a:p>
        </p:txBody>
      </p:sp>
      <p:sp>
        <p:nvSpPr>
          <p:cNvPr id="3133" name="Google Shape;3133;g2bf04ff201e_0_228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34" name="Google Shape;3134;g2bf04ff201e_0_228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bf04ff11e0_0_34"/>
          <p:cNvSpPr txBox="1">
            <a:spLocks noGrp="1"/>
          </p:cNvSpPr>
          <p:nvPr>
            <p:ph type="ctrTitle"/>
          </p:nvPr>
        </p:nvSpPr>
        <p:spPr>
          <a:xfrm>
            <a:off x="419933" y="1854027"/>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Empty Tags</a:t>
            </a:r>
            <a:endParaRPr/>
          </a:p>
        </p:txBody>
      </p:sp>
      <p:cxnSp>
        <p:nvCxnSpPr>
          <p:cNvPr id="361" name="Google Shape;361;g2bf04ff11e0_0_34"/>
          <p:cNvCxnSpPr/>
          <p:nvPr/>
        </p:nvCxnSpPr>
        <p:spPr>
          <a:xfrm>
            <a:off x="2861923" y="1093605"/>
            <a:ext cx="28200" cy="3254400"/>
          </a:xfrm>
          <a:prstGeom prst="straightConnector1">
            <a:avLst/>
          </a:prstGeom>
          <a:noFill/>
          <a:ln w="28575" cap="flat" cmpd="sng">
            <a:solidFill>
              <a:schemeClr val="accent1"/>
            </a:solidFill>
            <a:prstDash val="solid"/>
            <a:round/>
            <a:headEnd type="none" w="sm" len="sm"/>
            <a:tailEnd type="none" w="sm" len="sm"/>
          </a:ln>
        </p:spPr>
      </p:cxnSp>
      <p:sp>
        <p:nvSpPr>
          <p:cNvPr id="362" name="Google Shape;362;g2bf04ff11e0_0_34"/>
          <p:cNvSpPr txBox="1"/>
          <p:nvPr/>
        </p:nvSpPr>
        <p:spPr>
          <a:xfrm>
            <a:off x="3143400" y="1570475"/>
            <a:ext cx="4174500" cy="22626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&lt;br&gt;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&lt;hr&gt;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&lt;img&gt;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&lt;input&gt;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&lt;meta&gt;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&lt;link&gt;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&lt;source&gt;</a:t>
            </a:r>
            <a:endParaRPr sz="1400" b="0" i="0" u="none" strike="noStrike" cap="none">
              <a:solidFill>
                <a:srgbClr val="000000"/>
              </a:solidFill>
              <a:latin typeface="Arial"/>
              <a:ea typeface="Arial"/>
              <a:cs typeface="Arial"/>
              <a:sym typeface="Arial"/>
            </a:endParaRPr>
          </a:p>
        </p:txBody>
      </p:sp>
      <p:sp>
        <p:nvSpPr>
          <p:cNvPr id="363" name="Google Shape;363;g2bf04ff11e0_0_3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4" name="Google Shape;364;g2bf04ff11e0_0_3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5" name="Google Shape;365;g2bf04ff11e0_0_3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6" name="Google Shape;366;g2bf04ff11e0_0_3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367" name="Google Shape;367;g2bf04ff11e0_0_34"/>
          <p:cNvPicPr preferRelativeResize="0"/>
          <p:nvPr/>
        </p:nvPicPr>
        <p:blipFill rotWithShape="1">
          <a:blip r:embed="rId3">
            <a:alphaModFix/>
          </a:blip>
          <a:srcRect/>
          <a:stretch/>
        </p:blipFill>
        <p:spPr>
          <a:xfrm>
            <a:off x="5152480" y="1393950"/>
            <a:ext cx="3750216" cy="3460751"/>
          </a:xfrm>
          <a:prstGeom prst="rect">
            <a:avLst/>
          </a:prstGeom>
          <a:noFill/>
          <a:ln>
            <a:noFill/>
          </a:ln>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Shape 3138"/>
        <p:cNvGrpSpPr/>
        <p:nvPr/>
      </p:nvGrpSpPr>
      <p:grpSpPr>
        <a:xfrm>
          <a:off x="0" y="0"/>
          <a:ext cx="0" cy="0"/>
          <a:chOff x="0" y="0"/>
          <a:chExt cx="0" cy="0"/>
        </a:xfrm>
      </p:grpSpPr>
      <p:sp>
        <p:nvSpPr>
          <p:cNvPr id="3139" name="Google Shape;3139;g2bf04ff201e_0_2287"/>
          <p:cNvSpPr txBox="1">
            <a:spLocks noGrp="1"/>
          </p:cNvSpPr>
          <p:nvPr>
            <p:ph type="title"/>
          </p:nvPr>
        </p:nvSpPr>
        <p:spPr>
          <a:xfrm>
            <a:off x="596594" y="1544689"/>
            <a:ext cx="77127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To assign events to HTML elements, you can use event attributes.</a:t>
            </a: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 function displayDate() is executed when button is clicked.</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We can also assign events using HTML DOM also:</a:t>
            </a:r>
            <a:br>
              <a:rPr lang="en-GB" sz="1570" b="0">
                <a:latin typeface="Montserrat"/>
                <a:ea typeface="Montserrat"/>
                <a:cs typeface="Montserrat"/>
                <a:sym typeface="Montserrat"/>
              </a:rPr>
            </a:br>
            <a:endParaRPr sz="1570" b="0">
              <a:latin typeface="Montserrat"/>
              <a:ea typeface="Montserrat"/>
              <a:cs typeface="Montserrat"/>
              <a:sym typeface="Montserrat"/>
            </a:endParaRPr>
          </a:p>
        </p:txBody>
      </p:sp>
      <p:sp>
        <p:nvSpPr>
          <p:cNvPr id="3140" name="Google Shape;3140;g2bf04ff201e_0_2287"/>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HTML Event Attributes</a:t>
            </a:r>
            <a:endParaRPr sz="2070" b="1">
              <a:latin typeface="Montserrat"/>
              <a:ea typeface="Montserrat"/>
              <a:cs typeface="Montserrat"/>
              <a:sym typeface="Montserrat"/>
            </a:endParaRPr>
          </a:p>
        </p:txBody>
      </p:sp>
      <p:pic>
        <p:nvPicPr>
          <p:cNvPr id="3141" name="Google Shape;3141;g2bf04ff201e_0_2287"/>
          <p:cNvPicPr preferRelativeResize="0"/>
          <p:nvPr/>
        </p:nvPicPr>
        <p:blipFill rotWithShape="1">
          <a:blip r:embed="rId3">
            <a:alphaModFix/>
          </a:blip>
          <a:srcRect/>
          <a:stretch/>
        </p:blipFill>
        <p:spPr>
          <a:xfrm>
            <a:off x="1319406" y="2011619"/>
            <a:ext cx="4539623" cy="35431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142" name="Google Shape;3142;g2bf04ff201e_0_2287"/>
          <p:cNvPicPr preferRelativeResize="0"/>
          <p:nvPr/>
        </p:nvPicPr>
        <p:blipFill rotWithShape="1">
          <a:blip r:embed="rId4">
            <a:alphaModFix/>
          </a:blip>
          <a:srcRect/>
          <a:stretch/>
        </p:blipFill>
        <p:spPr>
          <a:xfrm>
            <a:off x="1319406" y="3482505"/>
            <a:ext cx="4364529" cy="703555"/>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143" name="Google Shape;3143;g2bf04ff201e_0_228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44" name="Google Shape;3144;g2bf04ff201e_0_228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Shape 3148"/>
        <p:cNvGrpSpPr/>
        <p:nvPr/>
      </p:nvGrpSpPr>
      <p:grpSpPr>
        <a:xfrm>
          <a:off x="0" y="0"/>
          <a:ext cx="0" cy="0"/>
          <a:chOff x="0" y="0"/>
          <a:chExt cx="0" cy="0"/>
        </a:xfrm>
      </p:grpSpPr>
      <p:sp>
        <p:nvSpPr>
          <p:cNvPr id="3149" name="Google Shape;3149;g2bf04ff201e_0_2294"/>
          <p:cNvSpPr txBox="1">
            <a:spLocks noGrp="1"/>
          </p:cNvSpPr>
          <p:nvPr>
            <p:ph type="title"/>
          </p:nvPr>
        </p:nvSpPr>
        <p:spPr>
          <a:xfrm>
            <a:off x="461923" y="1459914"/>
            <a:ext cx="7712700" cy="2779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onload and onunload events are triggered when user enters or leaves the web page. </a:t>
            </a: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onChange : </a:t>
            </a:r>
            <a:r>
              <a:rPr lang="en-GB" sz="1570" b="0">
                <a:latin typeface="Montserrat"/>
                <a:ea typeface="Montserrat"/>
                <a:cs typeface="Montserrat"/>
                <a:sym typeface="Montserrat"/>
              </a:rPr>
              <a:t>It is used in combination with validation of input fields</a:t>
            </a: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onmouseover/onmouseout : </a:t>
            </a:r>
            <a:r>
              <a:rPr lang="en-GB" sz="1570" b="0">
                <a:latin typeface="Montserrat"/>
                <a:ea typeface="Montserrat"/>
                <a:cs typeface="Montserrat"/>
                <a:sym typeface="Montserrat"/>
              </a:rPr>
              <a:t>These events are used to trigger</a:t>
            </a:r>
            <a:br>
              <a:rPr lang="en-GB" sz="1570" b="0">
                <a:latin typeface="Montserrat"/>
                <a:ea typeface="Montserrat"/>
                <a:cs typeface="Montserrat"/>
                <a:sym typeface="Montserrat"/>
              </a:rPr>
            </a:br>
            <a:r>
              <a:rPr lang="en-GB" sz="1570" b="0">
                <a:latin typeface="Montserrat"/>
                <a:ea typeface="Montserrat"/>
                <a:cs typeface="Montserrat"/>
                <a:sym typeface="Montserrat"/>
              </a:rPr>
              <a:t> a function when the user mouses over, or out of HTML element.</a:t>
            </a:r>
            <a:endParaRPr sz="1570" b="0">
              <a:latin typeface="Montserrat"/>
              <a:ea typeface="Montserrat"/>
              <a:cs typeface="Montserrat"/>
              <a:sym typeface="Montserrat"/>
            </a:endParaRPr>
          </a:p>
        </p:txBody>
      </p:sp>
      <p:sp>
        <p:nvSpPr>
          <p:cNvPr id="3150" name="Google Shape;3150;g2bf04ff201e_0_2294"/>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Various HTML Events</a:t>
            </a:r>
            <a:endParaRPr sz="2070" b="1">
              <a:latin typeface="Montserrat"/>
              <a:ea typeface="Montserrat"/>
              <a:cs typeface="Montserrat"/>
              <a:sym typeface="Montserrat"/>
            </a:endParaRPr>
          </a:p>
        </p:txBody>
      </p:sp>
      <p:pic>
        <p:nvPicPr>
          <p:cNvPr id="3151" name="Google Shape;3151;g2bf04ff201e_0_2294"/>
          <p:cNvPicPr preferRelativeResize="0"/>
          <p:nvPr/>
        </p:nvPicPr>
        <p:blipFill rotWithShape="1">
          <a:blip r:embed="rId3">
            <a:alphaModFix/>
          </a:blip>
          <a:srcRect/>
          <a:stretch/>
        </p:blipFill>
        <p:spPr>
          <a:xfrm>
            <a:off x="2105636" y="2009838"/>
            <a:ext cx="3183360" cy="410300"/>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152" name="Google Shape;3152;g2bf04ff201e_0_2294"/>
          <p:cNvPicPr preferRelativeResize="0"/>
          <p:nvPr/>
        </p:nvPicPr>
        <p:blipFill rotWithShape="1">
          <a:blip r:embed="rId4">
            <a:alphaModFix/>
          </a:blip>
          <a:srcRect/>
          <a:stretch/>
        </p:blipFill>
        <p:spPr>
          <a:xfrm>
            <a:off x="1127802" y="3014672"/>
            <a:ext cx="4971394" cy="394208"/>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153" name="Google Shape;3153;g2bf04ff201e_0_2294"/>
          <p:cNvPicPr preferRelativeResize="0"/>
          <p:nvPr/>
        </p:nvPicPr>
        <p:blipFill rotWithShape="1">
          <a:blip r:embed="rId5">
            <a:alphaModFix/>
          </a:blip>
          <a:srcRect/>
          <a:stretch/>
        </p:blipFill>
        <p:spPr>
          <a:xfrm>
            <a:off x="901299" y="4359169"/>
            <a:ext cx="2317371" cy="606730"/>
          </a:xfrm>
          <a:prstGeom prst="rect">
            <a:avLst/>
          </a:prstGeom>
          <a:noFill/>
          <a:ln>
            <a:noFill/>
          </a:ln>
        </p:spPr>
      </p:pic>
      <p:pic>
        <p:nvPicPr>
          <p:cNvPr id="3154" name="Google Shape;3154;g2bf04ff201e_0_2294"/>
          <p:cNvPicPr preferRelativeResize="0"/>
          <p:nvPr/>
        </p:nvPicPr>
        <p:blipFill rotWithShape="1">
          <a:blip r:embed="rId6">
            <a:alphaModFix/>
          </a:blip>
          <a:srcRect/>
          <a:stretch/>
        </p:blipFill>
        <p:spPr>
          <a:xfrm>
            <a:off x="4043493" y="4446058"/>
            <a:ext cx="1750023" cy="439619"/>
          </a:xfrm>
          <a:prstGeom prst="rect">
            <a:avLst/>
          </a:prstGeom>
          <a:noFill/>
          <a:ln>
            <a:noFill/>
          </a:ln>
        </p:spPr>
      </p:pic>
      <p:sp>
        <p:nvSpPr>
          <p:cNvPr id="3155" name="Google Shape;3155;g2bf04ff201e_0_229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56" name="Google Shape;3156;g2bf04ff201e_0_229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Shape 3160"/>
        <p:cNvGrpSpPr/>
        <p:nvPr/>
      </p:nvGrpSpPr>
      <p:grpSpPr>
        <a:xfrm>
          <a:off x="0" y="0"/>
          <a:ext cx="0" cy="0"/>
          <a:chOff x="0" y="0"/>
          <a:chExt cx="0" cy="0"/>
        </a:xfrm>
      </p:grpSpPr>
      <p:sp>
        <p:nvSpPr>
          <p:cNvPr id="3161" name="Google Shape;3161;g2bf04ff201e_0_2303"/>
          <p:cNvSpPr txBox="1">
            <a:spLocks noGrp="1"/>
          </p:cNvSpPr>
          <p:nvPr>
            <p:ph type="title"/>
          </p:nvPr>
        </p:nvSpPr>
        <p:spPr>
          <a:xfrm>
            <a:off x="454877" y="1459914"/>
            <a:ext cx="7712700" cy="966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addEventListener() method attaches an event handler to specified element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You can add many event handlers to one element including same type.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addEventListener() makes it easier to control how the event reacts.</a:t>
            </a:r>
            <a:endParaRPr sz="1570" b="0">
              <a:latin typeface="Montserrat"/>
              <a:ea typeface="Montserrat"/>
              <a:cs typeface="Montserrat"/>
              <a:sym typeface="Montserrat"/>
            </a:endParaRPr>
          </a:p>
        </p:txBody>
      </p:sp>
      <p:sp>
        <p:nvSpPr>
          <p:cNvPr id="3162" name="Google Shape;3162;g2bf04ff201e_0_2303"/>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HTML DOM EventListener</a:t>
            </a:r>
            <a:endParaRPr sz="2070" b="1">
              <a:latin typeface="Montserrat"/>
              <a:ea typeface="Montserrat"/>
              <a:cs typeface="Montserrat"/>
              <a:sym typeface="Montserrat"/>
            </a:endParaRPr>
          </a:p>
        </p:txBody>
      </p:sp>
      <p:sp>
        <p:nvSpPr>
          <p:cNvPr id="3163" name="Google Shape;3163;g2bf04ff201e_0_2303"/>
          <p:cNvSpPr txBox="1"/>
          <p:nvPr/>
        </p:nvSpPr>
        <p:spPr>
          <a:xfrm>
            <a:off x="454877" y="2547135"/>
            <a:ext cx="74778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You can easily remove an event listener by using removeEventListener()</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It does not override the existing event handlers.</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It can add event listener to any DOM object including windows.</a:t>
            </a:r>
            <a:endParaRPr sz="1400" b="0" i="0" u="none" strike="noStrike" cap="none">
              <a:solidFill>
                <a:srgbClr val="000000"/>
              </a:solidFill>
              <a:latin typeface="Arial"/>
              <a:ea typeface="Arial"/>
              <a:cs typeface="Arial"/>
              <a:sym typeface="Arial"/>
            </a:endParaRPr>
          </a:p>
        </p:txBody>
      </p:sp>
      <p:pic>
        <p:nvPicPr>
          <p:cNvPr id="3164" name="Google Shape;3164;g2bf04ff201e_0_2303"/>
          <p:cNvPicPr preferRelativeResize="0"/>
          <p:nvPr/>
        </p:nvPicPr>
        <p:blipFill rotWithShape="1">
          <a:blip r:embed="rId3">
            <a:alphaModFix/>
          </a:blip>
          <a:srcRect/>
          <a:stretch/>
        </p:blipFill>
        <p:spPr>
          <a:xfrm>
            <a:off x="1238201" y="3871334"/>
            <a:ext cx="5107673" cy="435481"/>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165" name="Google Shape;3165;g2bf04ff201e_0_230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66" name="Google Shape;3166;g2bf04ff201e_0_230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Shape 3170"/>
        <p:cNvGrpSpPr/>
        <p:nvPr/>
      </p:nvGrpSpPr>
      <p:grpSpPr>
        <a:xfrm>
          <a:off x="0" y="0"/>
          <a:ext cx="0" cy="0"/>
          <a:chOff x="0" y="0"/>
          <a:chExt cx="0" cy="0"/>
        </a:xfrm>
      </p:grpSpPr>
      <p:sp>
        <p:nvSpPr>
          <p:cNvPr id="3171" name="Google Shape;3171;g2bf04ff201e_0_2310"/>
          <p:cNvSpPr txBox="1">
            <a:spLocks noGrp="1"/>
          </p:cNvSpPr>
          <p:nvPr>
            <p:ph type="title"/>
          </p:nvPr>
        </p:nvSpPr>
        <p:spPr>
          <a:xfrm>
            <a:off x="454877" y="1459914"/>
            <a:ext cx="7712700" cy="24165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Add an event listener to an Element</a:t>
            </a: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Add many event handlers to the same element.</a:t>
            </a: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Add Event handler to window object.</a:t>
            </a:r>
            <a:endParaRPr sz="1570" b="0">
              <a:latin typeface="Montserrat"/>
              <a:ea typeface="Montserrat"/>
              <a:cs typeface="Montserrat"/>
              <a:sym typeface="Montserrat"/>
            </a:endParaRPr>
          </a:p>
        </p:txBody>
      </p:sp>
      <p:sp>
        <p:nvSpPr>
          <p:cNvPr id="3172" name="Google Shape;3172;g2bf04ff201e_0_2310"/>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Event Listeners</a:t>
            </a:r>
            <a:endParaRPr sz="2070" b="1">
              <a:latin typeface="Montserrat"/>
              <a:ea typeface="Montserrat"/>
              <a:cs typeface="Montserrat"/>
              <a:sym typeface="Montserrat"/>
            </a:endParaRPr>
          </a:p>
        </p:txBody>
      </p:sp>
      <p:pic>
        <p:nvPicPr>
          <p:cNvPr id="3173" name="Google Shape;3173;g2bf04ff201e_0_2310"/>
          <p:cNvPicPr preferRelativeResize="0"/>
          <p:nvPr/>
        </p:nvPicPr>
        <p:blipFill rotWithShape="1">
          <a:blip r:embed="rId3">
            <a:alphaModFix/>
          </a:blip>
          <a:srcRect/>
          <a:stretch/>
        </p:blipFill>
        <p:spPr>
          <a:xfrm>
            <a:off x="1120756" y="1972368"/>
            <a:ext cx="5962692" cy="31625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174" name="Google Shape;3174;g2bf04ff201e_0_2310"/>
          <p:cNvPicPr preferRelativeResize="0"/>
          <p:nvPr/>
        </p:nvPicPr>
        <p:blipFill rotWithShape="1">
          <a:blip r:embed="rId4">
            <a:alphaModFix/>
          </a:blip>
          <a:srcRect/>
          <a:stretch/>
        </p:blipFill>
        <p:spPr>
          <a:xfrm>
            <a:off x="1154312" y="2976285"/>
            <a:ext cx="4816067" cy="53511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175" name="Google Shape;3175;g2bf04ff201e_0_2310"/>
          <p:cNvPicPr preferRelativeResize="0"/>
          <p:nvPr/>
        </p:nvPicPr>
        <p:blipFill rotWithShape="1">
          <a:blip r:embed="rId5">
            <a:alphaModFix/>
          </a:blip>
          <a:srcRect/>
          <a:stretch/>
        </p:blipFill>
        <p:spPr>
          <a:xfrm>
            <a:off x="1238202" y="4083651"/>
            <a:ext cx="4081725" cy="65777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176" name="Google Shape;3176;g2bf04ff201e_0_231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77" name="Google Shape;3177;g2bf04ff201e_0_231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Shape 3181"/>
        <p:cNvGrpSpPr/>
        <p:nvPr/>
      </p:nvGrpSpPr>
      <p:grpSpPr>
        <a:xfrm>
          <a:off x="0" y="0"/>
          <a:ext cx="0" cy="0"/>
          <a:chOff x="0" y="0"/>
          <a:chExt cx="0" cy="0"/>
        </a:xfrm>
      </p:grpSpPr>
      <p:sp>
        <p:nvSpPr>
          <p:cNvPr id="3182" name="Google Shape;3182;g2bf04ff201e_0_2318"/>
          <p:cNvSpPr txBox="1">
            <a:spLocks noGrp="1"/>
          </p:cNvSpPr>
          <p:nvPr>
            <p:ph type="title"/>
          </p:nvPr>
        </p:nvSpPr>
        <p:spPr>
          <a:xfrm>
            <a:off x="468969" y="1459914"/>
            <a:ext cx="8249400" cy="24165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Event Propagation is way of defining the element order when an event occurs.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Bubbling</a:t>
            </a:r>
            <a:r>
              <a:rPr lang="en-GB" sz="1570" b="0">
                <a:latin typeface="Montserrat"/>
                <a:ea typeface="Montserrat"/>
                <a:cs typeface="Montserrat"/>
                <a:sym typeface="Montserrat"/>
              </a:rPr>
              <a:t> : The inner most element’s event  is handled first and then the outer. &lt;p&gt; element’s click event is handled first, then the parent &lt;div&gt; element’s click event.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t>
            </a:r>
            <a:r>
              <a:rPr lang="en-GB" sz="1570">
                <a:latin typeface="Montserrat"/>
                <a:ea typeface="Montserrat"/>
                <a:cs typeface="Montserrat"/>
                <a:sym typeface="Montserrat"/>
              </a:rPr>
              <a:t>Capturing : </a:t>
            </a:r>
            <a:r>
              <a:rPr lang="en-GB" sz="1570" b="0">
                <a:latin typeface="Montserrat"/>
                <a:ea typeface="Montserrat"/>
                <a:cs typeface="Montserrat"/>
                <a:sym typeface="Montserrat"/>
              </a:rPr>
              <a:t>The outer most element’s event is handled first and</a:t>
            </a:r>
            <a:br>
              <a:rPr lang="en-GB" sz="1570" b="0">
                <a:latin typeface="Montserrat"/>
                <a:ea typeface="Montserrat"/>
                <a:cs typeface="Montserrat"/>
                <a:sym typeface="Montserrat"/>
              </a:rPr>
            </a:br>
            <a:r>
              <a:rPr lang="en-GB" sz="1570" b="0">
                <a:latin typeface="Montserrat"/>
                <a:ea typeface="Montserrat"/>
                <a:cs typeface="Montserrat"/>
                <a:sym typeface="Montserrat"/>
              </a:rPr>
              <a:t>then the inner. &lt;div&gt; element’s click event will be handled first, </a:t>
            </a:r>
            <a:br>
              <a:rPr lang="en-GB" sz="1570" b="0">
                <a:latin typeface="Montserrat"/>
                <a:ea typeface="Montserrat"/>
                <a:cs typeface="Montserrat"/>
                <a:sym typeface="Montserrat"/>
              </a:rPr>
            </a:br>
            <a:r>
              <a:rPr lang="en-GB" sz="1570" b="0">
                <a:latin typeface="Montserrat"/>
                <a:ea typeface="Montserrat"/>
                <a:cs typeface="Montserrat"/>
                <a:sym typeface="Montserrat"/>
              </a:rPr>
              <a:t>then the &lt;p&gt; element’s click event.</a:t>
            </a:r>
            <a:endParaRPr sz="1570" b="0">
              <a:latin typeface="Montserrat"/>
              <a:ea typeface="Montserrat"/>
              <a:cs typeface="Montserrat"/>
              <a:sym typeface="Montserrat"/>
            </a:endParaRPr>
          </a:p>
        </p:txBody>
      </p:sp>
      <p:sp>
        <p:nvSpPr>
          <p:cNvPr id="3183" name="Google Shape;3183;g2bf04ff201e_0_2318"/>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Event Bubbling &amp; Capturing</a:t>
            </a:r>
            <a:endParaRPr sz="2070" b="1">
              <a:latin typeface="Montserrat"/>
              <a:ea typeface="Montserrat"/>
              <a:cs typeface="Montserrat"/>
              <a:sym typeface="Montserrat"/>
            </a:endParaRPr>
          </a:p>
        </p:txBody>
      </p:sp>
      <p:sp>
        <p:nvSpPr>
          <p:cNvPr id="3184" name="Google Shape;3184;g2bf04ff201e_0_231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85" name="Google Shape;3185;g2bf04ff201e_0_231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Shape 3189"/>
        <p:cNvGrpSpPr/>
        <p:nvPr/>
      </p:nvGrpSpPr>
      <p:grpSpPr>
        <a:xfrm>
          <a:off x="0" y="0"/>
          <a:ext cx="0" cy="0"/>
          <a:chOff x="0" y="0"/>
          <a:chExt cx="0" cy="0"/>
        </a:xfrm>
      </p:grpSpPr>
      <p:sp>
        <p:nvSpPr>
          <p:cNvPr id="3190" name="Google Shape;3190;g2bf04ff201e_0_2323"/>
          <p:cNvSpPr txBox="1">
            <a:spLocks noGrp="1"/>
          </p:cNvSpPr>
          <p:nvPr>
            <p:ph type="title"/>
          </p:nvPr>
        </p:nvSpPr>
        <p:spPr>
          <a:xfrm>
            <a:off x="461923" y="1459914"/>
            <a:ext cx="77127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With the help of addEventListener() method, you can specify the propagation type by using the “useCapture” parameter.</a:t>
            </a: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The default value is false, which will use the bubbling propagation, when</a:t>
            </a:r>
            <a:br>
              <a:rPr lang="en-GB" sz="1570" b="0">
                <a:latin typeface="Montserrat"/>
                <a:ea typeface="Montserrat"/>
                <a:cs typeface="Montserrat"/>
                <a:sym typeface="Montserrat"/>
              </a:rPr>
            </a:br>
            <a:r>
              <a:rPr lang="en-GB" sz="1570" b="0">
                <a:latin typeface="Montserrat"/>
                <a:ea typeface="Montserrat"/>
                <a:cs typeface="Montserrat"/>
                <a:sym typeface="Montserrat"/>
              </a:rPr>
              <a:t>the value is set to true, the event uses the capturing propagation.</a:t>
            </a:r>
            <a:endParaRPr sz="1570" b="0">
              <a:latin typeface="Montserrat"/>
              <a:ea typeface="Montserrat"/>
              <a:cs typeface="Montserrat"/>
              <a:sym typeface="Montserrat"/>
            </a:endParaRPr>
          </a:p>
        </p:txBody>
      </p:sp>
      <p:sp>
        <p:nvSpPr>
          <p:cNvPr id="3191" name="Google Shape;3191;g2bf04ff201e_0_2323"/>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Event Bubbling &amp; Capturing</a:t>
            </a:r>
            <a:endParaRPr sz="2070" b="1">
              <a:latin typeface="Montserrat"/>
              <a:ea typeface="Montserrat"/>
              <a:cs typeface="Montserrat"/>
              <a:sym typeface="Montserrat"/>
            </a:endParaRPr>
          </a:p>
        </p:txBody>
      </p:sp>
      <p:pic>
        <p:nvPicPr>
          <p:cNvPr id="3192" name="Google Shape;3192;g2bf04ff201e_0_2323"/>
          <p:cNvPicPr preferRelativeResize="0"/>
          <p:nvPr/>
        </p:nvPicPr>
        <p:blipFill rotWithShape="1">
          <a:blip r:embed="rId3">
            <a:alphaModFix/>
          </a:blip>
          <a:srcRect/>
          <a:stretch/>
        </p:blipFill>
        <p:spPr>
          <a:xfrm>
            <a:off x="1468072" y="2202664"/>
            <a:ext cx="4461807" cy="303154"/>
          </a:xfrm>
          <a:prstGeom prst="rect">
            <a:avLst/>
          </a:prstGeom>
          <a:noFill/>
          <a:ln w="9525" cap="flat" cmpd="sng">
            <a:solidFill>
              <a:schemeClr val="dk1"/>
            </a:solidFill>
            <a:prstDash val="solid"/>
            <a:round/>
            <a:headEnd type="none" w="sm" len="sm"/>
            <a:tailEnd type="none" w="sm" len="sm"/>
          </a:ln>
        </p:spPr>
      </p:pic>
      <p:sp>
        <p:nvSpPr>
          <p:cNvPr id="3193" name="Google Shape;3193;g2bf04ff201e_0_2323"/>
          <p:cNvSpPr txBox="1"/>
          <p:nvPr/>
        </p:nvSpPr>
        <p:spPr>
          <a:xfrm>
            <a:off x="461922" y="3449503"/>
            <a:ext cx="7712700" cy="6042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the removeEventListener() method removes event handlers that </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Have been attached with the addEventListener() method.</a:t>
            </a:r>
            <a:endParaRPr sz="1400" b="0" i="0" u="none" strike="noStrike" cap="none">
              <a:solidFill>
                <a:srgbClr val="000000"/>
              </a:solidFill>
              <a:latin typeface="Arial"/>
              <a:ea typeface="Arial"/>
              <a:cs typeface="Arial"/>
              <a:sym typeface="Arial"/>
            </a:endParaRPr>
          </a:p>
        </p:txBody>
      </p:sp>
      <p:pic>
        <p:nvPicPr>
          <p:cNvPr id="3194" name="Google Shape;3194;g2bf04ff201e_0_2323"/>
          <p:cNvPicPr preferRelativeResize="0"/>
          <p:nvPr/>
        </p:nvPicPr>
        <p:blipFill rotWithShape="1">
          <a:blip r:embed="rId4">
            <a:alphaModFix/>
          </a:blip>
          <a:srcRect/>
          <a:stretch/>
        </p:blipFill>
        <p:spPr>
          <a:xfrm>
            <a:off x="1161358" y="4351871"/>
            <a:ext cx="4344493" cy="329801"/>
          </a:xfrm>
          <a:prstGeom prst="rect">
            <a:avLst/>
          </a:prstGeom>
          <a:noFill/>
          <a:ln w="9525" cap="flat" cmpd="sng">
            <a:solidFill>
              <a:schemeClr val="dk1"/>
            </a:solidFill>
            <a:prstDash val="solid"/>
            <a:round/>
            <a:headEnd type="none" w="sm" len="sm"/>
            <a:tailEnd type="none" w="sm" len="sm"/>
          </a:ln>
        </p:spPr>
      </p:pic>
      <p:sp>
        <p:nvSpPr>
          <p:cNvPr id="3195" name="Google Shape;3195;g2bf04ff201e_0_232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196" name="Google Shape;3196;g2bf04ff201e_0_232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Shape 3200"/>
        <p:cNvGrpSpPr/>
        <p:nvPr/>
      </p:nvGrpSpPr>
      <p:grpSpPr>
        <a:xfrm>
          <a:off x="0" y="0"/>
          <a:ext cx="0" cy="0"/>
          <a:chOff x="0" y="0"/>
          <a:chExt cx="0" cy="0"/>
        </a:xfrm>
      </p:grpSpPr>
      <p:sp>
        <p:nvSpPr>
          <p:cNvPr id="3201" name="Google Shape;3201;g2bf04ff201e_0_2331"/>
          <p:cNvSpPr txBox="1">
            <a:spLocks noGrp="1"/>
          </p:cNvSpPr>
          <p:nvPr>
            <p:ph type="title"/>
          </p:nvPr>
        </p:nvSpPr>
        <p:spPr>
          <a:xfrm>
            <a:off x="474710" y="1459914"/>
            <a:ext cx="77127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To add a new element to the HTML DOM, you must create the element first, and then append it to an existing element.</a:t>
            </a:r>
            <a:endParaRPr sz="1570" b="0">
              <a:latin typeface="Montserrat"/>
              <a:ea typeface="Montserrat"/>
              <a:cs typeface="Montserrat"/>
              <a:sym typeface="Montserrat"/>
            </a:endParaRPr>
          </a:p>
        </p:txBody>
      </p:sp>
      <p:sp>
        <p:nvSpPr>
          <p:cNvPr id="3202" name="Google Shape;3202;g2bf04ff201e_0_2331"/>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Creating New HTML Elements</a:t>
            </a:r>
            <a:endParaRPr sz="2070" b="1">
              <a:latin typeface="Montserrat"/>
              <a:ea typeface="Montserrat"/>
              <a:cs typeface="Montserrat"/>
              <a:sym typeface="Montserrat"/>
            </a:endParaRPr>
          </a:p>
        </p:txBody>
      </p:sp>
      <p:pic>
        <p:nvPicPr>
          <p:cNvPr id="3203" name="Google Shape;3203;g2bf04ff201e_0_2331"/>
          <p:cNvPicPr preferRelativeResize="0"/>
          <p:nvPr/>
        </p:nvPicPr>
        <p:blipFill rotWithShape="1">
          <a:blip r:embed="rId3">
            <a:alphaModFix/>
          </a:blip>
          <a:srcRect/>
          <a:stretch/>
        </p:blipFill>
        <p:spPr>
          <a:xfrm>
            <a:off x="1685874" y="2305708"/>
            <a:ext cx="3930503" cy="250275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204" name="Google Shape;3204;g2bf04ff201e_0_233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05" name="Google Shape;3205;g2bf04ff201e_0_233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3209"/>
        <p:cNvGrpSpPr/>
        <p:nvPr/>
      </p:nvGrpSpPr>
      <p:grpSpPr>
        <a:xfrm>
          <a:off x="0" y="0"/>
          <a:ext cx="0" cy="0"/>
          <a:chOff x="0" y="0"/>
          <a:chExt cx="0" cy="0"/>
        </a:xfrm>
      </p:grpSpPr>
      <p:sp>
        <p:nvSpPr>
          <p:cNvPr id="3210" name="Google Shape;3210;g2bf04ff201e_0_2337"/>
          <p:cNvSpPr txBox="1">
            <a:spLocks noGrp="1"/>
          </p:cNvSpPr>
          <p:nvPr>
            <p:ph type="title"/>
          </p:nvPr>
        </p:nvSpPr>
        <p:spPr>
          <a:xfrm>
            <a:off x="473405" y="1459914"/>
            <a:ext cx="7712700" cy="604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appendChikd() appended new element as the last child of the parent. If we don’t want, we can use insertBefore() method.</a:t>
            </a:r>
            <a:endParaRPr sz="1570" b="0">
              <a:latin typeface="Montserrat"/>
              <a:ea typeface="Montserrat"/>
              <a:cs typeface="Montserrat"/>
              <a:sym typeface="Montserrat"/>
            </a:endParaRPr>
          </a:p>
        </p:txBody>
      </p:sp>
      <p:sp>
        <p:nvSpPr>
          <p:cNvPr id="3211" name="Google Shape;3211;g2bf04ff201e_0_2337"/>
          <p:cNvSpPr txBox="1">
            <a:spLocks noGrp="1"/>
          </p:cNvSpPr>
          <p:nvPr>
            <p:ph type="title"/>
          </p:nvPr>
        </p:nvSpPr>
        <p:spPr>
          <a:xfrm>
            <a:off x="472650" y="1054425"/>
            <a:ext cx="64734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Creating New HTML Elements – insertBefore()</a:t>
            </a:r>
            <a:endParaRPr sz="2070" b="1">
              <a:latin typeface="Montserrat"/>
              <a:ea typeface="Montserrat"/>
              <a:cs typeface="Montserrat"/>
              <a:sym typeface="Montserrat"/>
            </a:endParaRPr>
          </a:p>
        </p:txBody>
      </p:sp>
      <p:pic>
        <p:nvPicPr>
          <p:cNvPr id="3212" name="Google Shape;3212;g2bf04ff201e_0_2337"/>
          <p:cNvPicPr preferRelativeResize="0"/>
          <p:nvPr/>
        </p:nvPicPr>
        <p:blipFill rotWithShape="1">
          <a:blip r:embed="rId3">
            <a:alphaModFix/>
          </a:blip>
          <a:srcRect/>
          <a:stretch/>
        </p:blipFill>
        <p:spPr>
          <a:xfrm>
            <a:off x="1669410" y="2401953"/>
            <a:ext cx="3809430" cy="2579360"/>
          </a:xfrm>
          <a:prstGeom prst="rect">
            <a:avLst/>
          </a:prstGeom>
          <a:noFill/>
          <a:ln w="9525" cap="flat" cmpd="sng">
            <a:solidFill>
              <a:schemeClr val="dk1"/>
            </a:solidFill>
            <a:prstDash val="solid"/>
            <a:round/>
            <a:headEnd type="none" w="sm" len="sm"/>
            <a:tailEnd type="none" w="sm" len="sm"/>
          </a:ln>
        </p:spPr>
      </p:pic>
      <p:sp>
        <p:nvSpPr>
          <p:cNvPr id="3213" name="Google Shape;3213;g2bf04ff201e_0_233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14" name="Google Shape;3214;g2bf04ff201e_0_233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Shape 3218"/>
        <p:cNvGrpSpPr/>
        <p:nvPr/>
      </p:nvGrpSpPr>
      <p:grpSpPr>
        <a:xfrm>
          <a:off x="0" y="0"/>
          <a:ext cx="0" cy="0"/>
          <a:chOff x="0" y="0"/>
          <a:chExt cx="0" cy="0"/>
        </a:xfrm>
      </p:grpSpPr>
      <p:sp>
        <p:nvSpPr>
          <p:cNvPr id="3219" name="Google Shape;3219;g2bf04ff201e_0_2343"/>
          <p:cNvSpPr txBox="1">
            <a:spLocks noGrp="1"/>
          </p:cNvSpPr>
          <p:nvPr>
            <p:ph type="title"/>
          </p:nvPr>
        </p:nvSpPr>
        <p:spPr>
          <a:xfrm>
            <a:off x="440786" y="1459914"/>
            <a:ext cx="7712700" cy="2418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To remove HTML Element/Node, we use remove() method.</a:t>
            </a:r>
            <a:endParaRPr sz="1570" b="0">
              <a:latin typeface="Montserrat"/>
              <a:ea typeface="Montserrat"/>
              <a:cs typeface="Montserrat"/>
              <a:sym typeface="Montserrat"/>
            </a:endParaRPr>
          </a:p>
        </p:txBody>
      </p:sp>
      <p:sp>
        <p:nvSpPr>
          <p:cNvPr id="3220" name="Google Shape;3220;g2bf04ff201e_0_2343"/>
          <p:cNvSpPr txBox="1">
            <a:spLocks noGrp="1"/>
          </p:cNvSpPr>
          <p:nvPr>
            <p:ph type="title"/>
          </p:nvPr>
        </p:nvSpPr>
        <p:spPr>
          <a:xfrm>
            <a:off x="472650" y="1054425"/>
            <a:ext cx="64734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Removing HTML Elements</a:t>
            </a:r>
            <a:endParaRPr sz="2070" b="1">
              <a:latin typeface="Montserrat"/>
              <a:ea typeface="Montserrat"/>
              <a:cs typeface="Montserrat"/>
              <a:sym typeface="Montserrat"/>
            </a:endParaRPr>
          </a:p>
        </p:txBody>
      </p:sp>
      <p:pic>
        <p:nvPicPr>
          <p:cNvPr id="3221" name="Google Shape;3221;g2bf04ff201e_0_2343"/>
          <p:cNvPicPr preferRelativeResize="0"/>
          <p:nvPr/>
        </p:nvPicPr>
        <p:blipFill rotWithShape="1">
          <a:blip r:embed="rId3">
            <a:alphaModFix/>
          </a:blip>
          <a:srcRect/>
          <a:stretch/>
        </p:blipFill>
        <p:spPr>
          <a:xfrm>
            <a:off x="2501776" y="1909261"/>
            <a:ext cx="2983290" cy="1086629"/>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222" name="Google Shape;3222;g2bf04ff201e_0_2343"/>
          <p:cNvPicPr preferRelativeResize="0"/>
          <p:nvPr/>
        </p:nvPicPr>
        <p:blipFill rotWithShape="1">
          <a:blip r:embed="rId4">
            <a:alphaModFix/>
          </a:blip>
          <a:srcRect/>
          <a:stretch/>
        </p:blipFill>
        <p:spPr>
          <a:xfrm>
            <a:off x="2533475" y="3301714"/>
            <a:ext cx="2919893" cy="157472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223" name="Google Shape;3223;g2bf04ff201e_0_234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24" name="Google Shape;3224;g2bf04ff201e_0_234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Shape 3228"/>
        <p:cNvGrpSpPr/>
        <p:nvPr/>
      </p:nvGrpSpPr>
      <p:grpSpPr>
        <a:xfrm>
          <a:off x="0" y="0"/>
          <a:ext cx="0" cy="0"/>
          <a:chOff x="0" y="0"/>
          <a:chExt cx="0" cy="0"/>
        </a:xfrm>
      </p:grpSpPr>
      <p:sp>
        <p:nvSpPr>
          <p:cNvPr id="3229" name="Google Shape;3229;g2bf04ff201e_0_2350"/>
          <p:cNvSpPr txBox="1">
            <a:spLocks noGrp="1"/>
          </p:cNvSpPr>
          <p:nvPr>
            <p:ph type="title"/>
          </p:nvPr>
        </p:nvSpPr>
        <p:spPr>
          <a:xfrm>
            <a:off x="447831" y="1459914"/>
            <a:ext cx="7712700" cy="2418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To replace an element to HTML DOM, use the replaceChild() method.</a:t>
            </a:r>
            <a:endParaRPr sz="1570" b="0">
              <a:latin typeface="Montserrat"/>
              <a:ea typeface="Montserrat"/>
              <a:cs typeface="Montserrat"/>
              <a:sym typeface="Montserrat"/>
            </a:endParaRPr>
          </a:p>
        </p:txBody>
      </p:sp>
      <p:sp>
        <p:nvSpPr>
          <p:cNvPr id="3230" name="Google Shape;3230;g2bf04ff201e_0_2350"/>
          <p:cNvSpPr txBox="1">
            <a:spLocks noGrp="1"/>
          </p:cNvSpPr>
          <p:nvPr>
            <p:ph type="title"/>
          </p:nvPr>
        </p:nvSpPr>
        <p:spPr>
          <a:xfrm>
            <a:off x="472650" y="1054425"/>
            <a:ext cx="64734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Replacing HTML Elements</a:t>
            </a:r>
            <a:endParaRPr sz="2070" b="1">
              <a:latin typeface="Montserrat"/>
              <a:ea typeface="Montserrat"/>
              <a:cs typeface="Montserrat"/>
              <a:sym typeface="Montserrat"/>
            </a:endParaRPr>
          </a:p>
        </p:txBody>
      </p:sp>
      <p:pic>
        <p:nvPicPr>
          <p:cNvPr id="3231" name="Google Shape;3231;g2bf04ff201e_0_2350"/>
          <p:cNvPicPr preferRelativeResize="0"/>
          <p:nvPr/>
        </p:nvPicPr>
        <p:blipFill rotWithShape="1">
          <a:blip r:embed="rId3">
            <a:alphaModFix/>
          </a:blip>
          <a:srcRect/>
          <a:stretch/>
        </p:blipFill>
        <p:spPr>
          <a:xfrm>
            <a:off x="1706647" y="1982197"/>
            <a:ext cx="3974665" cy="2677966"/>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232" name="Google Shape;3232;g2bf04ff201e_0_235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33" name="Google Shape;3233;g2bf04ff201e_0_235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bf04ff11e0_0_40"/>
          <p:cNvSpPr txBox="1">
            <a:spLocks noGrp="1"/>
          </p:cNvSpPr>
          <p:nvPr>
            <p:ph type="title"/>
          </p:nvPr>
        </p:nvSpPr>
        <p:spPr>
          <a:xfrm>
            <a:off x="495300" y="1812800"/>
            <a:ext cx="3492300" cy="2262600"/>
          </a:xfrm>
          <a:prstGeom prst="rect">
            <a:avLst/>
          </a:prstGeom>
          <a:noFill/>
          <a:ln>
            <a:noFill/>
          </a:ln>
        </p:spPr>
        <p:txBody>
          <a:bodyPr spcFirstLastPara="1" wrap="square" lIns="0" tIns="0" rIns="0" bIns="0" anchor="t" anchorCtr="0">
            <a:spAutoFit/>
          </a:bodyPr>
          <a:lstStyle/>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HTML DOM Document Object Model</a:t>
            </a:r>
            <a:endParaRPr sz="147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Why DOM is Required</a:t>
            </a:r>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Finding HTML elements</a:t>
            </a:r>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Why called an Object Model?</a:t>
            </a:r>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Properties of DOM</a:t>
            </a:r>
            <a:endParaRPr sz="147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Methods of DOM</a:t>
            </a:r>
            <a:endParaRPr sz="1470">
              <a:latin typeface="Montserrat"/>
              <a:ea typeface="Montserrat"/>
              <a:cs typeface="Montserrat"/>
              <a:sym typeface="Montserrat"/>
            </a:endParaRPr>
          </a:p>
        </p:txBody>
      </p:sp>
      <p:sp>
        <p:nvSpPr>
          <p:cNvPr id="373" name="Google Shape;373;g2bf04ff11e0_0_40"/>
          <p:cNvSpPr txBox="1">
            <a:spLocks noGrp="1"/>
          </p:cNvSpPr>
          <p:nvPr>
            <p:ph type="title"/>
          </p:nvPr>
        </p:nvSpPr>
        <p:spPr>
          <a:xfrm>
            <a:off x="495300" y="986200"/>
            <a:ext cx="4338900" cy="431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800" b="1">
                <a:latin typeface="Montserrat"/>
                <a:ea typeface="Montserrat"/>
                <a:cs typeface="Montserrat"/>
                <a:sym typeface="Montserrat"/>
              </a:rPr>
              <a:t>HTML DOM</a:t>
            </a:r>
            <a:endParaRPr sz="2800" b="1">
              <a:latin typeface="Montserrat"/>
              <a:ea typeface="Montserrat"/>
              <a:cs typeface="Montserrat"/>
              <a:sym typeface="Montserrat"/>
            </a:endParaRPr>
          </a:p>
        </p:txBody>
      </p:sp>
      <p:pic>
        <p:nvPicPr>
          <p:cNvPr id="374" name="Google Shape;374;g2bf04ff11e0_0_40" descr="DOM HTML tree"/>
          <p:cNvPicPr preferRelativeResize="0"/>
          <p:nvPr/>
        </p:nvPicPr>
        <p:blipFill rotWithShape="1">
          <a:blip r:embed="rId3">
            <a:alphaModFix/>
          </a:blip>
          <a:srcRect/>
          <a:stretch/>
        </p:blipFill>
        <p:spPr>
          <a:xfrm>
            <a:off x="3725422" y="1894430"/>
            <a:ext cx="3049707" cy="2336280"/>
          </a:xfrm>
          <a:prstGeom prst="rect">
            <a:avLst/>
          </a:prstGeom>
          <a:noFill/>
          <a:ln>
            <a:noFill/>
          </a:ln>
        </p:spPr>
      </p:pic>
      <p:sp>
        <p:nvSpPr>
          <p:cNvPr id="375" name="Google Shape;375;g2bf04ff11e0_0_4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6" name="Google Shape;376;g2bf04ff11e0_0_4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7" name="Google Shape;377;g2bf04ff11e0_0_4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8" name="Google Shape;378;g2bf04ff11e0_0_4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Shape 3237"/>
        <p:cNvGrpSpPr/>
        <p:nvPr/>
      </p:nvGrpSpPr>
      <p:grpSpPr>
        <a:xfrm>
          <a:off x="0" y="0"/>
          <a:ext cx="0" cy="0"/>
          <a:chOff x="0" y="0"/>
          <a:chExt cx="0" cy="0"/>
        </a:xfrm>
      </p:grpSpPr>
      <p:sp>
        <p:nvSpPr>
          <p:cNvPr id="3238" name="Google Shape;3238;g2bf04ff201e_0_2356"/>
          <p:cNvSpPr txBox="1">
            <a:spLocks noGrp="1"/>
          </p:cNvSpPr>
          <p:nvPr>
            <p:ph type="title"/>
          </p:nvPr>
        </p:nvSpPr>
        <p:spPr>
          <a:xfrm>
            <a:off x="468969" y="1459914"/>
            <a:ext cx="7712700" cy="1584000"/>
          </a:xfrm>
          <a:prstGeom prst="rect">
            <a:avLst/>
          </a:prstGeom>
          <a:noFill/>
          <a:ln>
            <a:noFill/>
          </a:ln>
        </p:spPr>
        <p:txBody>
          <a:bodyPr spcFirstLastPara="1" wrap="square" lIns="0" tIns="0" rIns="0" bIns="0" anchor="t" anchorCtr="0">
            <a:spAutoFit/>
          </a:bodyPr>
          <a:lstStyle/>
          <a:p>
            <a:pPr marL="86399" lvl="0" indent="-93345" algn="l" rtl="0">
              <a:lnSpc>
                <a:spcPct val="150000"/>
              </a:lnSpc>
              <a:spcBef>
                <a:spcPts val="0"/>
              </a:spcBef>
              <a:spcAft>
                <a:spcPts val="0"/>
              </a:spcAft>
              <a:buSzPts val="1470"/>
              <a:buFont typeface="Montserrat"/>
              <a:buChar char="●"/>
            </a:pPr>
            <a:r>
              <a:rPr lang="en-GB" sz="1470" b="0">
                <a:latin typeface="Montserrat"/>
                <a:ea typeface="Montserrat"/>
                <a:cs typeface="Montserrat"/>
                <a:sym typeface="Montserrat"/>
              </a:rPr>
              <a:t> The getElementsByTagName() method returns and HTMLCollection Object</a:t>
            </a:r>
            <a:endParaRPr sz="1470" b="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a:t>
            </a:r>
            <a:r>
              <a:rPr lang="en-GB" sz="1470" b="0">
                <a:latin typeface="Montserrat"/>
                <a:ea typeface="Montserrat"/>
                <a:cs typeface="Montserrat"/>
                <a:sym typeface="Montserrat"/>
              </a:rPr>
              <a:t>A HTMLCollection object is an array-like list of HTML elements.</a:t>
            </a:r>
            <a:br>
              <a:rPr lang="en-GB" sz="1470" b="0">
                <a:latin typeface="Montserrat"/>
                <a:ea typeface="Montserrat"/>
                <a:cs typeface="Montserrat"/>
                <a:sym typeface="Montserrat"/>
              </a:rPr>
            </a:br>
            <a:br>
              <a:rPr lang="en-GB" sz="1470" b="0">
                <a:latin typeface="Montserrat"/>
                <a:ea typeface="Montserrat"/>
                <a:cs typeface="Montserrat"/>
                <a:sym typeface="Montserrat"/>
              </a:rPr>
            </a:br>
            <a:endParaRPr sz="1470" b="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b="0">
                <a:latin typeface="Montserrat"/>
                <a:ea typeface="Montserrat"/>
                <a:cs typeface="Montserrat"/>
                <a:sym typeface="Montserrat"/>
              </a:rPr>
              <a:t> It selects all &lt;p&gt; elements in the document. It is accessed by index</a:t>
            </a:r>
            <a:endParaRPr sz="1470" b="0">
              <a:latin typeface="Montserrat"/>
              <a:ea typeface="Montserrat"/>
              <a:cs typeface="Montserrat"/>
              <a:sym typeface="Montserrat"/>
            </a:endParaRPr>
          </a:p>
        </p:txBody>
      </p:sp>
      <p:sp>
        <p:nvSpPr>
          <p:cNvPr id="3239" name="Google Shape;3239;g2bf04ff201e_0_2356"/>
          <p:cNvSpPr txBox="1">
            <a:spLocks noGrp="1"/>
          </p:cNvSpPr>
          <p:nvPr>
            <p:ph type="title"/>
          </p:nvPr>
        </p:nvSpPr>
        <p:spPr>
          <a:xfrm>
            <a:off x="449275" y="1042450"/>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DOM Collections </a:t>
            </a:r>
            <a:endParaRPr sz="2070" b="1">
              <a:latin typeface="Montserrat"/>
              <a:ea typeface="Montserrat"/>
              <a:cs typeface="Montserrat"/>
              <a:sym typeface="Montserrat"/>
            </a:endParaRPr>
          </a:p>
        </p:txBody>
      </p:sp>
      <p:sp>
        <p:nvSpPr>
          <p:cNvPr id="3240" name="Google Shape;3240;g2bf04ff201e_0_2356"/>
          <p:cNvSpPr txBox="1"/>
          <p:nvPr/>
        </p:nvSpPr>
        <p:spPr>
          <a:xfrm>
            <a:off x="468969" y="3271949"/>
            <a:ext cx="7477800" cy="9051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The length property defines the number of elements</a:t>
            </a:r>
            <a:endParaRPr sz="13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You can not use array methods in HTMLCollection, it only looks</a:t>
            </a:r>
            <a:endParaRPr sz="13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470" b="0" i="0" u="none" strike="noStrike" cap="none">
                <a:solidFill>
                  <a:schemeClr val="dk1"/>
                </a:solidFill>
                <a:latin typeface="Montserrat"/>
                <a:ea typeface="Montserrat"/>
                <a:cs typeface="Montserrat"/>
                <a:sym typeface="Montserrat"/>
              </a:rPr>
              <a:t>Like an array, but it is not.</a:t>
            </a:r>
            <a:endParaRPr sz="1300" b="0" i="0" u="none" strike="noStrike" cap="none">
              <a:solidFill>
                <a:srgbClr val="000000"/>
              </a:solidFill>
              <a:latin typeface="Arial"/>
              <a:ea typeface="Arial"/>
              <a:cs typeface="Arial"/>
              <a:sym typeface="Arial"/>
            </a:endParaRPr>
          </a:p>
        </p:txBody>
      </p:sp>
      <p:pic>
        <p:nvPicPr>
          <p:cNvPr id="3241" name="Google Shape;3241;g2bf04ff201e_0_2356"/>
          <p:cNvPicPr preferRelativeResize="0"/>
          <p:nvPr/>
        </p:nvPicPr>
        <p:blipFill rotWithShape="1">
          <a:blip r:embed="rId3">
            <a:alphaModFix/>
          </a:blip>
          <a:srcRect/>
          <a:stretch/>
        </p:blipFill>
        <p:spPr>
          <a:xfrm>
            <a:off x="1182848" y="2235143"/>
            <a:ext cx="5016091" cy="368414"/>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242" name="Google Shape;3242;g2bf04ff201e_0_2356"/>
          <p:cNvPicPr preferRelativeResize="0"/>
          <p:nvPr/>
        </p:nvPicPr>
        <p:blipFill rotWithShape="1">
          <a:blip r:embed="rId4">
            <a:alphaModFix/>
          </a:blip>
          <a:srcRect/>
          <a:stretch/>
        </p:blipFill>
        <p:spPr>
          <a:xfrm>
            <a:off x="3363986" y="4199578"/>
            <a:ext cx="3113146" cy="619972"/>
          </a:xfrm>
          <a:prstGeom prst="rect">
            <a:avLst/>
          </a:prstGeom>
          <a:noFill/>
          <a:ln w="9525" cap="flat" cmpd="sng">
            <a:solidFill>
              <a:schemeClr val="dk1"/>
            </a:solidFill>
            <a:prstDash val="solid"/>
            <a:round/>
            <a:headEnd type="none" w="sm" len="sm"/>
            <a:tailEnd type="none" w="sm" len="sm"/>
          </a:ln>
        </p:spPr>
      </p:pic>
      <p:sp>
        <p:nvSpPr>
          <p:cNvPr id="3243" name="Google Shape;3243;g2bf04ff201e_0_235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44" name="Google Shape;3244;g2bf04ff201e_0_235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Shape 3248"/>
        <p:cNvGrpSpPr/>
        <p:nvPr/>
      </p:nvGrpSpPr>
      <p:grpSpPr>
        <a:xfrm>
          <a:off x="0" y="0"/>
          <a:ext cx="0" cy="0"/>
          <a:chOff x="0" y="0"/>
          <a:chExt cx="0" cy="0"/>
        </a:xfrm>
      </p:grpSpPr>
      <p:sp>
        <p:nvSpPr>
          <p:cNvPr id="3249" name="Google Shape;3249;g2bf04ff201e_0_2364"/>
          <p:cNvSpPr txBox="1">
            <a:spLocks noGrp="1"/>
          </p:cNvSpPr>
          <p:nvPr>
            <p:ph type="title"/>
          </p:nvPr>
        </p:nvSpPr>
        <p:spPr>
          <a:xfrm>
            <a:off x="468969" y="1459914"/>
            <a:ext cx="7712700" cy="16917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NodeList object is a list of nodes extracted from a document.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a:latin typeface="Montserrat"/>
                <a:ea typeface="Montserrat"/>
                <a:cs typeface="Montserrat"/>
                <a:sym typeface="Montserrat"/>
              </a:rPr>
              <a:t> </a:t>
            </a:r>
            <a:r>
              <a:rPr lang="en-GB" sz="1570" b="0">
                <a:latin typeface="Montserrat"/>
                <a:ea typeface="Montserrat"/>
                <a:cs typeface="Montserrat"/>
                <a:sym typeface="Montserrat"/>
              </a:rPr>
              <a:t>It is almost the same as an HTMLCollection Object</a:t>
            </a: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selects all &lt;p&gt; nodes in the document. It is accessed by index</a:t>
            </a:r>
            <a:endParaRPr sz="1570" b="0">
              <a:latin typeface="Montserrat"/>
              <a:ea typeface="Montserrat"/>
              <a:cs typeface="Montserrat"/>
              <a:sym typeface="Montserrat"/>
            </a:endParaRPr>
          </a:p>
        </p:txBody>
      </p:sp>
      <p:sp>
        <p:nvSpPr>
          <p:cNvPr id="3250" name="Google Shape;3250;g2bf04ff201e_0_2364"/>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DOM Node Lists</a:t>
            </a:r>
            <a:endParaRPr sz="2070" b="1">
              <a:latin typeface="Montserrat"/>
              <a:ea typeface="Montserrat"/>
              <a:cs typeface="Montserrat"/>
              <a:sym typeface="Montserrat"/>
            </a:endParaRPr>
          </a:p>
        </p:txBody>
      </p:sp>
      <p:sp>
        <p:nvSpPr>
          <p:cNvPr id="3251" name="Google Shape;3251;g2bf04ff201e_0_2364"/>
          <p:cNvSpPr txBox="1"/>
          <p:nvPr/>
        </p:nvSpPr>
        <p:spPr>
          <a:xfrm>
            <a:off x="468969" y="3271949"/>
            <a:ext cx="7477800" cy="966600"/>
          </a:xfrm>
          <a:prstGeom prst="rect">
            <a:avLst/>
          </a:prstGeom>
          <a:noFill/>
          <a:ln>
            <a:noFill/>
          </a:ln>
        </p:spPr>
        <p:txBody>
          <a:bodyPr spcFirstLastPara="1" wrap="square" lIns="0" tIns="0" rIns="0" bIns="0" anchor="t" anchorCtr="0">
            <a:spAutoFit/>
          </a:bodyPr>
          <a:lstStyle/>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The length property defines the number of nodes in a node list</a:t>
            </a:r>
            <a:endParaRPr sz="1400" b="0" i="0" u="none" strike="noStrike" cap="none">
              <a:solidFill>
                <a:srgbClr val="000000"/>
              </a:solidFill>
              <a:latin typeface="Arial"/>
              <a:ea typeface="Arial"/>
              <a:cs typeface="Arial"/>
              <a:sym typeface="Arial"/>
            </a:endParaRPr>
          </a:p>
          <a:p>
            <a:pPr marL="86399" marR="0" lvl="0" indent="-99695" algn="l" rtl="0">
              <a:lnSpc>
                <a:spcPct val="150000"/>
              </a:lnSpc>
              <a:spcBef>
                <a:spcPts val="0"/>
              </a:spcBef>
              <a:spcAft>
                <a:spcPts val="0"/>
              </a:spcAft>
              <a:buClr>
                <a:schemeClr val="dk1"/>
              </a:buClr>
              <a:buSzPts val="1570"/>
              <a:buFont typeface="Montserrat"/>
              <a:buChar char="●"/>
            </a:pPr>
            <a:r>
              <a:rPr lang="en-GB" sz="1570" b="0" i="0" u="none" strike="noStrike" cap="none">
                <a:solidFill>
                  <a:schemeClr val="dk1"/>
                </a:solidFill>
                <a:latin typeface="Montserrat"/>
                <a:ea typeface="Montserrat"/>
                <a:cs typeface="Montserrat"/>
                <a:sym typeface="Montserrat"/>
              </a:rPr>
              <a:t> You can not use array methods in NodeList, it only looks</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chemeClr val="dk1"/>
              </a:buClr>
              <a:buSzPts val="1570"/>
              <a:buFont typeface="Montserrat SemiBold"/>
              <a:buNone/>
            </a:pPr>
            <a:r>
              <a:rPr lang="en-GB" sz="1570" b="0" i="0" u="none" strike="noStrike" cap="none">
                <a:solidFill>
                  <a:schemeClr val="dk1"/>
                </a:solidFill>
                <a:latin typeface="Montserrat"/>
                <a:ea typeface="Montserrat"/>
                <a:cs typeface="Montserrat"/>
                <a:sym typeface="Montserrat"/>
              </a:rPr>
              <a:t>Like an array, but it is not.</a:t>
            </a:r>
            <a:endParaRPr sz="1400" b="0" i="0" u="none" strike="noStrike" cap="none">
              <a:solidFill>
                <a:srgbClr val="000000"/>
              </a:solidFill>
              <a:latin typeface="Arial"/>
              <a:ea typeface="Arial"/>
              <a:cs typeface="Arial"/>
              <a:sym typeface="Arial"/>
            </a:endParaRPr>
          </a:p>
        </p:txBody>
      </p:sp>
      <p:pic>
        <p:nvPicPr>
          <p:cNvPr id="3252" name="Google Shape;3252;g2bf04ff201e_0_2364"/>
          <p:cNvPicPr preferRelativeResize="0"/>
          <p:nvPr/>
        </p:nvPicPr>
        <p:blipFill rotWithShape="1">
          <a:blip r:embed="rId3">
            <a:alphaModFix/>
          </a:blip>
          <a:srcRect/>
          <a:stretch/>
        </p:blipFill>
        <p:spPr>
          <a:xfrm>
            <a:off x="1375794" y="2300654"/>
            <a:ext cx="4292280" cy="395162"/>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3253" name="Google Shape;3253;g2bf04ff201e_0_2364"/>
          <p:cNvPicPr preferRelativeResize="0"/>
          <p:nvPr/>
        </p:nvPicPr>
        <p:blipFill rotWithShape="1">
          <a:blip r:embed="rId4">
            <a:alphaModFix/>
          </a:blip>
          <a:srcRect/>
          <a:stretch/>
        </p:blipFill>
        <p:spPr>
          <a:xfrm>
            <a:off x="3292907" y="4078246"/>
            <a:ext cx="3446949" cy="767156"/>
          </a:xfrm>
          <a:prstGeom prst="rect">
            <a:avLst/>
          </a:prstGeom>
          <a:noFill/>
          <a:ln w="9525" cap="flat" cmpd="sng">
            <a:solidFill>
              <a:schemeClr val="dk1"/>
            </a:solidFill>
            <a:prstDash val="solid"/>
            <a:round/>
            <a:headEnd type="none" w="sm" len="sm"/>
            <a:tailEnd type="none" w="sm" len="sm"/>
          </a:ln>
        </p:spPr>
      </p:pic>
      <p:sp>
        <p:nvSpPr>
          <p:cNvPr id="3254" name="Google Shape;3254;g2bf04ff201e_0_236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55" name="Google Shape;3255;g2bf04ff201e_0_236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Shape 3259"/>
        <p:cNvGrpSpPr/>
        <p:nvPr/>
      </p:nvGrpSpPr>
      <p:grpSpPr>
        <a:xfrm>
          <a:off x="0" y="0"/>
          <a:ext cx="0" cy="0"/>
          <a:chOff x="0" y="0"/>
          <a:chExt cx="0" cy="0"/>
        </a:xfrm>
      </p:grpSpPr>
      <p:sp>
        <p:nvSpPr>
          <p:cNvPr id="3260" name="Google Shape;3260;g2bf04ff201e_0_2372"/>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g2bf04ff201e_0_2372"/>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3262" name="Google Shape;3262;g2bf04ff201e_0_2372"/>
          <p:cNvSpPr txBox="1">
            <a:spLocks noGrp="1"/>
          </p:cNvSpPr>
          <p:nvPr>
            <p:ph type="title"/>
          </p:nvPr>
        </p:nvSpPr>
        <p:spPr>
          <a:xfrm>
            <a:off x="728359" y="1368348"/>
            <a:ext cx="5136900" cy="20160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DOM Events</a:t>
            </a:r>
            <a:br>
              <a:rPr lang="en-GB" sz="1770" b="0">
                <a:latin typeface="Montserrat"/>
                <a:ea typeface="Montserrat"/>
                <a:cs typeface="Montserrat"/>
                <a:sym typeface="Montserrat"/>
              </a:rPr>
            </a:br>
            <a:r>
              <a:rPr lang="en-GB" sz="1770" b="0">
                <a:latin typeface="Montserrat"/>
                <a:ea typeface="Montserrat"/>
                <a:cs typeface="Montserrat"/>
                <a:sym typeface="Montserrat"/>
              </a:rPr>
              <a:t>DOM Event Listeners</a:t>
            </a:r>
            <a:br>
              <a:rPr lang="en-GB" sz="1770" b="0">
                <a:latin typeface="Montserrat"/>
                <a:ea typeface="Montserrat"/>
                <a:cs typeface="Montserrat"/>
                <a:sym typeface="Montserrat"/>
              </a:rPr>
            </a:br>
            <a:r>
              <a:rPr lang="en-GB" sz="1770" b="0">
                <a:latin typeface="Montserrat"/>
                <a:ea typeface="Montserrat"/>
                <a:cs typeface="Montserrat"/>
                <a:sym typeface="Montserrat"/>
              </a:rPr>
              <a:t>DOM Nodes</a:t>
            </a:r>
            <a:br>
              <a:rPr lang="en-GB" sz="1770" b="0">
                <a:latin typeface="Montserrat"/>
                <a:ea typeface="Montserrat"/>
                <a:cs typeface="Montserrat"/>
                <a:sym typeface="Montserrat"/>
              </a:rPr>
            </a:br>
            <a:r>
              <a:rPr lang="en-GB" sz="1770" b="0">
                <a:latin typeface="Montserrat"/>
                <a:ea typeface="Montserrat"/>
                <a:cs typeface="Montserrat"/>
                <a:sym typeface="Montserrat"/>
              </a:rPr>
              <a:t>DOM Collections</a:t>
            </a:r>
            <a:br>
              <a:rPr lang="en-GB" sz="1770" b="0">
                <a:latin typeface="Montserrat"/>
                <a:ea typeface="Montserrat"/>
                <a:cs typeface="Montserrat"/>
                <a:sym typeface="Montserrat"/>
              </a:rPr>
            </a:br>
            <a:r>
              <a:rPr lang="en-GB" sz="1770" b="0">
                <a:latin typeface="Montserrat"/>
                <a:ea typeface="Montserrat"/>
                <a:cs typeface="Montserrat"/>
                <a:sym typeface="Montserrat"/>
              </a:rPr>
              <a:t>DOM Node Lists</a:t>
            </a:r>
            <a:endParaRPr/>
          </a:p>
        </p:txBody>
      </p:sp>
      <p:cxnSp>
        <p:nvCxnSpPr>
          <p:cNvPr id="3263" name="Google Shape;3263;g2bf04ff201e_0_2372"/>
          <p:cNvCxnSpPr/>
          <p:nvPr/>
        </p:nvCxnSpPr>
        <p:spPr>
          <a:xfrm>
            <a:off x="529000" y="1057013"/>
            <a:ext cx="0" cy="2827200"/>
          </a:xfrm>
          <a:prstGeom prst="straightConnector1">
            <a:avLst/>
          </a:prstGeom>
          <a:noFill/>
          <a:ln w="114300" cap="flat" cmpd="sng">
            <a:solidFill>
              <a:schemeClr val="accent1"/>
            </a:solidFill>
            <a:prstDash val="solid"/>
            <a:round/>
            <a:headEnd type="none" w="sm" len="sm"/>
            <a:tailEnd type="none" w="sm" len="sm"/>
          </a:ln>
        </p:spPr>
      </p:cxnSp>
      <p:sp>
        <p:nvSpPr>
          <p:cNvPr id="3264" name="Google Shape;3264;g2bf04ff201e_0_237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65" name="Google Shape;3265;g2bf04ff201e_0_237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Shape 3269"/>
        <p:cNvGrpSpPr/>
        <p:nvPr/>
      </p:nvGrpSpPr>
      <p:grpSpPr>
        <a:xfrm>
          <a:off x="0" y="0"/>
          <a:ext cx="0" cy="0"/>
          <a:chOff x="0" y="0"/>
          <a:chExt cx="0" cy="0"/>
        </a:xfrm>
      </p:grpSpPr>
      <p:sp>
        <p:nvSpPr>
          <p:cNvPr id="3270" name="Google Shape;3270;g2bf94e6429c_4_143"/>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https://forms.gle/fEET3zSukXXvVMnH7</a:t>
            </a:r>
            <a:endParaRPr sz="2000" b="0" i="0" u="none" strike="noStrike" cap="none">
              <a:solidFill>
                <a:srgbClr val="000000"/>
              </a:solidFill>
              <a:latin typeface="Montserrat"/>
              <a:ea typeface="Montserrat"/>
              <a:cs typeface="Montserrat"/>
              <a:sym typeface="Montserrat"/>
            </a:endParaRPr>
          </a:p>
        </p:txBody>
      </p:sp>
      <p:sp>
        <p:nvSpPr>
          <p:cNvPr id="3271" name="Google Shape;3271;g2bf94e6429c_4_14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72" name="Google Shape;3272;g2bf94e6429c_4_14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73" name="Google Shape;3273;g2bf94e6429c_4_14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74" name="Google Shape;3274;g2bf94e6429c_4_14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Shape 3278"/>
        <p:cNvGrpSpPr/>
        <p:nvPr/>
      </p:nvGrpSpPr>
      <p:grpSpPr>
        <a:xfrm>
          <a:off x="0" y="0"/>
          <a:ext cx="0" cy="0"/>
          <a:chOff x="0" y="0"/>
          <a:chExt cx="0" cy="0"/>
        </a:xfrm>
      </p:grpSpPr>
      <p:sp>
        <p:nvSpPr>
          <p:cNvPr id="3279" name="Google Shape;3279;g2c4703755be_0_115"/>
          <p:cNvSpPr txBox="1"/>
          <p:nvPr/>
        </p:nvSpPr>
        <p:spPr>
          <a:xfrm>
            <a:off x="449275" y="1491250"/>
            <a:ext cx="3839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GB" sz="3600" b="1" i="0" u="none" strike="noStrike" cap="none">
                <a:solidFill>
                  <a:schemeClr val="dk1"/>
                </a:solidFill>
                <a:latin typeface="Montserrat"/>
                <a:ea typeface="Montserrat"/>
                <a:cs typeface="Montserrat"/>
                <a:sym typeface="Montserrat"/>
              </a:rPr>
              <a:t>Introduction to React JS</a:t>
            </a:r>
            <a:endParaRPr sz="2000" b="0" i="0" u="none" strike="noStrike" cap="none">
              <a:solidFill>
                <a:srgbClr val="000000"/>
              </a:solidFill>
              <a:latin typeface="Montserrat"/>
              <a:ea typeface="Montserrat"/>
              <a:cs typeface="Montserrat"/>
              <a:sym typeface="Montserrat"/>
            </a:endParaRPr>
          </a:p>
        </p:txBody>
      </p:sp>
      <p:sp>
        <p:nvSpPr>
          <p:cNvPr id="3280" name="Google Shape;3280;g2c4703755be_0_11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81" name="Google Shape;3281;g2c4703755be_0_11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Shape 3285"/>
        <p:cNvGrpSpPr/>
        <p:nvPr/>
      </p:nvGrpSpPr>
      <p:grpSpPr>
        <a:xfrm>
          <a:off x="0" y="0"/>
          <a:ext cx="0" cy="0"/>
          <a:chOff x="0" y="0"/>
          <a:chExt cx="0" cy="0"/>
        </a:xfrm>
      </p:grpSpPr>
      <p:sp>
        <p:nvSpPr>
          <p:cNvPr id="3286" name="Google Shape;3286;g2c4703755be_0_120"/>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g2c4703755be_0_120"/>
          <p:cNvSpPr txBox="1">
            <a:spLocks noGrp="1"/>
          </p:cNvSpPr>
          <p:nvPr>
            <p:ph type="title"/>
          </p:nvPr>
        </p:nvSpPr>
        <p:spPr>
          <a:xfrm>
            <a:off x="449275" y="4178048"/>
            <a:ext cx="28773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3288" name="Google Shape;3288;g2c4703755be_0_120"/>
          <p:cNvSpPr txBox="1">
            <a:spLocks noGrp="1"/>
          </p:cNvSpPr>
          <p:nvPr>
            <p:ph type="title"/>
          </p:nvPr>
        </p:nvSpPr>
        <p:spPr>
          <a:xfrm>
            <a:off x="588899" y="1201750"/>
            <a:ext cx="4572000" cy="20502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Understanding Web Application</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React JS</a:t>
            </a:r>
            <a:br>
              <a:rPr lang="en-GB" sz="1800" b="0">
                <a:latin typeface="Montserrat"/>
                <a:ea typeface="Montserrat"/>
                <a:cs typeface="Montserrat"/>
                <a:sym typeface="Montserrat"/>
              </a:rPr>
            </a:br>
            <a:r>
              <a:rPr lang="en-GB" sz="1800" b="0">
                <a:latin typeface="Montserrat"/>
                <a:ea typeface="Montserrat"/>
                <a:cs typeface="Montserrat"/>
                <a:sym typeface="Montserrat"/>
              </a:rPr>
              <a:t>Why React JS?</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Advantages of React JS</a:t>
            </a:r>
            <a:endParaRPr sz="1800" b="0">
              <a:latin typeface="Montserrat"/>
              <a:ea typeface="Montserrat"/>
              <a:cs typeface="Montserrat"/>
              <a:sym typeface="Montserrat"/>
            </a:endParaRPr>
          </a:p>
          <a:p>
            <a:pPr marL="0" lvl="0" indent="0" algn="l" rtl="0">
              <a:lnSpc>
                <a:spcPct val="160000"/>
              </a:lnSpc>
              <a:spcBef>
                <a:spcPts val="0"/>
              </a:spcBef>
              <a:spcAft>
                <a:spcPts val="0"/>
              </a:spcAft>
              <a:buClr>
                <a:srgbClr val="000000"/>
              </a:buClr>
              <a:buSzPts val="2300"/>
              <a:buFont typeface="Arial"/>
              <a:buNone/>
            </a:pPr>
            <a:r>
              <a:rPr lang="en-GB" sz="1800" b="0">
                <a:latin typeface="Montserrat"/>
                <a:ea typeface="Montserrat"/>
                <a:cs typeface="Montserrat"/>
                <a:sym typeface="Montserrat"/>
              </a:rPr>
              <a:t>Trend of React JS</a:t>
            </a:r>
            <a:endParaRPr sz="1800" b="0">
              <a:latin typeface="Montserrat"/>
              <a:ea typeface="Montserrat"/>
              <a:cs typeface="Montserrat"/>
              <a:sym typeface="Montserrat"/>
            </a:endParaRPr>
          </a:p>
        </p:txBody>
      </p:sp>
      <p:cxnSp>
        <p:nvCxnSpPr>
          <p:cNvPr id="3289" name="Google Shape;3289;g2c4703755be_0_120"/>
          <p:cNvCxnSpPr/>
          <p:nvPr/>
        </p:nvCxnSpPr>
        <p:spPr>
          <a:xfrm>
            <a:off x="449275" y="1205125"/>
            <a:ext cx="0" cy="1999800"/>
          </a:xfrm>
          <a:prstGeom prst="straightConnector1">
            <a:avLst/>
          </a:prstGeom>
          <a:noFill/>
          <a:ln w="114300" cap="flat" cmpd="sng">
            <a:solidFill>
              <a:schemeClr val="accent1"/>
            </a:solidFill>
            <a:prstDash val="solid"/>
            <a:round/>
            <a:headEnd type="none" w="sm" len="sm"/>
            <a:tailEnd type="none" w="sm" len="sm"/>
          </a:ln>
        </p:spPr>
      </p:cxnSp>
      <p:sp>
        <p:nvSpPr>
          <p:cNvPr id="3290" name="Google Shape;3290;g2c4703755be_0_12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291" name="Google Shape;3291;g2c4703755be_0_12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Shape 3295"/>
        <p:cNvGrpSpPr/>
        <p:nvPr/>
      </p:nvGrpSpPr>
      <p:grpSpPr>
        <a:xfrm>
          <a:off x="0" y="0"/>
          <a:ext cx="0" cy="0"/>
          <a:chOff x="0" y="0"/>
          <a:chExt cx="0" cy="0"/>
        </a:xfrm>
      </p:grpSpPr>
      <p:sp>
        <p:nvSpPr>
          <p:cNvPr id="3296" name="Google Shape;3296;g2c4703755be_0_127"/>
          <p:cNvSpPr txBox="1">
            <a:spLocks noGrp="1"/>
          </p:cNvSpPr>
          <p:nvPr>
            <p:ph type="title"/>
          </p:nvPr>
        </p:nvSpPr>
        <p:spPr>
          <a:xfrm>
            <a:off x="472650" y="1054425"/>
            <a:ext cx="54279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Understanding Web Application Flow</a:t>
            </a:r>
            <a:endParaRPr sz="2100" b="1">
              <a:latin typeface="Montserrat"/>
              <a:ea typeface="Montserrat"/>
              <a:cs typeface="Montserrat"/>
              <a:sym typeface="Montserrat"/>
            </a:endParaRPr>
          </a:p>
        </p:txBody>
      </p:sp>
      <p:pic>
        <p:nvPicPr>
          <p:cNvPr id="3297" name="Google Shape;3297;g2c4703755be_0_127"/>
          <p:cNvPicPr preferRelativeResize="0"/>
          <p:nvPr/>
        </p:nvPicPr>
        <p:blipFill rotWithShape="1">
          <a:blip r:embed="rId3">
            <a:alphaModFix/>
          </a:blip>
          <a:srcRect/>
          <a:stretch/>
        </p:blipFill>
        <p:spPr>
          <a:xfrm>
            <a:off x="472650" y="1960638"/>
            <a:ext cx="5976152" cy="1607549"/>
          </a:xfrm>
          <a:prstGeom prst="rect">
            <a:avLst/>
          </a:prstGeom>
          <a:noFill/>
          <a:ln>
            <a:noFill/>
          </a:ln>
        </p:spPr>
      </p:pic>
      <p:sp>
        <p:nvSpPr>
          <p:cNvPr id="3298" name="Google Shape;3298;g2c4703755be_0_127"/>
          <p:cNvSpPr txBox="1"/>
          <p:nvPr/>
        </p:nvSpPr>
        <p:spPr>
          <a:xfrm>
            <a:off x="10450063" y="1674913"/>
            <a:ext cx="5797800" cy="3693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Montserrat"/>
              <a:ea typeface="Montserrat"/>
              <a:cs typeface="Montserrat"/>
              <a:sym typeface="Montserrat"/>
            </a:endParaRPr>
          </a:p>
        </p:txBody>
      </p:sp>
      <p:sp>
        <p:nvSpPr>
          <p:cNvPr id="3299" name="Google Shape;3299;g2c4703755be_0_12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00" name="Google Shape;3300;g2c4703755be_0_12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Shape 3304"/>
        <p:cNvGrpSpPr/>
        <p:nvPr/>
      </p:nvGrpSpPr>
      <p:grpSpPr>
        <a:xfrm>
          <a:off x="0" y="0"/>
          <a:ext cx="0" cy="0"/>
          <a:chOff x="0" y="0"/>
          <a:chExt cx="0" cy="0"/>
        </a:xfrm>
      </p:grpSpPr>
      <p:sp>
        <p:nvSpPr>
          <p:cNvPr id="3305" name="Google Shape;3305;g2c4703755be_0_133"/>
          <p:cNvSpPr txBox="1">
            <a:spLocks noGrp="1"/>
          </p:cNvSpPr>
          <p:nvPr>
            <p:ph type="title"/>
          </p:nvPr>
        </p:nvSpPr>
        <p:spPr>
          <a:xfrm>
            <a:off x="472650" y="1054425"/>
            <a:ext cx="54279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Understanding Web Application Flow</a:t>
            </a:r>
            <a:endParaRPr sz="2100" b="1">
              <a:latin typeface="Montserrat"/>
              <a:ea typeface="Montserrat"/>
              <a:cs typeface="Montserrat"/>
              <a:sym typeface="Montserrat"/>
            </a:endParaRPr>
          </a:p>
        </p:txBody>
      </p:sp>
      <p:pic>
        <p:nvPicPr>
          <p:cNvPr id="3306" name="Google Shape;3306;g2c4703755be_0_133"/>
          <p:cNvPicPr preferRelativeResize="0"/>
          <p:nvPr/>
        </p:nvPicPr>
        <p:blipFill rotWithShape="1">
          <a:blip r:embed="rId3">
            <a:alphaModFix/>
          </a:blip>
          <a:srcRect/>
          <a:stretch/>
        </p:blipFill>
        <p:spPr>
          <a:xfrm>
            <a:off x="472650" y="1960638"/>
            <a:ext cx="5976152" cy="1607549"/>
          </a:xfrm>
          <a:prstGeom prst="rect">
            <a:avLst/>
          </a:prstGeom>
          <a:noFill/>
          <a:ln>
            <a:noFill/>
          </a:ln>
        </p:spPr>
      </p:pic>
      <p:sp>
        <p:nvSpPr>
          <p:cNvPr id="3307" name="Google Shape;3307;g2c4703755be_0_133"/>
          <p:cNvSpPr txBox="1"/>
          <p:nvPr/>
        </p:nvSpPr>
        <p:spPr>
          <a:xfrm>
            <a:off x="10450063" y="1674913"/>
            <a:ext cx="5797800" cy="369300"/>
          </a:xfrm>
          <a:prstGeom prst="rect">
            <a:avLst/>
          </a:prstGeom>
          <a:noFill/>
          <a:ln>
            <a:noFill/>
          </a:ln>
        </p:spPr>
        <p:txBody>
          <a:bodyPr spcFirstLastPara="1" wrap="square" lIns="45725" tIns="45725" rIns="45725" bIns="45725" anchor="t" anchorCtr="0">
            <a:sp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2"/>
              </a:solidFill>
              <a:latin typeface="Montserrat"/>
              <a:ea typeface="Montserrat"/>
              <a:cs typeface="Montserrat"/>
              <a:sym typeface="Montserrat"/>
            </a:endParaRPr>
          </a:p>
        </p:txBody>
      </p:sp>
      <p:sp>
        <p:nvSpPr>
          <p:cNvPr id="3308" name="Google Shape;3308;g2c4703755be_0_133"/>
          <p:cNvSpPr/>
          <p:nvPr/>
        </p:nvSpPr>
        <p:spPr>
          <a:xfrm>
            <a:off x="726738" y="2188250"/>
            <a:ext cx="1127400" cy="105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Montserrat"/>
              <a:ea typeface="Montserrat"/>
              <a:cs typeface="Montserrat"/>
              <a:sym typeface="Montserrat"/>
            </a:endParaRPr>
          </a:p>
        </p:txBody>
      </p:sp>
      <p:sp>
        <p:nvSpPr>
          <p:cNvPr id="3309" name="Google Shape;3309;g2c4703755be_0_133"/>
          <p:cNvSpPr/>
          <p:nvPr/>
        </p:nvSpPr>
        <p:spPr>
          <a:xfrm>
            <a:off x="2897025" y="2188250"/>
            <a:ext cx="1127400" cy="105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Montserrat"/>
              <a:ea typeface="Montserrat"/>
              <a:cs typeface="Montserrat"/>
              <a:sym typeface="Montserrat"/>
            </a:endParaRPr>
          </a:p>
        </p:txBody>
      </p:sp>
      <p:sp>
        <p:nvSpPr>
          <p:cNvPr id="3310" name="Google Shape;3310;g2c4703755be_0_133"/>
          <p:cNvSpPr/>
          <p:nvPr/>
        </p:nvSpPr>
        <p:spPr>
          <a:xfrm>
            <a:off x="5067313" y="2235963"/>
            <a:ext cx="1127400" cy="105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Montserrat"/>
              <a:ea typeface="Montserrat"/>
              <a:cs typeface="Montserrat"/>
              <a:sym typeface="Montserrat"/>
            </a:endParaRPr>
          </a:p>
        </p:txBody>
      </p:sp>
      <p:pic>
        <p:nvPicPr>
          <p:cNvPr id="3311" name="Google Shape;3311;g2c4703755be_0_133"/>
          <p:cNvPicPr preferRelativeResize="0"/>
          <p:nvPr/>
        </p:nvPicPr>
        <p:blipFill rotWithShape="1">
          <a:blip r:embed="rId4">
            <a:alphaModFix/>
          </a:blip>
          <a:srcRect/>
          <a:stretch/>
        </p:blipFill>
        <p:spPr>
          <a:xfrm>
            <a:off x="801326" y="2275300"/>
            <a:ext cx="978226" cy="978226"/>
          </a:xfrm>
          <a:prstGeom prst="rect">
            <a:avLst/>
          </a:prstGeom>
          <a:noFill/>
          <a:ln>
            <a:noFill/>
          </a:ln>
        </p:spPr>
      </p:pic>
      <p:sp>
        <p:nvSpPr>
          <p:cNvPr id="3312" name="Google Shape;3312;g2c4703755be_0_133"/>
          <p:cNvSpPr txBox="1"/>
          <p:nvPr/>
        </p:nvSpPr>
        <p:spPr>
          <a:xfrm>
            <a:off x="671388" y="3708150"/>
            <a:ext cx="1353900" cy="241800"/>
          </a:xfrm>
          <a:prstGeom prst="rect">
            <a:avLst/>
          </a:prstGeom>
          <a:noFill/>
          <a:ln>
            <a:noFill/>
          </a:ln>
        </p:spPr>
        <p:txBody>
          <a:bodyPr spcFirstLastPara="1" wrap="square" lIns="45725" tIns="45725" rIns="45725" bIns="457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dk2"/>
                </a:solidFill>
                <a:latin typeface="Montserrat"/>
                <a:ea typeface="Montserrat"/>
                <a:cs typeface="Montserrat"/>
                <a:sym typeface="Montserrat"/>
              </a:rPr>
              <a:t>Client Side/Frontend</a:t>
            </a:r>
            <a:endParaRPr sz="900" b="0" i="0" u="none" strike="noStrike" cap="none">
              <a:solidFill>
                <a:schemeClr val="dk2"/>
              </a:solidFill>
              <a:latin typeface="Montserrat"/>
              <a:ea typeface="Montserrat"/>
              <a:cs typeface="Montserrat"/>
              <a:sym typeface="Montserrat"/>
            </a:endParaRPr>
          </a:p>
        </p:txBody>
      </p:sp>
      <p:sp>
        <p:nvSpPr>
          <p:cNvPr id="3313" name="Google Shape;3313;g2c4703755be_0_133"/>
          <p:cNvSpPr txBox="1"/>
          <p:nvPr/>
        </p:nvSpPr>
        <p:spPr>
          <a:xfrm>
            <a:off x="2783850" y="3736188"/>
            <a:ext cx="1353900" cy="241800"/>
          </a:xfrm>
          <a:prstGeom prst="rect">
            <a:avLst/>
          </a:prstGeom>
          <a:noFill/>
          <a:ln>
            <a:noFill/>
          </a:ln>
        </p:spPr>
        <p:txBody>
          <a:bodyPr spcFirstLastPara="1" wrap="square" lIns="45725" tIns="45725" rIns="45725" bIns="457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dk2"/>
                </a:solidFill>
                <a:latin typeface="Montserrat"/>
                <a:ea typeface="Montserrat"/>
                <a:cs typeface="Montserrat"/>
                <a:sym typeface="Montserrat"/>
              </a:rPr>
              <a:t>Server Side/Backend</a:t>
            </a:r>
            <a:endParaRPr sz="900" b="0" i="0" u="none" strike="noStrike" cap="none">
              <a:solidFill>
                <a:schemeClr val="dk2"/>
              </a:solidFill>
              <a:latin typeface="Montserrat"/>
              <a:ea typeface="Montserrat"/>
              <a:cs typeface="Montserrat"/>
              <a:sym typeface="Montserrat"/>
            </a:endParaRPr>
          </a:p>
        </p:txBody>
      </p:sp>
      <p:sp>
        <p:nvSpPr>
          <p:cNvPr id="3314" name="Google Shape;3314;g2c4703755be_0_133"/>
          <p:cNvSpPr txBox="1"/>
          <p:nvPr/>
        </p:nvSpPr>
        <p:spPr>
          <a:xfrm>
            <a:off x="5295013" y="3708150"/>
            <a:ext cx="672000" cy="241800"/>
          </a:xfrm>
          <a:prstGeom prst="rect">
            <a:avLst/>
          </a:prstGeom>
          <a:noFill/>
          <a:ln>
            <a:noFill/>
          </a:ln>
        </p:spPr>
        <p:txBody>
          <a:bodyPr spcFirstLastPara="1" wrap="square" lIns="45725" tIns="45725" rIns="45725" bIns="457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dk2"/>
                </a:solidFill>
                <a:latin typeface="Montserrat"/>
                <a:ea typeface="Montserrat"/>
                <a:cs typeface="Montserrat"/>
                <a:sym typeface="Montserrat"/>
              </a:rPr>
              <a:t>Database</a:t>
            </a:r>
            <a:endParaRPr sz="900" b="0" i="0" u="none" strike="noStrike" cap="none">
              <a:solidFill>
                <a:schemeClr val="dk2"/>
              </a:solidFill>
              <a:latin typeface="Montserrat"/>
              <a:ea typeface="Montserrat"/>
              <a:cs typeface="Montserrat"/>
              <a:sym typeface="Montserrat"/>
            </a:endParaRPr>
          </a:p>
        </p:txBody>
      </p:sp>
      <p:pic>
        <p:nvPicPr>
          <p:cNvPr id="3315" name="Google Shape;3315;g2c4703755be_0_133"/>
          <p:cNvPicPr preferRelativeResize="0"/>
          <p:nvPr/>
        </p:nvPicPr>
        <p:blipFill rotWithShape="1">
          <a:blip r:embed="rId5">
            <a:alphaModFix/>
          </a:blip>
          <a:srcRect/>
          <a:stretch/>
        </p:blipFill>
        <p:spPr>
          <a:xfrm>
            <a:off x="2858925" y="2159763"/>
            <a:ext cx="1127400" cy="1127400"/>
          </a:xfrm>
          <a:prstGeom prst="rect">
            <a:avLst/>
          </a:prstGeom>
          <a:noFill/>
          <a:ln>
            <a:noFill/>
          </a:ln>
        </p:spPr>
      </p:pic>
      <p:pic>
        <p:nvPicPr>
          <p:cNvPr id="3316" name="Google Shape;3316;g2c4703755be_0_133"/>
          <p:cNvPicPr preferRelativeResize="0"/>
          <p:nvPr/>
        </p:nvPicPr>
        <p:blipFill rotWithShape="1">
          <a:blip r:embed="rId6">
            <a:alphaModFix/>
          </a:blip>
          <a:srcRect/>
          <a:stretch/>
        </p:blipFill>
        <p:spPr>
          <a:xfrm>
            <a:off x="5141900" y="2191538"/>
            <a:ext cx="1056900" cy="1056900"/>
          </a:xfrm>
          <a:prstGeom prst="rect">
            <a:avLst/>
          </a:prstGeom>
          <a:noFill/>
          <a:ln>
            <a:noFill/>
          </a:ln>
        </p:spPr>
      </p:pic>
      <p:sp>
        <p:nvSpPr>
          <p:cNvPr id="3317" name="Google Shape;3317;g2c4703755be_0_13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18" name="Google Shape;3318;g2c4703755be_0_13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22"/>
        <p:cNvGrpSpPr/>
        <p:nvPr/>
      </p:nvGrpSpPr>
      <p:grpSpPr>
        <a:xfrm>
          <a:off x="0" y="0"/>
          <a:ext cx="0" cy="0"/>
          <a:chOff x="0" y="0"/>
          <a:chExt cx="0" cy="0"/>
        </a:xfrm>
      </p:grpSpPr>
      <p:sp>
        <p:nvSpPr>
          <p:cNvPr id="3323" name="Google Shape;3323;g2c4703755be_0_148"/>
          <p:cNvSpPr txBox="1">
            <a:spLocks noGrp="1"/>
          </p:cNvSpPr>
          <p:nvPr>
            <p:ph type="title"/>
          </p:nvPr>
        </p:nvSpPr>
        <p:spPr>
          <a:xfrm>
            <a:off x="449263" y="1587650"/>
            <a:ext cx="6737400" cy="6156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React JS is an open-source JavaScript library used to build user interfaces. It was developed by Facebook (Meta)</a:t>
            </a:r>
            <a:endParaRPr sz="1600" b="0">
              <a:latin typeface="Montserrat"/>
              <a:ea typeface="Montserrat"/>
              <a:cs typeface="Montserrat"/>
              <a:sym typeface="Montserrat"/>
            </a:endParaRPr>
          </a:p>
        </p:txBody>
      </p:sp>
      <p:sp>
        <p:nvSpPr>
          <p:cNvPr id="3324" name="Google Shape;3324;g2c4703755be_0_148"/>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React JS</a:t>
            </a:r>
            <a:endParaRPr sz="2100" b="1">
              <a:latin typeface="Montserrat"/>
              <a:ea typeface="Montserrat"/>
              <a:cs typeface="Montserrat"/>
              <a:sym typeface="Montserrat"/>
            </a:endParaRPr>
          </a:p>
        </p:txBody>
      </p:sp>
      <p:pic>
        <p:nvPicPr>
          <p:cNvPr id="3325" name="Google Shape;3325;g2c4703755be_0_148"/>
          <p:cNvPicPr preferRelativeResize="0"/>
          <p:nvPr/>
        </p:nvPicPr>
        <p:blipFill rotWithShape="1">
          <a:blip r:embed="rId3">
            <a:alphaModFix/>
          </a:blip>
          <a:srcRect b="52401"/>
          <a:stretch/>
        </p:blipFill>
        <p:spPr>
          <a:xfrm>
            <a:off x="449263" y="3037768"/>
            <a:ext cx="3004876" cy="1054188"/>
          </a:xfrm>
          <a:prstGeom prst="rect">
            <a:avLst/>
          </a:prstGeom>
          <a:noFill/>
          <a:ln>
            <a:noFill/>
          </a:ln>
        </p:spPr>
      </p:pic>
      <p:pic>
        <p:nvPicPr>
          <p:cNvPr id="3326" name="Google Shape;3326;g2c4703755be_0_148"/>
          <p:cNvPicPr preferRelativeResize="0"/>
          <p:nvPr/>
        </p:nvPicPr>
        <p:blipFill rotWithShape="1">
          <a:blip r:embed="rId3">
            <a:alphaModFix/>
          </a:blip>
          <a:srcRect t="48185"/>
          <a:stretch/>
        </p:blipFill>
        <p:spPr>
          <a:xfrm>
            <a:off x="3763013" y="2892206"/>
            <a:ext cx="3004876" cy="1147526"/>
          </a:xfrm>
          <a:prstGeom prst="rect">
            <a:avLst/>
          </a:prstGeom>
          <a:noFill/>
          <a:ln>
            <a:noFill/>
          </a:ln>
        </p:spPr>
      </p:pic>
      <p:sp>
        <p:nvSpPr>
          <p:cNvPr id="3327" name="Google Shape;3327;g2c4703755be_0_14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28" name="Google Shape;3328;g2c4703755be_0_14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Shape 3332"/>
        <p:cNvGrpSpPr/>
        <p:nvPr/>
      </p:nvGrpSpPr>
      <p:grpSpPr>
        <a:xfrm>
          <a:off x="0" y="0"/>
          <a:ext cx="0" cy="0"/>
          <a:chOff x="0" y="0"/>
          <a:chExt cx="0" cy="0"/>
        </a:xfrm>
      </p:grpSpPr>
      <p:sp>
        <p:nvSpPr>
          <p:cNvPr id="3333" name="Google Shape;3333;g2c4703755be_0_155"/>
          <p:cNvSpPr txBox="1">
            <a:spLocks noGrp="1"/>
          </p:cNvSpPr>
          <p:nvPr>
            <p:ph type="title"/>
          </p:nvPr>
        </p:nvSpPr>
        <p:spPr>
          <a:xfrm>
            <a:off x="566758" y="1557750"/>
            <a:ext cx="6448200" cy="20934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Performant websites</a:t>
            </a:r>
            <a:endParaRPr sz="1600" b="0">
              <a:latin typeface="Montserrat"/>
              <a:ea typeface="Montserrat"/>
              <a:cs typeface="Montserrat"/>
              <a:sym typeface="Montserrat"/>
            </a:endParaRPr>
          </a:p>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Fewer lines of code</a:t>
            </a:r>
            <a:endParaRPr sz="1600" b="0">
              <a:latin typeface="Montserrat"/>
              <a:ea typeface="Montserrat"/>
              <a:cs typeface="Montserrat"/>
              <a:sym typeface="Montserrat"/>
            </a:endParaRPr>
          </a:p>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Improves readability of code</a:t>
            </a:r>
            <a:endParaRPr sz="1600" b="0">
              <a:latin typeface="Montserrat"/>
              <a:ea typeface="Montserrat"/>
              <a:cs typeface="Montserrat"/>
              <a:sym typeface="Montserrat"/>
            </a:endParaRPr>
          </a:p>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Less time consuming</a:t>
            </a:r>
            <a:endParaRPr sz="1600" b="0">
              <a:latin typeface="Montserrat"/>
              <a:ea typeface="Montserrat"/>
              <a:cs typeface="Montserrat"/>
              <a:sym typeface="Montserrat"/>
            </a:endParaRPr>
          </a:p>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Open Source</a:t>
            </a:r>
            <a:endParaRPr sz="1600" b="0">
              <a:latin typeface="Montserrat"/>
              <a:ea typeface="Montserrat"/>
              <a:cs typeface="Montserrat"/>
              <a:sym typeface="Montserrat"/>
            </a:endParaRPr>
          </a:p>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Reusable code</a:t>
            </a:r>
            <a:endParaRPr sz="1600" b="0">
              <a:latin typeface="Montserrat"/>
              <a:ea typeface="Montserrat"/>
              <a:cs typeface="Montserrat"/>
              <a:sym typeface="Montserrat"/>
            </a:endParaRPr>
          </a:p>
        </p:txBody>
      </p:sp>
      <p:sp>
        <p:nvSpPr>
          <p:cNvPr id="3334" name="Google Shape;3334;g2c4703755be_0_155"/>
          <p:cNvSpPr txBox="1">
            <a:spLocks noGrp="1"/>
          </p:cNvSpPr>
          <p:nvPr>
            <p:ph type="title"/>
          </p:nvPr>
        </p:nvSpPr>
        <p:spPr>
          <a:xfrm>
            <a:off x="449275" y="1090950"/>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Why React JS</a:t>
            </a:r>
            <a:endParaRPr sz="2100" b="1">
              <a:latin typeface="Montserrat"/>
              <a:ea typeface="Montserrat"/>
              <a:cs typeface="Montserrat"/>
              <a:sym typeface="Montserrat"/>
            </a:endParaRPr>
          </a:p>
        </p:txBody>
      </p:sp>
      <p:sp>
        <p:nvSpPr>
          <p:cNvPr id="3335" name="Google Shape;3335;g2c4703755be_0_15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36" name="Google Shape;3336;g2c4703755be_0_15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2bf04ff11e0_0_46"/>
          <p:cNvSpPr/>
          <p:nvPr/>
        </p:nvSpPr>
        <p:spPr>
          <a:xfrm>
            <a:off x="-224450" y="4208325"/>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g2bf04ff11e0_0_46"/>
          <p:cNvSpPr txBox="1">
            <a:spLocks noGrp="1"/>
          </p:cNvSpPr>
          <p:nvPr>
            <p:ph type="title"/>
          </p:nvPr>
        </p:nvSpPr>
        <p:spPr>
          <a:xfrm>
            <a:off x="472650" y="4278250"/>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HTML Nodes</a:t>
            </a:r>
            <a:endParaRPr sz="2070" b="1">
              <a:latin typeface="Montserrat"/>
              <a:ea typeface="Montserrat"/>
              <a:cs typeface="Montserrat"/>
              <a:sym typeface="Montserrat"/>
            </a:endParaRPr>
          </a:p>
        </p:txBody>
      </p:sp>
      <p:sp>
        <p:nvSpPr>
          <p:cNvPr id="385" name="Google Shape;385;g2bf04ff11e0_0_46"/>
          <p:cNvSpPr txBox="1">
            <a:spLocks noGrp="1"/>
          </p:cNvSpPr>
          <p:nvPr>
            <p:ph type="title"/>
          </p:nvPr>
        </p:nvSpPr>
        <p:spPr>
          <a:xfrm>
            <a:off x="472649" y="1818063"/>
            <a:ext cx="5758200" cy="1584000"/>
          </a:xfrm>
          <a:prstGeom prst="rect">
            <a:avLst/>
          </a:prstGeom>
          <a:noFill/>
          <a:ln>
            <a:noFill/>
          </a:ln>
        </p:spPr>
        <p:txBody>
          <a:bodyPr spcFirstLastPara="1" wrap="square" lIns="0" tIns="0" rIns="0" bIns="0" anchor="t" anchorCtr="0">
            <a:spAutoFit/>
          </a:bodyPr>
          <a:lstStyle/>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DOM is collection of Nodes with Child nodes</a:t>
            </a:r>
            <a:endParaRPr sz="147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Nodes are element nodes, text nodes and comment nodes</a:t>
            </a:r>
            <a:endParaRPr sz="147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Whitespace between elements are also text nodes</a:t>
            </a:r>
            <a:endParaRPr sz="147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Child Nodes vs Children</a:t>
            </a:r>
            <a:endParaRPr sz="1470">
              <a:latin typeface="Montserrat"/>
              <a:ea typeface="Montserrat"/>
              <a:cs typeface="Montserrat"/>
              <a:sym typeface="Montserrat"/>
            </a:endParaRPr>
          </a:p>
          <a:p>
            <a:pPr marL="86399" lvl="0" indent="-93345" algn="l" rtl="0">
              <a:lnSpc>
                <a:spcPct val="150000"/>
              </a:lnSpc>
              <a:spcBef>
                <a:spcPts val="0"/>
              </a:spcBef>
              <a:spcAft>
                <a:spcPts val="0"/>
              </a:spcAft>
              <a:buSzPts val="1470"/>
              <a:buFont typeface="Montserrat"/>
              <a:buChar char="●"/>
            </a:pPr>
            <a:r>
              <a:rPr lang="en-GB" sz="1470">
                <a:latin typeface="Montserrat"/>
                <a:ea typeface="Montserrat"/>
                <a:cs typeface="Montserrat"/>
                <a:sym typeface="Montserrat"/>
              </a:rPr>
              <a:t> Siblings' vs Elements siblings</a:t>
            </a:r>
            <a:endParaRPr sz="1470">
              <a:latin typeface="Montserrat"/>
              <a:ea typeface="Montserrat"/>
              <a:cs typeface="Montserrat"/>
              <a:sym typeface="Montserrat"/>
            </a:endParaRPr>
          </a:p>
        </p:txBody>
      </p:sp>
      <p:sp>
        <p:nvSpPr>
          <p:cNvPr id="386" name="Google Shape;386;g2bf04ff11e0_0_46"/>
          <p:cNvSpPr txBox="1">
            <a:spLocks noGrp="1"/>
          </p:cNvSpPr>
          <p:nvPr>
            <p:ph type="title"/>
          </p:nvPr>
        </p:nvSpPr>
        <p:spPr>
          <a:xfrm>
            <a:off x="472650" y="1054425"/>
            <a:ext cx="4174500" cy="431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800" b="1">
                <a:latin typeface="Montserrat"/>
                <a:ea typeface="Montserrat"/>
                <a:cs typeface="Montserrat"/>
                <a:sym typeface="Montserrat"/>
              </a:rPr>
              <a:t>HTML Nodes</a:t>
            </a:r>
            <a:endParaRPr sz="2800" b="1">
              <a:latin typeface="Montserrat"/>
              <a:ea typeface="Montserrat"/>
              <a:cs typeface="Montserrat"/>
              <a:sym typeface="Montserrat"/>
            </a:endParaRPr>
          </a:p>
        </p:txBody>
      </p:sp>
      <p:sp>
        <p:nvSpPr>
          <p:cNvPr id="387" name="Google Shape;387;g2bf04ff11e0_0_4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88" name="Google Shape;388;g2bf04ff11e0_0_4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89" name="Google Shape;389;g2bf04ff11e0_0_4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90" name="Google Shape;390;g2bf04ff11e0_0_4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391" name="Google Shape;391;g2bf04ff11e0_0_46"/>
          <p:cNvPicPr preferRelativeResize="0"/>
          <p:nvPr/>
        </p:nvPicPr>
        <p:blipFill rotWithShape="1">
          <a:blip r:embed="rId3">
            <a:alphaModFix/>
          </a:blip>
          <a:srcRect/>
          <a:stretch/>
        </p:blipFill>
        <p:spPr>
          <a:xfrm>
            <a:off x="6187500" y="1201750"/>
            <a:ext cx="2956500" cy="3547826"/>
          </a:xfrm>
          <a:prstGeom prst="rect">
            <a:avLst/>
          </a:prstGeom>
          <a:noFill/>
          <a:ln>
            <a:noFill/>
          </a:ln>
        </p:spPr>
      </p:pic>
      <p:sp>
        <p:nvSpPr>
          <p:cNvPr id="392" name="Google Shape;392;g2bf04ff11e0_0_46"/>
          <p:cNvSpPr txBox="1"/>
          <p:nvPr/>
        </p:nvSpPr>
        <p:spPr>
          <a:xfrm>
            <a:off x="6192450" y="2156525"/>
            <a:ext cx="977700" cy="201000"/>
          </a:xfrm>
          <a:prstGeom prst="rect">
            <a:avLst/>
          </a:prstGeom>
          <a:solidFill>
            <a:srgbClr val="F8F8F8"/>
          </a:solidFill>
          <a:ln w="9525" cap="flat" cmpd="sng">
            <a:solidFill>
              <a:srgbClr val="F9F9F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dk2"/>
                </a:solidFill>
                <a:latin typeface="Montserrat"/>
                <a:ea typeface="Montserrat"/>
                <a:cs typeface="Montserrat"/>
                <a:sym typeface="Montserrat"/>
              </a:rPr>
              <a:t>Hey Girl/Boy,</a:t>
            </a:r>
            <a:endParaRPr sz="900" b="1" i="0" u="none" strike="noStrike" cap="none">
              <a:solidFill>
                <a:schemeClr val="dk2"/>
              </a:solidFill>
              <a:latin typeface="Montserrat"/>
              <a:ea typeface="Montserrat"/>
              <a:cs typeface="Montserrat"/>
              <a:sym typeface="Montserrat"/>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g2c4703755be_0_160"/>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Advantages of React JS</a:t>
            </a:r>
            <a:endParaRPr sz="2100" b="1">
              <a:latin typeface="Montserrat"/>
              <a:ea typeface="Montserrat"/>
              <a:cs typeface="Montserrat"/>
              <a:sym typeface="Montserrat"/>
            </a:endParaRPr>
          </a:p>
        </p:txBody>
      </p:sp>
      <p:pic>
        <p:nvPicPr>
          <p:cNvPr id="3342" name="Google Shape;3342;g2c4703755be_0_160"/>
          <p:cNvPicPr preferRelativeResize="0"/>
          <p:nvPr/>
        </p:nvPicPr>
        <p:blipFill rotWithShape="1">
          <a:blip r:embed="rId3">
            <a:alphaModFix/>
          </a:blip>
          <a:srcRect/>
          <a:stretch/>
        </p:blipFill>
        <p:spPr>
          <a:xfrm>
            <a:off x="449275" y="1525425"/>
            <a:ext cx="6015824" cy="2240841"/>
          </a:xfrm>
          <a:prstGeom prst="rect">
            <a:avLst/>
          </a:prstGeom>
          <a:noFill/>
          <a:ln>
            <a:noFill/>
          </a:ln>
        </p:spPr>
      </p:pic>
      <p:sp>
        <p:nvSpPr>
          <p:cNvPr id="3343" name="Google Shape;3343;g2c4703755be_0_16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44" name="Google Shape;3344;g2c4703755be_0_16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Shape 3348"/>
        <p:cNvGrpSpPr/>
        <p:nvPr/>
      </p:nvGrpSpPr>
      <p:grpSpPr>
        <a:xfrm>
          <a:off x="0" y="0"/>
          <a:ext cx="0" cy="0"/>
          <a:chOff x="0" y="0"/>
          <a:chExt cx="0" cy="0"/>
        </a:xfrm>
      </p:grpSpPr>
      <p:sp>
        <p:nvSpPr>
          <p:cNvPr id="3349" name="Google Shape;3349;g2c4703755be_0_165"/>
          <p:cNvSpPr txBox="1">
            <a:spLocks noGrp="1"/>
          </p:cNvSpPr>
          <p:nvPr>
            <p:ph type="title"/>
          </p:nvPr>
        </p:nvSpPr>
        <p:spPr>
          <a:xfrm>
            <a:off x="449275" y="1054425"/>
            <a:ext cx="6827700" cy="646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Download Trends React JS vs Other FrameWorks</a:t>
            </a:r>
            <a:endParaRPr sz="2100" b="1">
              <a:latin typeface="Montserrat"/>
              <a:ea typeface="Montserrat"/>
              <a:cs typeface="Montserrat"/>
              <a:sym typeface="Montserrat"/>
            </a:endParaRPr>
          </a:p>
        </p:txBody>
      </p:sp>
      <p:pic>
        <p:nvPicPr>
          <p:cNvPr id="3350" name="Google Shape;3350;g2c4703755be_0_165"/>
          <p:cNvPicPr preferRelativeResize="0"/>
          <p:nvPr/>
        </p:nvPicPr>
        <p:blipFill rotWithShape="1">
          <a:blip r:embed="rId3">
            <a:alphaModFix/>
          </a:blip>
          <a:srcRect/>
          <a:stretch/>
        </p:blipFill>
        <p:spPr>
          <a:xfrm>
            <a:off x="449275" y="3561413"/>
            <a:ext cx="1543450" cy="1490975"/>
          </a:xfrm>
          <a:prstGeom prst="rect">
            <a:avLst/>
          </a:prstGeom>
          <a:noFill/>
          <a:ln>
            <a:noFill/>
          </a:ln>
        </p:spPr>
      </p:pic>
      <p:pic>
        <p:nvPicPr>
          <p:cNvPr id="3351" name="Google Shape;3351;g2c4703755be_0_165"/>
          <p:cNvPicPr preferRelativeResize="0"/>
          <p:nvPr/>
        </p:nvPicPr>
        <p:blipFill rotWithShape="1">
          <a:blip r:embed="rId4">
            <a:alphaModFix/>
          </a:blip>
          <a:srcRect/>
          <a:stretch/>
        </p:blipFill>
        <p:spPr>
          <a:xfrm>
            <a:off x="449275" y="1489750"/>
            <a:ext cx="6307173" cy="2848874"/>
          </a:xfrm>
          <a:prstGeom prst="rect">
            <a:avLst/>
          </a:prstGeom>
          <a:noFill/>
          <a:ln>
            <a:noFill/>
          </a:ln>
        </p:spPr>
      </p:pic>
      <p:sp>
        <p:nvSpPr>
          <p:cNvPr id="3352" name="Google Shape;3352;g2c4703755be_0_16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53" name="Google Shape;3353;g2c4703755be_0_16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g2c4703755be_0_171"/>
          <p:cNvSpPr txBox="1">
            <a:spLocks noGrp="1"/>
          </p:cNvSpPr>
          <p:nvPr>
            <p:ph type="title"/>
          </p:nvPr>
        </p:nvSpPr>
        <p:spPr>
          <a:xfrm>
            <a:off x="449275" y="1054425"/>
            <a:ext cx="4375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Top Companies using React Js</a:t>
            </a:r>
            <a:endParaRPr sz="2100" b="1">
              <a:latin typeface="Montserrat"/>
              <a:ea typeface="Montserrat"/>
              <a:cs typeface="Montserrat"/>
              <a:sym typeface="Montserrat"/>
            </a:endParaRPr>
          </a:p>
        </p:txBody>
      </p:sp>
      <p:pic>
        <p:nvPicPr>
          <p:cNvPr id="3359" name="Google Shape;3359;g2c4703755be_0_171"/>
          <p:cNvPicPr preferRelativeResize="0"/>
          <p:nvPr/>
        </p:nvPicPr>
        <p:blipFill rotWithShape="1">
          <a:blip r:embed="rId3">
            <a:alphaModFix/>
          </a:blip>
          <a:srcRect l="3937" t="22321" r="15875" b="12576"/>
          <a:stretch/>
        </p:blipFill>
        <p:spPr>
          <a:xfrm>
            <a:off x="449275" y="1446850"/>
            <a:ext cx="6238026" cy="2953700"/>
          </a:xfrm>
          <a:prstGeom prst="rect">
            <a:avLst/>
          </a:prstGeom>
          <a:noFill/>
          <a:ln>
            <a:noFill/>
          </a:ln>
        </p:spPr>
      </p:pic>
      <p:sp>
        <p:nvSpPr>
          <p:cNvPr id="3360" name="Google Shape;3360;g2c4703755be_0_17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61" name="Google Shape;3361;g2c4703755be_0_17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sp>
        <p:nvSpPr>
          <p:cNvPr id="3366" name="Google Shape;3366;g2c4703755be_0_176"/>
          <p:cNvSpPr txBox="1">
            <a:spLocks noGrp="1"/>
          </p:cNvSpPr>
          <p:nvPr>
            <p:ph type="title"/>
          </p:nvPr>
        </p:nvSpPr>
        <p:spPr>
          <a:xfrm>
            <a:off x="735950" y="2121200"/>
            <a:ext cx="2899800" cy="9852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1400"/>
              </a:spcBef>
              <a:spcAft>
                <a:spcPts val="0"/>
              </a:spcAft>
              <a:buClr>
                <a:srgbClr val="24292E"/>
              </a:buClr>
              <a:buSzPts val="1600"/>
              <a:buFont typeface="Montserrat"/>
              <a:buChar char="●"/>
            </a:pPr>
            <a:r>
              <a:rPr lang="en-GB" sz="1600" b="0">
                <a:latin typeface="Montserrat"/>
                <a:ea typeface="Montserrat"/>
                <a:cs typeface="Montserrat"/>
                <a:sym typeface="Montserrat"/>
              </a:rPr>
              <a:t> Todos Application</a:t>
            </a:r>
            <a:endParaRPr sz="1600" b="0">
              <a:latin typeface="Montserrat"/>
              <a:ea typeface="Montserrat"/>
              <a:cs typeface="Montserrat"/>
              <a:sym typeface="Montserrat"/>
            </a:endParaRPr>
          </a:p>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T20 Dashboard</a:t>
            </a:r>
            <a:endParaRPr sz="1600" b="0">
              <a:latin typeface="Montserrat"/>
              <a:ea typeface="Montserrat"/>
              <a:cs typeface="Montserrat"/>
              <a:sym typeface="Montserrat"/>
            </a:endParaRPr>
          </a:p>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and Many more…</a:t>
            </a:r>
            <a:endParaRPr sz="1600" b="0">
              <a:latin typeface="Montserrat"/>
              <a:ea typeface="Montserrat"/>
              <a:cs typeface="Montserrat"/>
              <a:sym typeface="Montserrat"/>
            </a:endParaRPr>
          </a:p>
        </p:txBody>
      </p:sp>
      <p:sp>
        <p:nvSpPr>
          <p:cNvPr id="3367" name="Google Shape;3367;g2c4703755be_0_176"/>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React JS - Projects</a:t>
            </a:r>
            <a:endParaRPr sz="2100" b="1">
              <a:latin typeface="Montserrat"/>
              <a:ea typeface="Montserrat"/>
              <a:cs typeface="Montserrat"/>
              <a:sym typeface="Montserrat"/>
            </a:endParaRPr>
          </a:p>
        </p:txBody>
      </p:sp>
      <p:pic>
        <p:nvPicPr>
          <p:cNvPr id="3368" name="Google Shape;3368;g2c4703755be_0_176"/>
          <p:cNvPicPr preferRelativeResize="0"/>
          <p:nvPr/>
        </p:nvPicPr>
        <p:blipFill rotWithShape="1">
          <a:blip r:embed="rId3">
            <a:alphaModFix/>
          </a:blip>
          <a:srcRect r="61241" b="52401"/>
          <a:stretch/>
        </p:blipFill>
        <p:spPr>
          <a:xfrm>
            <a:off x="3635750" y="2323990"/>
            <a:ext cx="1406875" cy="1273450"/>
          </a:xfrm>
          <a:prstGeom prst="rect">
            <a:avLst/>
          </a:prstGeom>
          <a:noFill/>
          <a:ln>
            <a:noFill/>
          </a:ln>
        </p:spPr>
      </p:pic>
      <p:sp>
        <p:nvSpPr>
          <p:cNvPr id="3369" name="Google Shape;3369;g2c4703755be_0_17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70" name="Google Shape;3370;g2c4703755be_0_17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Shape 3374"/>
        <p:cNvGrpSpPr/>
        <p:nvPr/>
      </p:nvGrpSpPr>
      <p:grpSpPr>
        <a:xfrm>
          <a:off x="0" y="0"/>
          <a:ext cx="0" cy="0"/>
          <a:chOff x="0" y="0"/>
          <a:chExt cx="0" cy="0"/>
        </a:xfrm>
      </p:grpSpPr>
      <p:sp>
        <p:nvSpPr>
          <p:cNvPr id="3375" name="Google Shape;3375;g2c4703755be_0_182"/>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g2c4703755be_0_182"/>
          <p:cNvSpPr txBox="1">
            <a:spLocks noGrp="1"/>
          </p:cNvSpPr>
          <p:nvPr>
            <p:ph type="title"/>
          </p:nvPr>
        </p:nvSpPr>
        <p:spPr>
          <a:xfrm>
            <a:off x="347875" y="4103023"/>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cxnSp>
        <p:nvCxnSpPr>
          <p:cNvPr id="3377" name="Google Shape;3377;g2c4703755be_0_182"/>
          <p:cNvCxnSpPr/>
          <p:nvPr/>
        </p:nvCxnSpPr>
        <p:spPr>
          <a:xfrm>
            <a:off x="449275" y="1205125"/>
            <a:ext cx="0" cy="2014200"/>
          </a:xfrm>
          <a:prstGeom prst="straightConnector1">
            <a:avLst/>
          </a:prstGeom>
          <a:noFill/>
          <a:ln w="114300" cap="flat" cmpd="sng">
            <a:solidFill>
              <a:schemeClr val="accent1"/>
            </a:solidFill>
            <a:prstDash val="solid"/>
            <a:round/>
            <a:headEnd type="none" w="sm" len="sm"/>
            <a:tailEnd type="none" w="sm" len="sm"/>
          </a:ln>
        </p:spPr>
      </p:cxnSp>
      <p:sp>
        <p:nvSpPr>
          <p:cNvPr id="3378" name="Google Shape;3378;g2c4703755be_0_182"/>
          <p:cNvSpPr txBox="1">
            <a:spLocks noGrp="1"/>
          </p:cNvSpPr>
          <p:nvPr>
            <p:ph type="title"/>
          </p:nvPr>
        </p:nvSpPr>
        <p:spPr>
          <a:xfrm>
            <a:off x="588899" y="1201750"/>
            <a:ext cx="4572000" cy="20502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    Understanding Web Application</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    React JS</a:t>
            </a:r>
            <a:br>
              <a:rPr lang="en-GB" sz="1800" b="0">
                <a:latin typeface="Montserrat"/>
                <a:ea typeface="Montserrat"/>
                <a:cs typeface="Montserrat"/>
                <a:sym typeface="Montserrat"/>
              </a:rPr>
            </a:br>
            <a:r>
              <a:rPr lang="en-GB" sz="1800" b="0">
                <a:latin typeface="Montserrat"/>
                <a:ea typeface="Montserrat"/>
                <a:cs typeface="Montserrat"/>
                <a:sym typeface="Montserrat"/>
              </a:rPr>
              <a:t>    Why React JS?</a:t>
            </a:r>
            <a:endParaRPr sz="18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b="0">
                <a:latin typeface="Montserrat"/>
                <a:ea typeface="Montserrat"/>
                <a:cs typeface="Montserrat"/>
                <a:sym typeface="Montserrat"/>
              </a:rPr>
              <a:t>    Advantages of React JS</a:t>
            </a:r>
            <a:endParaRPr sz="1800" b="0">
              <a:latin typeface="Montserrat"/>
              <a:ea typeface="Montserrat"/>
              <a:cs typeface="Montserrat"/>
              <a:sym typeface="Montserrat"/>
            </a:endParaRPr>
          </a:p>
          <a:p>
            <a:pPr marL="0" lvl="0" indent="0" algn="l" rtl="0">
              <a:lnSpc>
                <a:spcPct val="160000"/>
              </a:lnSpc>
              <a:spcBef>
                <a:spcPts val="0"/>
              </a:spcBef>
              <a:spcAft>
                <a:spcPts val="0"/>
              </a:spcAft>
              <a:buClr>
                <a:srgbClr val="000000"/>
              </a:buClr>
              <a:buSzPts val="2300"/>
              <a:buFont typeface="Arial"/>
              <a:buNone/>
            </a:pPr>
            <a:r>
              <a:rPr lang="en-GB" sz="1800" b="0">
                <a:latin typeface="Montserrat"/>
                <a:ea typeface="Montserrat"/>
                <a:cs typeface="Montserrat"/>
                <a:sym typeface="Montserrat"/>
              </a:rPr>
              <a:t>    Trend of React JS</a:t>
            </a:r>
            <a:endParaRPr sz="1800" b="0">
              <a:latin typeface="Montserrat"/>
              <a:ea typeface="Montserrat"/>
              <a:cs typeface="Montserrat"/>
              <a:sym typeface="Montserrat"/>
            </a:endParaRPr>
          </a:p>
        </p:txBody>
      </p:sp>
      <p:pic>
        <p:nvPicPr>
          <p:cNvPr id="3379" name="Google Shape;3379;g2c4703755be_0_182"/>
          <p:cNvPicPr preferRelativeResize="0"/>
          <p:nvPr/>
        </p:nvPicPr>
        <p:blipFill rotWithShape="1">
          <a:blip r:embed="rId3">
            <a:alphaModFix/>
          </a:blip>
          <a:srcRect/>
          <a:stretch/>
        </p:blipFill>
        <p:spPr>
          <a:xfrm>
            <a:off x="572412" y="1243225"/>
            <a:ext cx="180188" cy="180188"/>
          </a:xfrm>
          <a:prstGeom prst="rect">
            <a:avLst/>
          </a:prstGeom>
          <a:noFill/>
          <a:ln>
            <a:noFill/>
          </a:ln>
        </p:spPr>
      </p:pic>
      <p:pic>
        <p:nvPicPr>
          <p:cNvPr id="3380" name="Google Shape;3380;g2c4703755be_0_182"/>
          <p:cNvPicPr preferRelativeResize="0"/>
          <p:nvPr/>
        </p:nvPicPr>
        <p:blipFill rotWithShape="1">
          <a:blip r:embed="rId3">
            <a:alphaModFix/>
          </a:blip>
          <a:srcRect/>
          <a:stretch/>
        </p:blipFill>
        <p:spPr>
          <a:xfrm>
            <a:off x="572412" y="1680294"/>
            <a:ext cx="180188" cy="180188"/>
          </a:xfrm>
          <a:prstGeom prst="rect">
            <a:avLst/>
          </a:prstGeom>
          <a:noFill/>
          <a:ln>
            <a:noFill/>
          </a:ln>
        </p:spPr>
      </p:pic>
      <p:pic>
        <p:nvPicPr>
          <p:cNvPr id="3381" name="Google Shape;3381;g2c4703755be_0_182"/>
          <p:cNvPicPr preferRelativeResize="0"/>
          <p:nvPr/>
        </p:nvPicPr>
        <p:blipFill rotWithShape="1">
          <a:blip r:embed="rId3">
            <a:alphaModFix/>
          </a:blip>
          <a:srcRect/>
          <a:stretch/>
        </p:blipFill>
        <p:spPr>
          <a:xfrm>
            <a:off x="572412" y="2099394"/>
            <a:ext cx="180188" cy="180188"/>
          </a:xfrm>
          <a:prstGeom prst="rect">
            <a:avLst/>
          </a:prstGeom>
          <a:noFill/>
          <a:ln>
            <a:noFill/>
          </a:ln>
        </p:spPr>
      </p:pic>
      <p:pic>
        <p:nvPicPr>
          <p:cNvPr id="3382" name="Google Shape;3382;g2c4703755be_0_182"/>
          <p:cNvPicPr preferRelativeResize="0"/>
          <p:nvPr/>
        </p:nvPicPr>
        <p:blipFill rotWithShape="1">
          <a:blip r:embed="rId3">
            <a:alphaModFix/>
          </a:blip>
          <a:srcRect/>
          <a:stretch/>
        </p:blipFill>
        <p:spPr>
          <a:xfrm>
            <a:off x="572412" y="2518494"/>
            <a:ext cx="180188" cy="180188"/>
          </a:xfrm>
          <a:prstGeom prst="rect">
            <a:avLst/>
          </a:prstGeom>
          <a:noFill/>
          <a:ln>
            <a:noFill/>
          </a:ln>
        </p:spPr>
      </p:pic>
      <p:pic>
        <p:nvPicPr>
          <p:cNvPr id="3383" name="Google Shape;3383;g2c4703755be_0_182"/>
          <p:cNvPicPr preferRelativeResize="0"/>
          <p:nvPr/>
        </p:nvPicPr>
        <p:blipFill rotWithShape="1">
          <a:blip r:embed="rId3">
            <a:alphaModFix/>
          </a:blip>
          <a:srcRect/>
          <a:stretch/>
        </p:blipFill>
        <p:spPr>
          <a:xfrm>
            <a:off x="572412" y="2937594"/>
            <a:ext cx="180188" cy="180188"/>
          </a:xfrm>
          <a:prstGeom prst="rect">
            <a:avLst/>
          </a:prstGeom>
          <a:noFill/>
          <a:ln>
            <a:noFill/>
          </a:ln>
        </p:spPr>
      </p:pic>
      <p:sp>
        <p:nvSpPr>
          <p:cNvPr id="3384" name="Google Shape;3384;g2c4703755be_0_18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85" name="Google Shape;3385;g2c4703755be_0_18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Shape 3389"/>
        <p:cNvGrpSpPr/>
        <p:nvPr/>
      </p:nvGrpSpPr>
      <p:grpSpPr>
        <a:xfrm>
          <a:off x="0" y="0"/>
          <a:ext cx="0" cy="0"/>
          <a:chOff x="0" y="0"/>
          <a:chExt cx="0" cy="0"/>
        </a:xfrm>
      </p:grpSpPr>
      <p:sp>
        <p:nvSpPr>
          <p:cNvPr id="3390" name="Google Shape;3390;g2c4703755be_0_230"/>
          <p:cNvSpPr txBox="1"/>
          <p:nvPr/>
        </p:nvSpPr>
        <p:spPr>
          <a:xfrm>
            <a:off x="449275" y="1491250"/>
            <a:ext cx="40908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GB" sz="3600" b="1" i="0" u="none" strike="noStrike" cap="none">
                <a:solidFill>
                  <a:schemeClr val="dk1"/>
                </a:solidFill>
                <a:latin typeface="Montserrat"/>
                <a:ea typeface="Montserrat"/>
                <a:cs typeface="Montserrat"/>
                <a:sym typeface="Montserrat"/>
              </a:rPr>
              <a:t>Getting Started with React JS</a:t>
            </a:r>
            <a:endParaRPr sz="2000" b="0" i="0" u="none" strike="noStrike" cap="none">
              <a:solidFill>
                <a:srgbClr val="000000"/>
              </a:solidFill>
              <a:latin typeface="Montserrat"/>
              <a:ea typeface="Montserrat"/>
              <a:cs typeface="Montserrat"/>
              <a:sym typeface="Montserrat"/>
            </a:endParaRPr>
          </a:p>
        </p:txBody>
      </p:sp>
      <p:sp>
        <p:nvSpPr>
          <p:cNvPr id="3391" name="Google Shape;3391;g2c4703755be_0_23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392" name="Google Shape;3392;g2c4703755be_0_23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Shape 3396"/>
        <p:cNvGrpSpPr/>
        <p:nvPr/>
      </p:nvGrpSpPr>
      <p:grpSpPr>
        <a:xfrm>
          <a:off x="0" y="0"/>
          <a:ext cx="0" cy="0"/>
          <a:chOff x="0" y="0"/>
          <a:chExt cx="0" cy="0"/>
        </a:xfrm>
      </p:grpSpPr>
      <p:sp>
        <p:nvSpPr>
          <p:cNvPr id="3397" name="Google Shape;3397;g2c4703755be_0_234"/>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g2c4703755be_0_234"/>
          <p:cNvSpPr txBox="1">
            <a:spLocks noGrp="1"/>
          </p:cNvSpPr>
          <p:nvPr>
            <p:ph type="title"/>
          </p:nvPr>
        </p:nvSpPr>
        <p:spPr>
          <a:xfrm>
            <a:off x="449275" y="4178048"/>
            <a:ext cx="28773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3399" name="Google Shape;3399;g2c4703755be_0_234"/>
          <p:cNvSpPr txBox="1">
            <a:spLocks noGrp="1"/>
          </p:cNvSpPr>
          <p:nvPr>
            <p:ph type="title"/>
          </p:nvPr>
        </p:nvSpPr>
        <p:spPr>
          <a:xfrm>
            <a:off x="689549" y="1201738"/>
            <a:ext cx="4572000" cy="3380100"/>
          </a:xfrm>
          <a:prstGeom prst="rect">
            <a:avLst/>
          </a:prstGeom>
          <a:noFill/>
          <a:ln>
            <a:noFill/>
          </a:ln>
        </p:spPr>
        <p:txBody>
          <a:bodyPr spcFirstLastPara="1" wrap="square" lIns="0" tIns="0" rIns="0" bIns="0" anchor="t" anchorCtr="0">
            <a:spAutoFit/>
          </a:bodyPr>
          <a:lstStyle/>
          <a:p>
            <a:pPr marL="228600" lvl="0" indent="-228600" algn="l" rtl="0">
              <a:lnSpc>
                <a:spcPct val="160000"/>
              </a:lnSpc>
              <a:spcBef>
                <a:spcPts val="0"/>
              </a:spcBef>
              <a:spcAft>
                <a:spcPts val="0"/>
              </a:spcAft>
              <a:buSzPts val="1800"/>
              <a:buFont typeface="Montserrat"/>
              <a:buChar char="❏"/>
            </a:pPr>
            <a:r>
              <a:rPr lang="en-GB" sz="1800" b="0">
                <a:latin typeface="Montserrat"/>
                <a:ea typeface="Montserrat"/>
                <a:cs typeface="Montserrat"/>
                <a:sym typeface="Montserrat"/>
              </a:rPr>
              <a:t>Code Editor Setup (VS Code)</a:t>
            </a:r>
            <a:endParaRPr sz="1800" b="0">
              <a:latin typeface="Montserrat"/>
              <a:ea typeface="Montserrat"/>
              <a:cs typeface="Montserrat"/>
              <a:sym typeface="Montserrat"/>
            </a:endParaRPr>
          </a:p>
          <a:p>
            <a:pPr marL="228600" lvl="0" indent="-228600" algn="l" rtl="0">
              <a:lnSpc>
                <a:spcPct val="160000"/>
              </a:lnSpc>
              <a:spcBef>
                <a:spcPts val="0"/>
              </a:spcBef>
              <a:spcAft>
                <a:spcPts val="0"/>
              </a:spcAft>
              <a:buSzPts val="1800"/>
              <a:buFont typeface="Montserrat"/>
              <a:buChar char="❏"/>
            </a:pPr>
            <a:r>
              <a:rPr lang="en-GB" sz="1800" b="0">
                <a:latin typeface="Montserrat"/>
                <a:ea typeface="Montserrat"/>
                <a:cs typeface="Montserrat"/>
                <a:sym typeface="Montserrat"/>
              </a:rPr>
              <a:t>Run JavaScript code in HTML </a:t>
            </a:r>
            <a:endParaRPr sz="1800" b="0">
              <a:latin typeface="Montserrat"/>
              <a:ea typeface="Montserrat"/>
              <a:cs typeface="Montserrat"/>
              <a:sym typeface="Montserrat"/>
            </a:endParaRPr>
          </a:p>
          <a:p>
            <a:pPr marL="228600" lvl="0" indent="-228600" algn="l" rtl="0">
              <a:lnSpc>
                <a:spcPct val="160000"/>
              </a:lnSpc>
              <a:spcBef>
                <a:spcPts val="0"/>
              </a:spcBef>
              <a:spcAft>
                <a:spcPts val="0"/>
              </a:spcAft>
              <a:buSzPts val="1800"/>
              <a:buFont typeface="Montserrat"/>
              <a:buChar char="❏"/>
            </a:pPr>
            <a:r>
              <a:rPr lang="en-GB" sz="1800" b="0">
                <a:latin typeface="Montserrat"/>
                <a:ea typeface="Montserrat"/>
                <a:cs typeface="Montserrat"/>
                <a:sym typeface="Montserrat"/>
              </a:rPr>
              <a:t>Creating Elements using React JS</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   a) React CDN?</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   b) React.createElement() </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   c) ReactDOM.render()</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endParaRPr sz="1800" b="0">
              <a:latin typeface="Montserrat"/>
              <a:ea typeface="Montserrat"/>
              <a:cs typeface="Montserrat"/>
              <a:sym typeface="Montserrat"/>
            </a:endParaRPr>
          </a:p>
          <a:p>
            <a:pPr marL="0" lvl="0" indent="0" algn="l" rtl="0">
              <a:lnSpc>
                <a:spcPct val="160000"/>
              </a:lnSpc>
              <a:spcBef>
                <a:spcPts val="0"/>
              </a:spcBef>
              <a:spcAft>
                <a:spcPts val="0"/>
              </a:spcAft>
              <a:buClr>
                <a:srgbClr val="000000"/>
              </a:buClr>
              <a:buSzPts val="2300"/>
              <a:buFont typeface="Arial"/>
              <a:buNone/>
            </a:pPr>
            <a:endParaRPr sz="1800" b="0">
              <a:latin typeface="Montserrat"/>
              <a:ea typeface="Montserrat"/>
              <a:cs typeface="Montserrat"/>
              <a:sym typeface="Montserrat"/>
            </a:endParaRPr>
          </a:p>
        </p:txBody>
      </p:sp>
      <p:cxnSp>
        <p:nvCxnSpPr>
          <p:cNvPr id="3400" name="Google Shape;3400;g2c4703755be_0_234"/>
          <p:cNvCxnSpPr/>
          <p:nvPr/>
        </p:nvCxnSpPr>
        <p:spPr>
          <a:xfrm>
            <a:off x="449275" y="1205125"/>
            <a:ext cx="0" cy="2468400"/>
          </a:xfrm>
          <a:prstGeom prst="straightConnector1">
            <a:avLst/>
          </a:prstGeom>
          <a:noFill/>
          <a:ln w="114300" cap="flat" cmpd="sng">
            <a:solidFill>
              <a:schemeClr val="accent1"/>
            </a:solidFill>
            <a:prstDash val="solid"/>
            <a:round/>
            <a:headEnd type="none" w="sm" len="sm"/>
            <a:tailEnd type="none" w="sm" len="sm"/>
          </a:ln>
        </p:spPr>
      </p:cxnSp>
      <p:sp>
        <p:nvSpPr>
          <p:cNvPr id="3401" name="Google Shape;3401;g2c4703755be_0_23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02" name="Google Shape;3402;g2c4703755be_0_23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Shape 3406"/>
        <p:cNvGrpSpPr/>
        <p:nvPr/>
      </p:nvGrpSpPr>
      <p:grpSpPr>
        <a:xfrm>
          <a:off x="0" y="0"/>
          <a:ext cx="0" cy="0"/>
          <a:chOff x="0" y="0"/>
          <a:chExt cx="0" cy="0"/>
        </a:xfrm>
      </p:grpSpPr>
      <p:sp>
        <p:nvSpPr>
          <p:cNvPr id="3407" name="Google Shape;3407;g2c4703755be_0_241"/>
          <p:cNvSpPr txBox="1">
            <a:spLocks noGrp="1"/>
          </p:cNvSpPr>
          <p:nvPr>
            <p:ph type="title"/>
          </p:nvPr>
        </p:nvSpPr>
        <p:spPr>
          <a:xfrm>
            <a:off x="472650" y="1054425"/>
            <a:ext cx="5050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Code Editor Setup (VS Code)</a:t>
            </a:r>
            <a:endParaRPr sz="2100">
              <a:latin typeface="Montserrat"/>
              <a:ea typeface="Montserrat"/>
              <a:cs typeface="Montserrat"/>
              <a:sym typeface="Montserrat"/>
            </a:endParaRPr>
          </a:p>
        </p:txBody>
      </p:sp>
      <p:pic>
        <p:nvPicPr>
          <p:cNvPr id="3408" name="Google Shape;3408;g2c4703755be_0_241"/>
          <p:cNvPicPr preferRelativeResize="0"/>
          <p:nvPr/>
        </p:nvPicPr>
        <p:blipFill rotWithShape="1">
          <a:blip r:embed="rId3">
            <a:alphaModFix/>
          </a:blip>
          <a:srcRect/>
          <a:stretch/>
        </p:blipFill>
        <p:spPr>
          <a:xfrm>
            <a:off x="472631" y="2015225"/>
            <a:ext cx="5050234" cy="1756600"/>
          </a:xfrm>
          <a:prstGeom prst="rect">
            <a:avLst/>
          </a:prstGeom>
          <a:noFill/>
          <a:ln>
            <a:noFill/>
          </a:ln>
        </p:spPr>
      </p:pic>
      <p:sp>
        <p:nvSpPr>
          <p:cNvPr id="3409" name="Google Shape;3409;g2c4703755be_0_241"/>
          <p:cNvSpPr txBox="1"/>
          <p:nvPr/>
        </p:nvSpPr>
        <p:spPr>
          <a:xfrm>
            <a:off x="726738" y="4110775"/>
            <a:ext cx="6160200" cy="315600"/>
          </a:xfrm>
          <a:prstGeom prst="rect">
            <a:avLst/>
          </a:prstGeom>
          <a:noFill/>
          <a:ln>
            <a:noFill/>
          </a:ln>
        </p:spPr>
        <p:txBody>
          <a:bodyPr spcFirstLastPara="1" wrap="square" lIns="45725" tIns="45725" rIns="45725" bIns="457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2"/>
                </a:solidFill>
                <a:latin typeface="Montserrat"/>
                <a:ea typeface="Montserrat"/>
                <a:cs typeface="Montserrat"/>
                <a:sym typeface="Montserrat"/>
              </a:rPr>
              <a:t>Download Link: </a:t>
            </a:r>
            <a:r>
              <a:rPr lang="en-GB" sz="1200" b="0" i="0" u="sng" strike="noStrike" cap="none">
                <a:solidFill>
                  <a:schemeClr val="hlink"/>
                </a:solidFill>
                <a:latin typeface="Montserrat"/>
                <a:ea typeface="Montserrat"/>
                <a:cs typeface="Montserrat"/>
                <a:sym typeface="Montserrat"/>
                <a:hlinkClick r:id="rId4"/>
              </a:rPr>
              <a:t>https://code.visualstudio.com/download</a:t>
            </a:r>
            <a:endParaRPr sz="1200" b="0" i="0" u="none" strike="noStrike" cap="none">
              <a:solidFill>
                <a:schemeClr val="dk2"/>
              </a:solidFill>
              <a:latin typeface="Montserrat"/>
              <a:ea typeface="Montserrat"/>
              <a:cs typeface="Montserrat"/>
              <a:sym typeface="Montserrat"/>
            </a:endParaRPr>
          </a:p>
        </p:txBody>
      </p:sp>
      <p:sp>
        <p:nvSpPr>
          <p:cNvPr id="3410" name="Google Shape;3410;g2c4703755be_0_24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11" name="Google Shape;3411;g2c4703755be_0_24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Shape 3415"/>
        <p:cNvGrpSpPr/>
        <p:nvPr/>
      </p:nvGrpSpPr>
      <p:grpSpPr>
        <a:xfrm>
          <a:off x="0" y="0"/>
          <a:ext cx="0" cy="0"/>
          <a:chOff x="0" y="0"/>
          <a:chExt cx="0" cy="0"/>
        </a:xfrm>
      </p:grpSpPr>
      <p:sp>
        <p:nvSpPr>
          <p:cNvPr id="3416" name="Google Shape;3416;g2c4703755be_0_247"/>
          <p:cNvSpPr txBox="1">
            <a:spLocks noGrp="1"/>
          </p:cNvSpPr>
          <p:nvPr>
            <p:ph type="title"/>
          </p:nvPr>
        </p:nvSpPr>
        <p:spPr>
          <a:xfrm>
            <a:off x="472650" y="1054425"/>
            <a:ext cx="62643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Install NodeJs to Run React Applications</a:t>
            </a:r>
            <a:endParaRPr sz="2100">
              <a:latin typeface="Montserrat"/>
              <a:ea typeface="Montserrat"/>
              <a:cs typeface="Montserrat"/>
              <a:sym typeface="Montserrat"/>
            </a:endParaRPr>
          </a:p>
        </p:txBody>
      </p:sp>
      <p:sp>
        <p:nvSpPr>
          <p:cNvPr id="3417" name="Google Shape;3417;g2c4703755be_0_247"/>
          <p:cNvSpPr txBox="1"/>
          <p:nvPr/>
        </p:nvSpPr>
        <p:spPr>
          <a:xfrm>
            <a:off x="726738" y="4110775"/>
            <a:ext cx="6160200" cy="315600"/>
          </a:xfrm>
          <a:prstGeom prst="rect">
            <a:avLst/>
          </a:prstGeom>
          <a:noFill/>
          <a:ln>
            <a:noFill/>
          </a:ln>
        </p:spPr>
        <p:txBody>
          <a:bodyPr spcFirstLastPara="1" wrap="square" lIns="45725" tIns="45725" rIns="45725" bIns="457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GB" sz="1200" b="0" i="0" u="none" strike="noStrike" cap="none">
                <a:solidFill>
                  <a:schemeClr val="dk2"/>
                </a:solidFill>
                <a:latin typeface="Montserrat"/>
                <a:ea typeface="Montserrat"/>
                <a:cs typeface="Montserrat"/>
                <a:sym typeface="Montserrat"/>
              </a:rPr>
              <a:t>Download Link: </a:t>
            </a:r>
            <a:r>
              <a:rPr lang="en-GB" sz="1200" b="0" i="0" u="sng" strike="noStrike" cap="none">
                <a:solidFill>
                  <a:schemeClr val="hlink"/>
                </a:solidFill>
                <a:latin typeface="Montserrat"/>
                <a:ea typeface="Montserrat"/>
                <a:cs typeface="Montserrat"/>
                <a:sym typeface="Montserrat"/>
                <a:hlinkClick r:id="rId3"/>
              </a:rPr>
              <a:t>https://nodejs.org/en/download</a:t>
            </a:r>
            <a:endParaRPr sz="1200" b="0" i="0" u="none" strike="noStrike" cap="none">
              <a:solidFill>
                <a:schemeClr val="dk2"/>
              </a:solidFill>
              <a:latin typeface="Montserrat"/>
              <a:ea typeface="Montserrat"/>
              <a:cs typeface="Montserrat"/>
              <a:sym typeface="Montserrat"/>
            </a:endParaRPr>
          </a:p>
        </p:txBody>
      </p:sp>
      <p:pic>
        <p:nvPicPr>
          <p:cNvPr id="3418" name="Google Shape;3418;g2c4703755be_0_247"/>
          <p:cNvPicPr preferRelativeResize="0"/>
          <p:nvPr/>
        </p:nvPicPr>
        <p:blipFill rotWithShape="1">
          <a:blip r:embed="rId4">
            <a:alphaModFix/>
          </a:blip>
          <a:srcRect/>
          <a:stretch/>
        </p:blipFill>
        <p:spPr>
          <a:xfrm>
            <a:off x="1062200" y="1865525"/>
            <a:ext cx="2663276" cy="1629439"/>
          </a:xfrm>
          <a:prstGeom prst="rect">
            <a:avLst/>
          </a:prstGeom>
          <a:noFill/>
          <a:ln>
            <a:noFill/>
          </a:ln>
        </p:spPr>
      </p:pic>
      <p:sp>
        <p:nvSpPr>
          <p:cNvPr id="3419" name="Google Shape;3419;g2c4703755be_0_24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20" name="Google Shape;3420;g2c4703755be_0_24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4"/>
        <p:cNvGrpSpPr/>
        <p:nvPr/>
      </p:nvGrpSpPr>
      <p:grpSpPr>
        <a:xfrm>
          <a:off x="0" y="0"/>
          <a:ext cx="0" cy="0"/>
          <a:chOff x="0" y="0"/>
          <a:chExt cx="0" cy="0"/>
        </a:xfrm>
      </p:grpSpPr>
      <p:sp>
        <p:nvSpPr>
          <p:cNvPr id="3425" name="Google Shape;3425;g2c4703755be_0_253"/>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Include JS Code</a:t>
            </a:r>
            <a:endParaRPr sz="2100" b="1">
              <a:latin typeface="Montserrat"/>
              <a:ea typeface="Montserrat"/>
              <a:cs typeface="Montserrat"/>
              <a:sym typeface="Montserrat"/>
            </a:endParaRPr>
          </a:p>
        </p:txBody>
      </p:sp>
      <p:pic>
        <p:nvPicPr>
          <p:cNvPr id="3426" name="Google Shape;3426;g2c4703755be_0_253"/>
          <p:cNvPicPr preferRelativeResize="0"/>
          <p:nvPr/>
        </p:nvPicPr>
        <p:blipFill rotWithShape="1">
          <a:blip r:embed="rId3">
            <a:alphaModFix/>
          </a:blip>
          <a:srcRect b="20413"/>
          <a:stretch/>
        </p:blipFill>
        <p:spPr>
          <a:xfrm>
            <a:off x="449275" y="1478275"/>
            <a:ext cx="4215424" cy="2846825"/>
          </a:xfrm>
          <a:prstGeom prst="rect">
            <a:avLst/>
          </a:prstGeom>
          <a:noFill/>
          <a:ln>
            <a:noFill/>
          </a:ln>
        </p:spPr>
      </p:pic>
      <p:sp>
        <p:nvSpPr>
          <p:cNvPr id="3427" name="Google Shape;3427;g2c4703755be_0_253"/>
          <p:cNvSpPr txBox="1">
            <a:spLocks noGrp="1"/>
          </p:cNvSpPr>
          <p:nvPr>
            <p:ph type="title"/>
          </p:nvPr>
        </p:nvSpPr>
        <p:spPr>
          <a:xfrm>
            <a:off x="449275" y="4430350"/>
            <a:ext cx="4572000" cy="4803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Clr>
                <a:schemeClr val="dk1"/>
              </a:buClr>
              <a:buSzPts val="1100"/>
              <a:buFont typeface="Arial"/>
              <a:buNone/>
            </a:pPr>
            <a:r>
              <a:rPr lang="en-GB" sz="1200">
                <a:latin typeface="Montserrat"/>
                <a:ea typeface="Montserrat"/>
                <a:cs typeface="Montserrat"/>
                <a:sym typeface="Montserrat"/>
              </a:rPr>
              <a:t>&lt;script&gt;</a:t>
            </a:r>
            <a:r>
              <a:rPr lang="en-GB" sz="1200" b="0">
                <a:latin typeface="Montserrat"/>
                <a:ea typeface="Montserrat"/>
                <a:cs typeface="Montserrat"/>
                <a:sym typeface="Montserrat"/>
              </a:rPr>
              <a:t> tag is used to include JavaScript in HTML</a:t>
            </a:r>
            <a:endParaRPr sz="12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200">
                <a:latin typeface="Montserrat"/>
                <a:ea typeface="Montserrat"/>
                <a:cs typeface="Montserrat"/>
                <a:sym typeface="Montserrat"/>
              </a:rPr>
              <a:t>type</a:t>
            </a:r>
            <a:r>
              <a:rPr lang="en-GB" sz="1200" b="0">
                <a:latin typeface="Montserrat"/>
                <a:ea typeface="Montserrat"/>
                <a:cs typeface="Montserrat"/>
                <a:sym typeface="Montserrat"/>
              </a:rPr>
              <a:t> attribute specifies the type of the script</a:t>
            </a:r>
            <a:endParaRPr sz="1800" b="0">
              <a:latin typeface="Montserrat"/>
              <a:ea typeface="Montserrat"/>
              <a:cs typeface="Montserrat"/>
              <a:sym typeface="Montserrat"/>
            </a:endParaRPr>
          </a:p>
        </p:txBody>
      </p:sp>
      <p:sp>
        <p:nvSpPr>
          <p:cNvPr id="3428" name="Google Shape;3428;g2c4703755be_0_25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29" name="Google Shape;3429;g2c4703755be_0_25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bf04ff11e0_0_53"/>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g2bf04ff11e0_0_53"/>
          <p:cNvSpPr txBox="1">
            <a:spLocks noGrp="1"/>
          </p:cNvSpPr>
          <p:nvPr>
            <p:ph type="title"/>
          </p:nvPr>
        </p:nvSpPr>
        <p:spPr>
          <a:xfrm>
            <a:off x="449275" y="4155673"/>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399" name="Google Shape;399;g2bf04ff11e0_0_53"/>
          <p:cNvSpPr txBox="1">
            <a:spLocks noGrp="1"/>
          </p:cNvSpPr>
          <p:nvPr>
            <p:ph type="title"/>
          </p:nvPr>
        </p:nvSpPr>
        <p:spPr>
          <a:xfrm>
            <a:off x="711300" y="1264275"/>
            <a:ext cx="22455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a:latin typeface="Montserrat"/>
                <a:ea typeface="Montserrat"/>
                <a:cs typeface="Montserrat"/>
                <a:sym typeface="Montserrat"/>
              </a:rPr>
              <a:t>Container Tags</a:t>
            </a:r>
            <a:br>
              <a:rPr lang="en-GB" sz="1770">
                <a:latin typeface="Montserrat"/>
                <a:ea typeface="Montserrat"/>
                <a:cs typeface="Montserrat"/>
                <a:sym typeface="Montserrat"/>
              </a:rPr>
            </a:br>
            <a:r>
              <a:rPr lang="en-GB" sz="1770">
                <a:latin typeface="Montserrat"/>
                <a:ea typeface="Montserrat"/>
                <a:cs typeface="Montserrat"/>
                <a:sym typeface="Montserrat"/>
              </a:rPr>
              <a:t>Nested Elements</a:t>
            </a:r>
            <a:br>
              <a:rPr lang="en-GB" sz="1770">
                <a:latin typeface="Montserrat"/>
                <a:ea typeface="Montserrat"/>
                <a:cs typeface="Montserrat"/>
                <a:sym typeface="Montserrat"/>
              </a:rPr>
            </a:br>
            <a:r>
              <a:rPr lang="en-GB" sz="1770">
                <a:latin typeface="Montserrat"/>
                <a:ea typeface="Montserrat"/>
                <a:cs typeface="Montserrat"/>
                <a:sym typeface="Montserrat"/>
              </a:rPr>
              <a:t>Empty Tags</a:t>
            </a:r>
            <a:br>
              <a:rPr lang="en-GB" sz="1770">
                <a:latin typeface="Montserrat"/>
                <a:ea typeface="Montserrat"/>
                <a:cs typeface="Montserrat"/>
                <a:sym typeface="Montserrat"/>
              </a:rPr>
            </a:br>
            <a:r>
              <a:rPr lang="en-GB" sz="1770">
                <a:latin typeface="Montserrat"/>
                <a:ea typeface="Montserrat"/>
                <a:cs typeface="Montserrat"/>
                <a:sym typeface="Montserrat"/>
              </a:rPr>
              <a:t>DOM Tree</a:t>
            </a:r>
            <a:br>
              <a:rPr lang="en-GB" sz="1770">
                <a:latin typeface="Montserrat"/>
                <a:ea typeface="Montserrat"/>
                <a:cs typeface="Montserrat"/>
                <a:sym typeface="Montserrat"/>
              </a:rPr>
            </a:br>
            <a:r>
              <a:rPr lang="en-GB" sz="1770">
                <a:latin typeface="Montserrat"/>
                <a:ea typeface="Montserrat"/>
                <a:cs typeface="Montserrat"/>
                <a:sym typeface="Montserrat"/>
              </a:rPr>
              <a:t>DIV tags</a:t>
            </a:r>
            <a:br>
              <a:rPr lang="en-GB" sz="1770">
                <a:latin typeface="Montserrat"/>
                <a:ea typeface="Montserrat"/>
                <a:cs typeface="Montserrat"/>
                <a:sym typeface="Montserrat"/>
              </a:rPr>
            </a:br>
            <a:r>
              <a:rPr lang="en-GB" sz="1770">
                <a:latin typeface="Montserrat"/>
                <a:ea typeface="Montserrat"/>
                <a:cs typeface="Montserrat"/>
                <a:sym typeface="Montserrat"/>
              </a:rPr>
              <a:t>HTML Nodes</a:t>
            </a:r>
            <a:endParaRPr/>
          </a:p>
        </p:txBody>
      </p:sp>
      <p:cxnSp>
        <p:nvCxnSpPr>
          <p:cNvPr id="400" name="Google Shape;400;g2bf04ff11e0_0_53"/>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401" name="Google Shape;401;g2bf04ff11e0_0_5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02" name="Google Shape;402;g2bf04ff11e0_0_5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03" name="Google Shape;403;g2bf04ff11e0_0_5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04" name="Google Shape;404;g2bf04ff11e0_0_5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sp>
        <p:nvSpPr>
          <p:cNvPr id="3434" name="Google Shape;3434;g2c4703755be_0_259"/>
          <p:cNvSpPr txBox="1">
            <a:spLocks noGrp="1"/>
          </p:cNvSpPr>
          <p:nvPr>
            <p:ph type="title"/>
          </p:nvPr>
        </p:nvSpPr>
        <p:spPr>
          <a:xfrm>
            <a:off x="449275" y="1090950"/>
            <a:ext cx="4174500" cy="646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Creating Elements using React JS</a:t>
            </a:r>
            <a:endParaRPr sz="2100" b="1">
              <a:latin typeface="Montserrat"/>
              <a:ea typeface="Montserrat"/>
              <a:cs typeface="Montserrat"/>
              <a:sym typeface="Montserrat"/>
            </a:endParaRPr>
          </a:p>
        </p:txBody>
      </p:sp>
      <p:sp>
        <p:nvSpPr>
          <p:cNvPr id="3435" name="Google Shape;3435;g2c4703755be_0_259"/>
          <p:cNvSpPr txBox="1"/>
          <p:nvPr/>
        </p:nvSpPr>
        <p:spPr>
          <a:xfrm>
            <a:off x="378813" y="1959900"/>
            <a:ext cx="6951000" cy="1256100"/>
          </a:xfrm>
          <a:prstGeom prst="rect">
            <a:avLst/>
          </a:prstGeom>
          <a:noFill/>
          <a:ln>
            <a:noFill/>
          </a:ln>
        </p:spPr>
        <p:txBody>
          <a:bodyPr spcFirstLastPara="1" wrap="square" lIns="45725" tIns="45725" rIns="45725" bIns="45725" anchor="t" anchorCtr="0">
            <a:spAutoFit/>
          </a:bodyPr>
          <a:lstStyle/>
          <a:p>
            <a:pPr marL="228600" marR="0" lvl="0" indent="-228600" algn="l" rtl="0">
              <a:lnSpc>
                <a:spcPct val="160000"/>
              </a:lnSpc>
              <a:spcBef>
                <a:spcPts val="0"/>
              </a:spcBef>
              <a:spcAft>
                <a:spcPts val="0"/>
              </a:spcAft>
              <a:buClr>
                <a:schemeClr val="dk1"/>
              </a:buClr>
              <a:buSzPts val="1800"/>
              <a:buFont typeface="Montserrat"/>
              <a:buAutoNum type="arabicParenR"/>
            </a:pPr>
            <a:r>
              <a:rPr lang="en-GB" sz="1800" b="0" i="0" u="none" strike="noStrike" cap="none">
                <a:solidFill>
                  <a:schemeClr val="dk1"/>
                </a:solidFill>
                <a:latin typeface="Montserrat"/>
                <a:ea typeface="Montserrat"/>
                <a:cs typeface="Montserrat"/>
                <a:sym typeface="Montserrat"/>
              </a:rPr>
              <a:t>Add the React CDN</a:t>
            </a:r>
            <a:endParaRPr sz="1800" b="0" i="0" u="none" strike="noStrike" cap="none">
              <a:solidFill>
                <a:schemeClr val="dk1"/>
              </a:solidFill>
              <a:latin typeface="Montserrat"/>
              <a:ea typeface="Montserrat"/>
              <a:cs typeface="Montserrat"/>
              <a:sym typeface="Montserrat"/>
            </a:endParaRPr>
          </a:p>
          <a:p>
            <a:pPr marL="228600" marR="0" lvl="0" indent="-228600" algn="l" rtl="0">
              <a:lnSpc>
                <a:spcPct val="160000"/>
              </a:lnSpc>
              <a:spcBef>
                <a:spcPts val="0"/>
              </a:spcBef>
              <a:spcAft>
                <a:spcPts val="0"/>
              </a:spcAft>
              <a:buClr>
                <a:schemeClr val="dk1"/>
              </a:buClr>
              <a:buSzPts val="1800"/>
              <a:buFont typeface="Montserrat"/>
              <a:buAutoNum type="arabicParenR"/>
            </a:pPr>
            <a:r>
              <a:rPr lang="en-GB" sz="1800" b="0" i="0" u="none" strike="noStrike" cap="none">
                <a:solidFill>
                  <a:schemeClr val="dk1"/>
                </a:solidFill>
                <a:latin typeface="Montserrat"/>
                <a:ea typeface="Montserrat"/>
                <a:cs typeface="Montserrat"/>
                <a:sym typeface="Montserrat"/>
              </a:rPr>
              <a:t>Create an element with React.createElement()</a:t>
            </a:r>
            <a:endParaRPr sz="1800" b="0" i="0" u="none" strike="noStrike" cap="none">
              <a:solidFill>
                <a:schemeClr val="dk1"/>
              </a:solidFill>
              <a:latin typeface="Montserrat"/>
              <a:ea typeface="Montserrat"/>
              <a:cs typeface="Montserrat"/>
              <a:sym typeface="Montserrat"/>
            </a:endParaRPr>
          </a:p>
          <a:p>
            <a:pPr marL="228600" marR="0" lvl="0" indent="-228600" algn="l" rtl="0">
              <a:lnSpc>
                <a:spcPct val="160000"/>
              </a:lnSpc>
              <a:spcBef>
                <a:spcPts val="0"/>
              </a:spcBef>
              <a:spcAft>
                <a:spcPts val="0"/>
              </a:spcAft>
              <a:buClr>
                <a:schemeClr val="dk1"/>
              </a:buClr>
              <a:buSzPts val="1800"/>
              <a:buFont typeface="Montserrat"/>
              <a:buAutoNum type="arabicParenR"/>
            </a:pPr>
            <a:r>
              <a:rPr lang="en-GB" sz="1800" b="0" i="0" u="none" strike="noStrike" cap="none">
                <a:solidFill>
                  <a:schemeClr val="dk1"/>
                </a:solidFill>
                <a:latin typeface="Montserrat"/>
                <a:ea typeface="Montserrat"/>
                <a:cs typeface="Montserrat"/>
                <a:sym typeface="Montserrat"/>
              </a:rPr>
              <a:t>Display the element with ReactDOM.render()</a:t>
            </a:r>
            <a:endParaRPr sz="1800" b="0" i="0" u="none" strike="noStrike" cap="none">
              <a:solidFill>
                <a:schemeClr val="dk1"/>
              </a:solidFill>
              <a:latin typeface="Montserrat"/>
              <a:ea typeface="Montserrat"/>
              <a:cs typeface="Montserrat"/>
              <a:sym typeface="Montserrat"/>
            </a:endParaRPr>
          </a:p>
        </p:txBody>
      </p:sp>
      <p:sp>
        <p:nvSpPr>
          <p:cNvPr id="3436" name="Google Shape;3436;g2c4703755be_0_25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37" name="Google Shape;3437;g2c4703755be_0_25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Shape 3441"/>
        <p:cNvGrpSpPr/>
        <p:nvPr/>
      </p:nvGrpSpPr>
      <p:grpSpPr>
        <a:xfrm>
          <a:off x="0" y="0"/>
          <a:ext cx="0" cy="0"/>
          <a:chOff x="0" y="0"/>
          <a:chExt cx="0" cy="0"/>
        </a:xfrm>
      </p:grpSpPr>
      <p:sp>
        <p:nvSpPr>
          <p:cNvPr id="3442" name="Google Shape;3442;g2c4703755be_0_264"/>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Add the React CDN</a:t>
            </a:r>
            <a:endParaRPr sz="2100" b="1">
              <a:latin typeface="Montserrat"/>
              <a:ea typeface="Montserrat"/>
              <a:cs typeface="Montserrat"/>
              <a:sym typeface="Montserrat"/>
            </a:endParaRPr>
          </a:p>
        </p:txBody>
      </p:sp>
      <p:pic>
        <p:nvPicPr>
          <p:cNvPr id="3443" name="Google Shape;3443;g2c4703755be_0_264"/>
          <p:cNvPicPr preferRelativeResize="0"/>
          <p:nvPr/>
        </p:nvPicPr>
        <p:blipFill rotWithShape="1">
          <a:blip r:embed="rId3">
            <a:alphaModFix/>
          </a:blip>
          <a:srcRect/>
          <a:stretch/>
        </p:blipFill>
        <p:spPr>
          <a:xfrm>
            <a:off x="278850" y="1774675"/>
            <a:ext cx="6346188" cy="1346163"/>
          </a:xfrm>
          <a:prstGeom prst="rect">
            <a:avLst/>
          </a:prstGeom>
          <a:noFill/>
          <a:ln>
            <a:noFill/>
          </a:ln>
        </p:spPr>
      </p:pic>
      <p:sp>
        <p:nvSpPr>
          <p:cNvPr id="3444" name="Google Shape;3444;g2c4703755be_0_26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45" name="Google Shape;3445;g2c4703755be_0_26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0" name="Google Shape;3450;g2c4703755be_0_269"/>
          <p:cNvSpPr txBox="1">
            <a:spLocks noGrp="1"/>
          </p:cNvSpPr>
          <p:nvPr>
            <p:ph type="title"/>
          </p:nvPr>
        </p:nvSpPr>
        <p:spPr>
          <a:xfrm>
            <a:off x="449263" y="1201738"/>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Script Type as “module”</a:t>
            </a:r>
            <a:endParaRPr sz="2100" b="1">
              <a:latin typeface="Montserrat"/>
              <a:ea typeface="Montserrat"/>
              <a:cs typeface="Montserrat"/>
              <a:sym typeface="Montserrat"/>
            </a:endParaRPr>
          </a:p>
        </p:txBody>
      </p:sp>
      <p:sp>
        <p:nvSpPr>
          <p:cNvPr id="3451" name="Google Shape;3451;g2c4703755be_0_269"/>
          <p:cNvSpPr txBox="1"/>
          <p:nvPr/>
        </p:nvSpPr>
        <p:spPr>
          <a:xfrm>
            <a:off x="430294" y="4073725"/>
            <a:ext cx="5316600" cy="277200"/>
          </a:xfrm>
          <a:prstGeom prst="rect">
            <a:avLst/>
          </a:prstGeom>
          <a:noFill/>
          <a:ln>
            <a:noFill/>
          </a:ln>
        </p:spPr>
        <p:txBody>
          <a:bodyPr spcFirstLastPara="1" wrap="square" lIns="45725" tIns="45725" rIns="45725" bIns="45725" anchor="t" anchorCtr="0">
            <a:spAutoFit/>
          </a:bodyPr>
          <a:lstStyle/>
          <a:p>
            <a:pPr marL="0" marR="0" lvl="0" indent="0" algn="l" rtl="0">
              <a:lnSpc>
                <a:spcPct val="160000"/>
              </a:lnSpc>
              <a:spcBef>
                <a:spcPts val="0"/>
              </a:spcBef>
              <a:spcAft>
                <a:spcPts val="0"/>
              </a:spcAft>
              <a:buClr>
                <a:srgbClr val="000000"/>
              </a:buClr>
              <a:buSzPts val="1200"/>
              <a:buFont typeface="Arial"/>
              <a:buNone/>
            </a:pPr>
            <a:r>
              <a:rPr lang="en-GB" sz="1200" b="0" i="0" u="none" strike="noStrike" cap="none">
                <a:solidFill>
                  <a:schemeClr val="dk1"/>
                </a:solidFill>
                <a:latin typeface="Montserrat"/>
                <a:ea typeface="Montserrat"/>
                <a:cs typeface="Montserrat"/>
                <a:sym typeface="Montserrat"/>
              </a:rPr>
              <a:t>To write the React Code, the script type should be </a:t>
            </a:r>
            <a:r>
              <a:rPr lang="en-GB" sz="1200" b="1" i="0" u="none" strike="noStrike" cap="none">
                <a:solidFill>
                  <a:schemeClr val="dk1"/>
                </a:solidFill>
                <a:latin typeface="Montserrat"/>
                <a:ea typeface="Montserrat"/>
                <a:cs typeface="Montserrat"/>
                <a:sym typeface="Montserrat"/>
              </a:rPr>
              <a:t>“module”</a:t>
            </a:r>
            <a:endParaRPr sz="1800" b="1" i="0" u="none" strike="noStrike" cap="none">
              <a:solidFill>
                <a:schemeClr val="dk1"/>
              </a:solidFill>
              <a:latin typeface="Montserrat"/>
              <a:ea typeface="Montserrat"/>
              <a:cs typeface="Montserrat"/>
              <a:sym typeface="Montserrat"/>
            </a:endParaRPr>
          </a:p>
        </p:txBody>
      </p:sp>
      <p:pic>
        <p:nvPicPr>
          <p:cNvPr id="3452" name="Google Shape;3452;g2c4703755be_0_269"/>
          <p:cNvPicPr preferRelativeResize="0"/>
          <p:nvPr/>
        </p:nvPicPr>
        <p:blipFill rotWithShape="1">
          <a:blip r:embed="rId3">
            <a:alphaModFix/>
          </a:blip>
          <a:srcRect/>
          <a:stretch/>
        </p:blipFill>
        <p:spPr>
          <a:xfrm>
            <a:off x="472649" y="1712256"/>
            <a:ext cx="5520653" cy="2166550"/>
          </a:xfrm>
          <a:prstGeom prst="rect">
            <a:avLst/>
          </a:prstGeom>
          <a:noFill/>
          <a:ln>
            <a:noFill/>
          </a:ln>
        </p:spPr>
      </p:pic>
      <p:sp>
        <p:nvSpPr>
          <p:cNvPr id="3453" name="Google Shape;3453;g2c4703755be_0_26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54" name="Google Shape;3454;g2c4703755be_0_26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Shape 3458"/>
        <p:cNvGrpSpPr/>
        <p:nvPr/>
      </p:nvGrpSpPr>
      <p:grpSpPr>
        <a:xfrm>
          <a:off x="0" y="0"/>
          <a:ext cx="0" cy="0"/>
          <a:chOff x="0" y="0"/>
          <a:chExt cx="0" cy="0"/>
        </a:xfrm>
      </p:grpSpPr>
      <p:sp>
        <p:nvSpPr>
          <p:cNvPr id="3459" name="Google Shape;3459;g2c4703755be_0_275"/>
          <p:cNvSpPr txBox="1">
            <a:spLocks noGrp="1"/>
          </p:cNvSpPr>
          <p:nvPr>
            <p:ph type="title"/>
          </p:nvPr>
        </p:nvSpPr>
        <p:spPr>
          <a:xfrm>
            <a:off x="449275" y="1054425"/>
            <a:ext cx="53283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Syntax to create the Heading Element</a:t>
            </a:r>
            <a:endParaRPr sz="2100" b="1">
              <a:latin typeface="Montserrat"/>
              <a:ea typeface="Montserrat"/>
              <a:cs typeface="Montserrat"/>
              <a:sym typeface="Montserrat"/>
            </a:endParaRPr>
          </a:p>
        </p:txBody>
      </p:sp>
      <p:pic>
        <p:nvPicPr>
          <p:cNvPr id="3460" name="Google Shape;3460;g2c4703755be_0_275"/>
          <p:cNvPicPr preferRelativeResize="0"/>
          <p:nvPr/>
        </p:nvPicPr>
        <p:blipFill rotWithShape="1">
          <a:blip r:embed="rId3">
            <a:alphaModFix/>
          </a:blip>
          <a:srcRect l="14806"/>
          <a:stretch/>
        </p:blipFill>
        <p:spPr>
          <a:xfrm>
            <a:off x="613575" y="1741925"/>
            <a:ext cx="5032802" cy="2576550"/>
          </a:xfrm>
          <a:prstGeom prst="rect">
            <a:avLst/>
          </a:prstGeom>
          <a:noFill/>
          <a:ln>
            <a:noFill/>
          </a:ln>
        </p:spPr>
      </p:pic>
      <p:sp>
        <p:nvSpPr>
          <p:cNvPr id="3461" name="Google Shape;3461;g2c4703755be_0_27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62" name="Google Shape;3462;g2c4703755be_0_27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Shape 3466"/>
        <p:cNvGrpSpPr/>
        <p:nvPr/>
      </p:nvGrpSpPr>
      <p:grpSpPr>
        <a:xfrm>
          <a:off x="0" y="0"/>
          <a:ext cx="0" cy="0"/>
          <a:chOff x="0" y="0"/>
          <a:chExt cx="0" cy="0"/>
        </a:xfrm>
      </p:grpSpPr>
      <p:sp>
        <p:nvSpPr>
          <p:cNvPr id="3467" name="Google Shape;3467;g2c4703755be_0_280"/>
          <p:cNvSpPr txBox="1">
            <a:spLocks noGrp="1"/>
          </p:cNvSpPr>
          <p:nvPr>
            <p:ph type="title"/>
          </p:nvPr>
        </p:nvSpPr>
        <p:spPr>
          <a:xfrm>
            <a:off x="449275" y="1054425"/>
            <a:ext cx="57597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Creating the Heading Element - Example</a:t>
            </a:r>
            <a:endParaRPr sz="2100" b="1">
              <a:latin typeface="Montserrat"/>
              <a:ea typeface="Montserrat"/>
              <a:cs typeface="Montserrat"/>
              <a:sym typeface="Montserrat"/>
            </a:endParaRPr>
          </a:p>
        </p:txBody>
      </p:sp>
      <p:pic>
        <p:nvPicPr>
          <p:cNvPr id="3468" name="Google Shape;3468;g2c4703755be_0_280"/>
          <p:cNvPicPr preferRelativeResize="0"/>
          <p:nvPr/>
        </p:nvPicPr>
        <p:blipFill rotWithShape="1">
          <a:blip r:embed="rId3">
            <a:alphaModFix/>
          </a:blip>
          <a:srcRect/>
          <a:stretch/>
        </p:blipFill>
        <p:spPr>
          <a:xfrm>
            <a:off x="449263" y="1897850"/>
            <a:ext cx="6310500" cy="692925"/>
          </a:xfrm>
          <a:prstGeom prst="rect">
            <a:avLst/>
          </a:prstGeom>
          <a:noFill/>
          <a:ln>
            <a:noFill/>
          </a:ln>
        </p:spPr>
      </p:pic>
      <p:sp>
        <p:nvSpPr>
          <p:cNvPr id="3469" name="Google Shape;3469;g2c4703755be_0_28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70" name="Google Shape;3470;g2c4703755be_0_28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Shape 3474"/>
        <p:cNvGrpSpPr/>
        <p:nvPr/>
      </p:nvGrpSpPr>
      <p:grpSpPr>
        <a:xfrm>
          <a:off x="0" y="0"/>
          <a:ext cx="0" cy="0"/>
          <a:chOff x="0" y="0"/>
          <a:chExt cx="0" cy="0"/>
        </a:xfrm>
      </p:grpSpPr>
      <p:sp>
        <p:nvSpPr>
          <p:cNvPr id="3475" name="Google Shape;3475;g2c4703755be_0_285"/>
          <p:cNvSpPr txBox="1">
            <a:spLocks noGrp="1"/>
          </p:cNvSpPr>
          <p:nvPr>
            <p:ph type="title"/>
          </p:nvPr>
        </p:nvSpPr>
        <p:spPr>
          <a:xfrm>
            <a:off x="449275" y="1054425"/>
            <a:ext cx="57597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Displaying the Elements</a:t>
            </a:r>
            <a:endParaRPr sz="2100" b="1">
              <a:latin typeface="Montserrat"/>
              <a:ea typeface="Montserrat"/>
              <a:cs typeface="Montserrat"/>
              <a:sym typeface="Montserrat"/>
            </a:endParaRPr>
          </a:p>
        </p:txBody>
      </p:sp>
      <p:sp>
        <p:nvSpPr>
          <p:cNvPr id="3476" name="Google Shape;3476;g2c4703755be_0_285"/>
          <p:cNvSpPr txBox="1">
            <a:spLocks noGrp="1"/>
          </p:cNvSpPr>
          <p:nvPr>
            <p:ph type="title"/>
          </p:nvPr>
        </p:nvSpPr>
        <p:spPr>
          <a:xfrm>
            <a:off x="449263" y="1709488"/>
            <a:ext cx="4344000" cy="11637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Clr>
                <a:schemeClr val="dk1"/>
              </a:buClr>
              <a:buSzPts val="1100"/>
              <a:buFont typeface="Arial"/>
              <a:buNone/>
            </a:pPr>
            <a:r>
              <a:rPr lang="en-GB" sz="1800" b="0">
                <a:latin typeface="Montserrat Medium"/>
                <a:ea typeface="Montserrat Medium"/>
                <a:cs typeface="Montserrat Medium"/>
                <a:sym typeface="Montserrat Medium"/>
              </a:rPr>
              <a:t>ReactDom.render() method is used to</a:t>
            </a:r>
            <a:endParaRPr sz="1800" b="0">
              <a:latin typeface="Montserrat Medium"/>
              <a:ea typeface="Montserrat Medium"/>
              <a:cs typeface="Montserrat Medium"/>
              <a:sym typeface="Montserrat Medium"/>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Medium"/>
                <a:ea typeface="Montserrat Medium"/>
                <a:cs typeface="Montserrat Medium"/>
                <a:sym typeface="Montserrat Medium"/>
              </a:rPr>
              <a:t>display the React Element</a:t>
            </a:r>
            <a:endParaRPr sz="1800" b="0">
              <a:latin typeface="Montserrat"/>
              <a:ea typeface="Montserrat"/>
              <a:cs typeface="Montserrat"/>
              <a:sym typeface="Montserrat"/>
            </a:endParaRPr>
          </a:p>
        </p:txBody>
      </p:sp>
      <p:pic>
        <p:nvPicPr>
          <p:cNvPr id="3477" name="Google Shape;3477;g2c4703755be_0_285"/>
          <p:cNvPicPr preferRelativeResize="0"/>
          <p:nvPr/>
        </p:nvPicPr>
        <p:blipFill rotWithShape="1">
          <a:blip r:embed="rId3">
            <a:alphaModFix/>
          </a:blip>
          <a:srcRect l="4433" t="33266"/>
          <a:stretch/>
        </p:blipFill>
        <p:spPr>
          <a:xfrm>
            <a:off x="411175" y="2692275"/>
            <a:ext cx="5504126" cy="1442425"/>
          </a:xfrm>
          <a:prstGeom prst="rect">
            <a:avLst/>
          </a:prstGeom>
          <a:noFill/>
          <a:ln>
            <a:noFill/>
          </a:ln>
        </p:spPr>
      </p:pic>
      <p:sp>
        <p:nvSpPr>
          <p:cNvPr id="3478" name="Google Shape;3478;g2c4703755be_0_28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79" name="Google Shape;3479;g2c4703755be_0_28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Shape 3483"/>
        <p:cNvGrpSpPr/>
        <p:nvPr/>
      </p:nvGrpSpPr>
      <p:grpSpPr>
        <a:xfrm>
          <a:off x="0" y="0"/>
          <a:ext cx="0" cy="0"/>
          <a:chOff x="0" y="0"/>
          <a:chExt cx="0" cy="0"/>
        </a:xfrm>
      </p:grpSpPr>
      <p:sp>
        <p:nvSpPr>
          <p:cNvPr id="3484" name="Google Shape;3484;g2c4703755be_0_291"/>
          <p:cNvSpPr txBox="1">
            <a:spLocks noGrp="1"/>
          </p:cNvSpPr>
          <p:nvPr>
            <p:ph type="title"/>
          </p:nvPr>
        </p:nvSpPr>
        <p:spPr>
          <a:xfrm>
            <a:off x="449275" y="1054425"/>
            <a:ext cx="57597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a:latin typeface="Montserrat"/>
                <a:ea typeface="Montserrat"/>
                <a:cs typeface="Montserrat"/>
                <a:sym typeface="Montserrat"/>
              </a:rPr>
              <a:t>ReactDom.render() Syntax - Example</a:t>
            </a:r>
            <a:endParaRPr sz="2100" b="1">
              <a:latin typeface="Montserrat"/>
              <a:ea typeface="Montserrat"/>
              <a:cs typeface="Montserrat"/>
              <a:sym typeface="Montserrat"/>
            </a:endParaRPr>
          </a:p>
        </p:txBody>
      </p:sp>
      <p:pic>
        <p:nvPicPr>
          <p:cNvPr id="3485" name="Google Shape;3485;g2c4703755be_0_291"/>
          <p:cNvPicPr preferRelativeResize="0"/>
          <p:nvPr/>
        </p:nvPicPr>
        <p:blipFill rotWithShape="1">
          <a:blip r:embed="rId3">
            <a:alphaModFix/>
          </a:blip>
          <a:srcRect/>
          <a:stretch/>
        </p:blipFill>
        <p:spPr>
          <a:xfrm>
            <a:off x="529788" y="1899188"/>
            <a:ext cx="6273492" cy="2331500"/>
          </a:xfrm>
          <a:prstGeom prst="rect">
            <a:avLst/>
          </a:prstGeom>
          <a:noFill/>
          <a:ln>
            <a:noFill/>
          </a:ln>
        </p:spPr>
      </p:pic>
      <p:sp>
        <p:nvSpPr>
          <p:cNvPr id="3486" name="Google Shape;3486;g2c4703755be_0_29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87" name="Google Shape;3487;g2c4703755be_0_29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Shape 3491"/>
        <p:cNvGrpSpPr/>
        <p:nvPr/>
      </p:nvGrpSpPr>
      <p:grpSpPr>
        <a:xfrm>
          <a:off x="0" y="0"/>
          <a:ext cx="0" cy="0"/>
          <a:chOff x="0" y="0"/>
          <a:chExt cx="0" cy="0"/>
        </a:xfrm>
      </p:grpSpPr>
      <p:sp>
        <p:nvSpPr>
          <p:cNvPr id="3492" name="Google Shape;3492;g2c4703755be_0_296"/>
          <p:cNvSpPr txBox="1">
            <a:spLocks noGrp="1"/>
          </p:cNvSpPr>
          <p:nvPr>
            <p:ph type="title"/>
          </p:nvPr>
        </p:nvSpPr>
        <p:spPr>
          <a:xfrm>
            <a:off x="588899" y="1201750"/>
            <a:ext cx="4572000" cy="33801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Code Editor Setup (VS Code)</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Running JavaScript in HTML </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Creating Elements using React JS</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   a) React CDN</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   b) React.createElement() </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   c) ReactDOM.render()</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endParaRPr sz="1800" b="0">
              <a:latin typeface="Montserrat"/>
              <a:ea typeface="Montserrat"/>
              <a:cs typeface="Montserrat"/>
              <a:sym typeface="Montserrat"/>
            </a:endParaRPr>
          </a:p>
          <a:p>
            <a:pPr marL="0" lvl="0" indent="0" algn="l" rtl="0">
              <a:lnSpc>
                <a:spcPct val="160000"/>
              </a:lnSpc>
              <a:spcBef>
                <a:spcPts val="0"/>
              </a:spcBef>
              <a:spcAft>
                <a:spcPts val="0"/>
              </a:spcAft>
              <a:buClr>
                <a:srgbClr val="000000"/>
              </a:buClr>
              <a:buSzPts val="2300"/>
              <a:buFont typeface="Arial"/>
              <a:buNone/>
            </a:pPr>
            <a:endParaRPr sz="1800" b="0">
              <a:latin typeface="Montserrat"/>
              <a:ea typeface="Montserrat"/>
              <a:cs typeface="Montserrat"/>
              <a:sym typeface="Montserrat"/>
            </a:endParaRPr>
          </a:p>
        </p:txBody>
      </p:sp>
      <p:sp>
        <p:nvSpPr>
          <p:cNvPr id="3493" name="Google Shape;3493;g2c4703755be_0_296"/>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g2c4703755be_0_296"/>
          <p:cNvSpPr txBox="1">
            <a:spLocks noGrp="1"/>
          </p:cNvSpPr>
          <p:nvPr>
            <p:ph type="title"/>
          </p:nvPr>
        </p:nvSpPr>
        <p:spPr>
          <a:xfrm>
            <a:off x="347875" y="4103023"/>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cxnSp>
        <p:nvCxnSpPr>
          <p:cNvPr id="3495" name="Google Shape;3495;g2c4703755be_0_296"/>
          <p:cNvCxnSpPr/>
          <p:nvPr/>
        </p:nvCxnSpPr>
        <p:spPr>
          <a:xfrm>
            <a:off x="449275" y="1205125"/>
            <a:ext cx="0" cy="2466900"/>
          </a:xfrm>
          <a:prstGeom prst="straightConnector1">
            <a:avLst/>
          </a:prstGeom>
          <a:noFill/>
          <a:ln w="114300" cap="flat" cmpd="sng">
            <a:solidFill>
              <a:schemeClr val="accent1"/>
            </a:solidFill>
            <a:prstDash val="solid"/>
            <a:round/>
            <a:headEnd type="none" w="sm" len="sm"/>
            <a:tailEnd type="none" w="sm" len="sm"/>
          </a:ln>
        </p:spPr>
      </p:cxnSp>
      <p:sp>
        <p:nvSpPr>
          <p:cNvPr id="3496" name="Google Shape;3496;g2c4703755be_0_29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497" name="Google Shape;3497;g2c4703755be_0_29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Shape 3501"/>
        <p:cNvGrpSpPr/>
        <p:nvPr/>
      </p:nvGrpSpPr>
      <p:grpSpPr>
        <a:xfrm>
          <a:off x="0" y="0"/>
          <a:ext cx="0" cy="0"/>
          <a:chOff x="0" y="0"/>
          <a:chExt cx="0" cy="0"/>
        </a:xfrm>
      </p:grpSpPr>
      <p:sp>
        <p:nvSpPr>
          <p:cNvPr id="3502" name="Google Shape;3502;g2c4703755be_0_338"/>
          <p:cNvSpPr txBox="1"/>
          <p:nvPr/>
        </p:nvSpPr>
        <p:spPr>
          <a:xfrm>
            <a:off x="449275" y="1491250"/>
            <a:ext cx="38394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GB" sz="3600" b="1" i="0" u="none" strike="noStrike" cap="none">
                <a:solidFill>
                  <a:schemeClr val="dk1"/>
                </a:solidFill>
                <a:latin typeface="Montserrat"/>
                <a:ea typeface="Montserrat"/>
                <a:cs typeface="Montserrat"/>
                <a:sym typeface="Montserrat"/>
              </a:rPr>
              <a:t>React JS</a:t>
            </a:r>
            <a:endParaRPr sz="3600" b="1" i="0" u="none" strike="noStrike" cap="none">
              <a:solidFill>
                <a:schemeClr val="dk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en-GB" sz="3600" b="1" i="0" u="none" strike="noStrike" cap="none">
                <a:solidFill>
                  <a:schemeClr val="dk1"/>
                </a:solidFill>
                <a:latin typeface="Montserrat"/>
                <a:ea typeface="Montserrat"/>
                <a:cs typeface="Montserrat"/>
                <a:sym typeface="Montserrat"/>
              </a:rPr>
              <a:t>Essentials</a:t>
            </a:r>
            <a:endParaRPr sz="3600" b="1" i="0" u="none" strike="noStrike" cap="none">
              <a:solidFill>
                <a:schemeClr val="dk1"/>
              </a:solidFill>
              <a:latin typeface="Montserrat"/>
              <a:ea typeface="Montserrat"/>
              <a:cs typeface="Montserrat"/>
              <a:sym typeface="Montserrat"/>
            </a:endParaRPr>
          </a:p>
        </p:txBody>
      </p:sp>
      <p:sp>
        <p:nvSpPr>
          <p:cNvPr id="3503" name="Google Shape;3503;g2c4703755be_0_33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04" name="Google Shape;3504;g2c4703755be_0_33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Shape 3508"/>
        <p:cNvGrpSpPr/>
        <p:nvPr/>
      </p:nvGrpSpPr>
      <p:grpSpPr>
        <a:xfrm>
          <a:off x="0" y="0"/>
          <a:ext cx="0" cy="0"/>
          <a:chOff x="0" y="0"/>
          <a:chExt cx="0" cy="0"/>
        </a:xfrm>
      </p:grpSpPr>
      <p:sp>
        <p:nvSpPr>
          <p:cNvPr id="3509" name="Google Shape;3509;g2c4703755be_0_342"/>
          <p:cNvSpPr txBox="1">
            <a:spLocks noGrp="1"/>
          </p:cNvSpPr>
          <p:nvPr>
            <p:ph type="title"/>
          </p:nvPr>
        </p:nvSpPr>
        <p:spPr>
          <a:xfrm>
            <a:off x="588899" y="1201750"/>
            <a:ext cx="4572000" cy="33801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Code Editor Setup (VS Code)</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Running JavaScript in HTML </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Creating Elements using React JS</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   a) React CDN</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   b) React.createElement() </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800" b="0">
                <a:latin typeface="Montserrat"/>
                <a:ea typeface="Montserrat"/>
                <a:cs typeface="Montserrat"/>
                <a:sym typeface="Montserrat"/>
              </a:rPr>
              <a:t>   c) ReactDOM.render()</a:t>
            </a:r>
            <a:endParaRPr sz="18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endParaRPr sz="1800" b="0">
              <a:latin typeface="Montserrat"/>
              <a:ea typeface="Montserrat"/>
              <a:cs typeface="Montserrat"/>
              <a:sym typeface="Montserrat"/>
            </a:endParaRPr>
          </a:p>
          <a:p>
            <a:pPr marL="0" lvl="0" indent="0" algn="l" rtl="0">
              <a:lnSpc>
                <a:spcPct val="160000"/>
              </a:lnSpc>
              <a:spcBef>
                <a:spcPts val="0"/>
              </a:spcBef>
              <a:spcAft>
                <a:spcPts val="0"/>
              </a:spcAft>
              <a:buClr>
                <a:srgbClr val="000000"/>
              </a:buClr>
              <a:buSzPts val="2300"/>
              <a:buFont typeface="Arial"/>
              <a:buNone/>
            </a:pPr>
            <a:endParaRPr sz="1800" b="0">
              <a:latin typeface="Montserrat"/>
              <a:ea typeface="Montserrat"/>
              <a:cs typeface="Montserrat"/>
              <a:sym typeface="Montserrat"/>
            </a:endParaRPr>
          </a:p>
        </p:txBody>
      </p:sp>
      <p:sp>
        <p:nvSpPr>
          <p:cNvPr id="3510" name="Google Shape;3510;g2c4703755be_0_342"/>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g2c4703755be_0_342"/>
          <p:cNvSpPr txBox="1">
            <a:spLocks noGrp="1"/>
          </p:cNvSpPr>
          <p:nvPr>
            <p:ph type="title"/>
          </p:nvPr>
        </p:nvSpPr>
        <p:spPr>
          <a:xfrm>
            <a:off x="347875" y="4103023"/>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a:t>
            </a:r>
            <a:r>
              <a:rPr lang="en-GB" sz="3000">
                <a:latin typeface="Montserrat"/>
                <a:ea typeface="Montserrat"/>
                <a:cs typeface="Montserrat"/>
                <a:sym typeface="Montserrat"/>
              </a:rPr>
              <a:t>cap</a:t>
            </a:r>
            <a:endParaRPr sz="3000" b="1">
              <a:latin typeface="Montserrat"/>
              <a:ea typeface="Montserrat"/>
              <a:cs typeface="Montserrat"/>
              <a:sym typeface="Montserrat"/>
            </a:endParaRPr>
          </a:p>
        </p:txBody>
      </p:sp>
      <p:cxnSp>
        <p:nvCxnSpPr>
          <p:cNvPr id="3512" name="Google Shape;3512;g2c4703755be_0_342"/>
          <p:cNvCxnSpPr/>
          <p:nvPr/>
        </p:nvCxnSpPr>
        <p:spPr>
          <a:xfrm>
            <a:off x="449275" y="1205125"/>
            <a:ext cx="0" cy="2466900"/>
          </a:xfrm>
          <a:prstGeom prst="straightConnector1">
            <a:avLst/>
          </a:prstGeom>
          <a:noFill/>
          <a:ln w="114300" cap="flat" cmpd="sng">
            <a:solidFill>
              <a:schemeClr val="accent1"/>
            </a:solidFill>
            <a:prstDash val="solid"/>
            <a:round/>
            <a:headEnd type="none" w="sm" len="sm"/>
            <a:tailEnd type="none" w="sm" len="sm"/>
          </a:ln>
        </p:spPr>
      </p:cxnSp>
      <p:sp>
        <p:nvSpPr>
          <p:cNvPr id="3513" name="Google Shape;3513;g2c4703755be_0_34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14" name="Google Shape;3514;g2c4703755be_0_34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2bf63b9a3bb_0_31"/>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2400"/>
              <a:buFont typeface="Arial"/>
              <a:buNone/>
            </a:pPr>
            <a:r>
              <a:rPr lang="en-GB" sz="2000" b="0" i="0" u="none" strike="noStrike" cap="none">
                <a:solidFill>
                  <a:schemeClr val="dk1"/>
                </a:solidFill>
                <a:latin typeface="Montserrat"/>
                <a:ea typeface="Montserrat"/>
                <a:cs typeface="Montserrat"/>
                <a:sym typeface="Montserrat"/>
              </a:rPr>
              <a:t>https://bit.ly/mbufrm2</a:t>
            </a:r>
            <a:endParaRPr sz="2000" b="0" i="0" u="none" strike="noStrike" cap="none">
              <a:solidFill>
                <a:srgbClr val="000000"/>
              </a:solidFill>
              <a:latin typeface="Montserrat"/>
              <a:ea typeface="Montserrat"/>
              <a:cs typeface="Montserrat"/>
              <a:sym typeface="Montserrat"/>
            </a:endParaRPr>
          </a:p>
        </p:txBody>
      </p:sp>
      <p:sp>
        <p:nvSpPr>
          <p:cNvPr id="410" name="Google Shape;410;g2bf63b9a3bb_0_3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11" name="Google Shape;411;g2bf63b9a3bb_0_3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12" name="Google Shape;412;g2bf63b9a3bb_0_3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13" name="Google Shape;413;g2bf63b9a3bb_0_3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Shape 3518"/>
        <p:cNvGrpSpPr/>
        <p:nvPr/>
      </p:nvGrpSpPr>
      <p:grpSpPr>
        <a:xfrm>
          <a:off x="0" y="0"/>
          <a:ext cx="0" cy="0"/>
          <a:chOff x="0" y="0"/>
          <a:chExt cx="0" cy="0"/>
        </a:xfrm>
      </p:grpSpPr>
      <p:sp>
        <p:nvSpPr>
          <p:cNvPr id="3519" name="Google Shape;3519;g2c4703755be_0_349"/>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g2c4703755be_0_349"/>
          <p:cNvSpPr txBox="1">
            <a:spLocks noGrp="1"/>
          </p:cNvSpPr>
          <p:nvPr>
            <p:ph type="title"/>
          </p:nvPr>
        </p:nvSpPr>
        <p:spPr>
          <a:xfrm>
            <a:off x="449275" y="4178048"/>
            <a:ext cx="28773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3521" name="Google Shape;3521;g2c4703755be_0_349"/>
          <p:cNvSpPr txBox="1">
            <a:spLocks noGrp="1"/>
          </p:cNvSpPr>
          <p:nvPr>
            <p:ph type="title"/>
          </p:nvPr>
        </p:nvSpPr>
        <p:spPr>
          <a:xfrm>
            <a:off x="588900" y="1025603"/>
            <a:ext cx="5379000" cy="28167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500" b="0">
                <a:latin typeface="Montserrat"/>
                <a:ea typeface="Montserrat"/>
                <a:cs typeface="Montserrat"/>
                <a:sym typeface="Montserrat"/>
              </a:rPr>
              <a:t>What is JSX?</a:t>
            </a:r>
            <a:endParaRPr sz="1500" b="0">
              <a:latin typeface="Montserrat"/>
              <a:ea typeface="Montserrat"/>
              <a:cs typeface="Montserrat"/>
              <a:sym typeface="Montserrat"/>
            </a:endParaRPr>
          </a:p>
          <a:p>
            <a:pPr marL="0" lvl="0" indent="0" algn="l" rtl="0">
              <a:lnSpc>
                <a:spcPct val="160000"/>
              </a:lnSpc>
              <a:spcBef>
                <a:spcPts val="0"/>
              </a:spcBef>
              <a:spcAft>
                <a:spcPts val="0"/>
              </a:spcAft>
              <a:buSzPts val="1100"/>
              <a:buNone/>
            </a:pPr>
            <a:r>
              <a:rPr lang="en-GB" sz="1500" b="0">
                <a:latin typeface="Montserrat"/>
                <a:ea typeface="Montserrat"/>
                <a:cs typeface="Montserrat"/>
                <a:sym typeface="Montserrat"/>
              </a:rPr>
              <a:t>   a) Embedding Variables or Expression in JSX</a:t>
            </a:r>
            <a:endParaRPr sz="1500" b="0">
              <a:latin typeface="Montserrat"/>
              <a:ea typeface="Montserrat"/>
              <a:cs typeface="Montserrat"/>
              <a:sym typeface="Montserrat"/>
            </a:endParaRPr>
          </a:p>
          <a:p>
            <a:pPr marL="0" lvl="0" indent="0" algn="l" rtl="0">
              <a:lnSpc>
                <a:spcPct val="160000"/>
              </a:lnSpc>
              <a:spcBef>
                <a:spcPts val="0"/>
              </a:spcBef>
              <a:spcAft>
                <a:spcPts val="0"/>
              </a:spcAft>
              <a:buSzPts val="1100"/>
              <a:buNone/>
            </a:pPr>
            <a:r>
              <a:rPr lang="en-GB" sz="1500" b="0">
                <a:latin typeface="Montserrat"/>
                <a:ea typeface="Montserrat"/>
                <a:cs typeface="Montserrat"/>
                <a:sym typeface="Montserrat"/>
              </a:rPr>
              <a:t>   b) Nesting JSX elements</a:t>
            </a:r>
            <a:endParaRPr sz="15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500" b="0">
                <a:latin typeface="Montserrat"/>
                <a:ea typeface="Montserrat"/>
                <a:cs typeface="Montserrat"/>
                <a:sym typeface="Montserrat"/>
              </a:rPr>
              <a:t>What is Babel?</a:t>
            </a:r>
            <a:br>
              <a:rPr lang="en-GB" sz="1500" b="0">
                <a:latin typeface="Montserrat"/>
                <a:ea typeface="Montserrat"/>
                <a:cs typeface="Montserrat"/>
                <a:sym typeface="Montserrat"/>
              </a:rPr>
            </a:br>
            <a:r>
              <a:rPr lang="en-GB" sz="1500" b="0">
                <a:latin typeface="Montserrat"/>
                <a:ea typeface="Montserrat"/>
                <a:cs typeface="Montserrat"/>
                <a:sym typeface="Montserrat"/>
              </a:rPr>
              <a:t>Create a React Application</a:t>
            </a:r>
            <a:endParaRPr sz="1500" b="0">
              <a:latin typeface="Montserrat"/>
              <a:ea typeface="Montserrat"/>
              <a:cs typeface="Montserrat"/>
              <a:sym typeface="Montserrat"/>
            </a:endParaRPr>
          </a:p>
          <a:p>
            <a:pPr marL="0" lvl="0" indent="0" algn="l" rtl="0">
              <a:lnSpc>
                <a:spcPct val="160000"/>
              </a:lnSpc>
              <a:spcBef>
                <a:spcPts val="0"/>
              </a:spcBef>
              <a:spcAft>
                <a:spcPts val="0"/>
              </a:spcAft>
              <a:buClr>
                <a:srgbClr val="000000"/>
              </a:buClr>
              <a:buSzPts val="2300"/>
              <a:buFont typeface="Arial"/>
              <a:buNone/>
            </a:pPr>
            <a:r>
              <a:rPr lang="en-GB" sz="1500" b="0">
                <a:latin typeface="Montserrat"/>
                <a:ea typeface="Montserrat"/>
                <a:cs typeface="Montserrat"/>
                <a:sym typeface="Montserrat"/>
              </a:rPr>
              <a:t>Node Package Manager (NPM)</a:t>
            </a:r>
            <a:endParaRPr sz="15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500" b="0">
                <a:latin typeface="Montserrat"/>
                <a:ea typeface="Montserrat"/>
                <a:cs typeface="Montserrat"/>
                <a:sym typeface="Montserrat"/>
              </a:rPr>
              <a:t>   a) Introduction to NPM</a:t>
            </a:r>
            <a:endParaRPr sz="15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500" b="0">
                <a:latin typeface="Montserrat"/>
                <a:ea typeface="Montserrat"/>
                <a:cs typeface="Montserrat"/>
                <a:sym typeface="Montserrat"/>
              </a:rPr>
              <a:t>   b) Understand package.json</a:t>
            </a:r>
            <a:endParaRPr sz="1500" b="0">
              <a:latin typeface="Montserrat"/>
              <a:ea typeface="Montserrat"/>
              <a:cs typeface="Montserrat"/>
              <a:sym typeface="Montserrat"/>
            </a:endParaRPr>
          </a:p>
        </p:txBody>
      </p:sp>
      <p:cxnSp>
        <p:nvCxnSpPr>
          <p:cNvPr id="3522" name="Google Shape;3522;g2c4703755be_0_349"/>
          <p:cNvCxnSpPr/>
          <p:nvPr/>
        </p:nvCxnSpPr>
        <p:spPr>
          <a:xfrm>
            <a:off x="449275" y="1028978"/>
            <a:ext cx="0" cy="2895600"/>
          </a:xfrm>
          <a:prstGeom prst="straightConnector1">
            <a:avLst/>
          </a:prstGeom>
          <a:noFill/>
          <a:ln w="114300" cap="flat" cmpd="sng">
            <a:solidFill>
              <a:schemeClr val="accent1"/>
            </a:solidFill>
            <a:prstDash val="solid"/>
            <a:round/>
            <a:headEnd type="none" w="sm" len="sm"/>
            <a:tailEnd type="none" w="sm" len="sm"/>
          </a:ln>
        </p:spPr>
      </p:cxnSp>
      <p:sp>
        <p:nvSpPr>
          <p:cNvPr id="3523" name="Google Shape;3523;g2c4703755be_0_34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24" name="Google Shape;3524;g2c4703755be_0_34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28"/>
        <p:cNvGrpSpPr/>
        <p:nvPr/>
      </p:nvGrpSpPr>
      <p:grpSpPr>
        <a:xfrm>
          <a:off x="0" y="0"/>
          <a:ext cx="0" cy="0"/>
          <a:chOff x="0" y="0"/>
          <a:chExt cx="0" cy="0"/>
        </a:xfrm>
      </p:grpSpPr>
      <p:sp>
        <p:nvSpPr>
          <p:cNvPr id="3529" name="Google Shape;3529;g2c4703755be_0_356"/>
          <p:cNvSpPr txBox="1">
            <a:spLocks noGrp="1"/>
          </p:cNvSpPr>
          <p:nvPr>
            <p:ph type="title"/>
          </p:nvPr>
        </p:nvSpPr>
        <p:spPr>
          <a:xfrm>
            <a:off x="449263" y="1587650"/>
            <a:ext cx="6737400" cy="615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JSX stands for </a:t>
            </a:r>
            <a:r>
              <a:rPr lang="en-GB" sz="1600">
                <a:latin typeface="Montserrat"/>
                <a:ea typeface="Montserrat"/>
                <a:cs typeface="Montserrat"/>
                <a:sym typeface="Montserrat"/>
              </a:rPr>
              <a:t>JavaScript XML.</a:t>
            </a:r>
            <a:endParaRPr sz="1600">
              <a:latin typeface="Montserrat"/>
              <a:ea typeface="Montserrat"/>
              <a:cs typeface="Montserrat"/>
              <a:sym typeface="Montserrat"/>
            </a:endParaRPr>
          </a:p>
          <a:p>
            <a:pPr marL="0" lvl="0" indent="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JSX makes it easier to write and add HTML in React.</a:t>
            </a:r>
            <a:endParaRPr sz="1600" b="0">
              <a:latin typeface="Montserrat"/>
              <a:ea typeface="Montserrat"/>
              <a:cs typeface="Montserrat"/>
              <a:sym typeface="Montserrat"/>
            </a:endParaRPr>
          </a:p>
        </p:txBody>
      </p:sp>
      <p:sp>
        <p:nvSpPr>
          <p:cNvPr id="3530" name="Google Shape;3530;g2c4703755be_0_356"/>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What is JSX?</a:t>
            </a:r>
            <a:endParaRPr sz="2100">
              <a:latin typeface="Montserrat"/>
              <a:ea typeface="Montserrat"/>
              <a:cs typeface="Montserrat"/>
              <a:sym typeface="Montserrat"/>
            </a:endParaRPr>
          </a:p>
        </p:txBody>
      </p:sp>
      <p:pic>
        <p:nvPicPr>
          <p:cNvPr id="3531" name="Google Shape;3531;g2c4703755be_0_356"/>
          <p:cNvPicPr preferRelativeResize="0"/>
          <p:nvPr/>
        </p:nvPicPr>
        <p:blipFill rotWithShape="1">
          <a:blip r:embed="rId3">
            <a:alphaModFix/>
          </a:blip>
          <a:srcRect/>
          <a:stretch/>
        </p:blipFill>
        <p:spPr>
          <a:xfrm>
            <a:off x="1093925" y="2383588"/>
            <a:ext cx="4034801" cy="2278916"/>
          </a:xfrm>
          <a:prstGeom prst="rect">
            <a:avLst/>
          </a:prstGeom>
          <a:noFill/>
          <a:ln>
            <a:noFill/>
          </a:ln>
        </p:spPr>
      </p:pic>
      <p:sp>
        <p:nvSpPr>
          <p:cNvPr id="3532" name="Google Shape;3532;g2c4703755be_0_35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33" name="Google Shape;3533;g2c4703755be_0_35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37"/>
        <p:cNvGrpSpPr/>
        <p:nvPr/>
      </p:nvGrpSpPr>
      <p:grpSpPr>
        <a:xfrm>
          <a:off x="0" y="0"/>
          <a:ext cx="0" cy="0"/>
          <a:chOff x="0" y="0"/>
          <a:chExt cx="0" cy="0"/>
        </a:xfrm>
      </p:grpSpPr>
      <p:sp>
        <p:nvSpPr>
          <p:cNvPr id="3538" name="Google Shape;3538;g2c4703755be_0_362"/>
          <p:cNvSpPr txBox="1">
            <a:spLocks noGrp="1"/>
          </p:cNvSpPr>
          <p:nvPr>
            <p:ph type="title"/>
          </p:nvPr>
        </p:nvSpPr>
        <p:spPr>
          <a:xfrm>
            <a:off x="449263" y="1587650"/>
            <a:ext cx="6737400" cy="6156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React JS introduced JSX, a syntax resembling HTML, for creating elements</a:t>
            </a:r>
            <a:endParaRPr sz="1600" b="0">
              <a:latin typeface="Montserrat"/>
              <a:ea typeface="Montserrat"/>
              <a:cs typeface="Montserrat"/>
              <a:sym typeface="Montserrat"/>
            </a:endParaRPr>
          </a:p>
        </p:txBody>
      </p:sp>
      <p:sp>
        <p:nvSpPr>
          <p:cNvPr id="3539" name="Google Shape;3539;g2c4703755be_0_362"/>
          <p:cNvSpPr txBox="1">
            <a:spLocks noGrp="1"/>
          </p:cNvSpPr>
          <p:nvPr>
            <p:ph type="title"/>
          </p:nvPr>
        </p:nvSpPr>
        <p:spPr>
          <a:xfrm>
            <a:off x="449275" y="1054425"/>
            <a:ext cx="4174500" cy="969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What is JSX?</a:t>
            </a:r>
            <a:endParaRPr sz="21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2100">
              <a:latin typeface="Montserrat"/>
              <a:ea typeface="Montserrat"/>
              <a:cs typeface="Montserrat"/>
              <a:sym typeface="Montserrat"/>
            </a:endParaRPr>
          </a:p>
          <a:p>
            <a:pPr marL="0" lvl="0" indent="0" algn="l" rtl="0">
              <a:lnSpc>
                <a:spcPct val="100000"/>
              </a:lnSpc>
              <a:spcBef>
                <a:spcPts val="0"/>
              </a:spcBef>
              <a:spcAft>
                <a:spcPts val="0"/>
              </a:spcAft>
              <a:buSzPts val="1000"/>
              <a:buNone/>
            </a:pPr>
            <a:endParaRPr sz="2100">
              <a:latin typeface="Montserrat"/>
              <a:ea typeface="Montserrat"/>
              <a:cs typeface="Montserrat"/>
              <a:sym typeface="Montserrat"/>
            </a:endParaRPr>
          </a:p>
        </p:txBody>
      </p:sp>
      <p:pic>
        <p:nvPicPr>
          <p:cNvPr id="3540" name="Google Shape;3540;g2c4703755be_0_362"/>
          <p:cNvPicPr preferRelativeResize="0"/>
          <p:nvPr/>
        </p:nvPicPr>
        <p:blipFill rotWithShape="1">
          <a:blip r:embed="rId3">
            <a:alphaModFix/>
          </a:blip>
          <a:srcRect/>
          <a:stretch/>
        </p:blipFill>
        <p:spPr>
          <a:xfrm>
            <a:off x="1093925" y="2383588"/>
            <a:ext cx="4034801" cy="2278916"/>
          </a:xfrm>
          <a:prstGeom prst="rect">
            <a:avLst/>
          </a:prstGeom>
          <a:noFill/>
          <a:ln>
            <a:noFill/>
          </a:ln>
        </p:spPr>
      </p:pic>
      <p:sp>
        <p:nvSpPr>
          <p:cNvPr id="3541" name="Google Shape;3541;g2c4703755be_0_36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42" name="Google Shape;3542;g2c4703755be_0_36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46"/>
        <p:cNvGrpSpPr/>
        <p:nvPr/>
      </p:nvGrpSpPr>
      <p:grpSpPr>
        <a:xfrm>
          <a:off x="0" y="0"/>
          <a:ext cx="0" cy="0"/>
          <a:chOff x="0" y="0"/>
          <a:chExt cx="0" cy="0"/>
        </a:xfrm>
      </p:grpSpPr>
      <p:sp>
        <p:nvSpPr>
          <p:cNvPr id="3547" name="Google Shape;3547;g2c4703755be_0_368"/>
          <p:cNvSpPr txBox="1">
            <a:spLocks noGrp="1"/>
          </p:cNvSpPr>
          <p:nvPr>
            <p:ph type="title"/>
          </p:nvPr>
        </p:nvSpPr>
        <p:spPr>
          <a:xfrm>
            <a:off x="449263" y="1587650"/>
            <a:ext cx="6737400" cy="6156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We can embed the </a:t>
            </a:r>
            <a:r>
              <a:rPr lang="en-GB" sz="1600">
                <a:latin typeface="Montserrat"/>
                <a:ea typeface="Montserrat"/>
                <a:cs typeface="Montserrat"/>
                <a:sym typeface="Montserrat"/>
              </a:rPr>
              <a:t>variables and expressions</a:t>
            </a:r>
            <a:r>
              <a:rPr lang="en-GB" sz="1600" b="0">
                <a:latin typeface="Montserrat"/>
                <a:ea typeface="Montserrat"/>
                <a:cs typeface="Montserrat"/>
                <a:sym typeface="Montserrat"/>
              </a:rPr>
              <a:t> using the</a:t>
            </a:r>
            <a:endParaRPr sz="160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600" b="0">
                <a:latin typeface="Montserrat"/>
                <a:ea typeface="Montserrat"/>
                <a:cs typeface="Montserrat"/>
                <a:sym typeface="Montserrat"/>
              </a:rPr>
              <a:t> </a:t>
            </a:r>
            <a:r>
              <a:rPr lang="en-GB" sz="1600">
                <a:latin typeface="Montserrat"/>
                <a:ea typeface="Montserrat"/>
                <a:cs typeface="Montserrat"/>
                <a:sym typeface="Montserrat"/>
              </a:rPr>
              <a:t>flower brackets {}</a:t>
            </a:r>
            <a:endParaRPr sz="1600">
              <a:latin typeface="Montserrat"/>
              <a:ea typeface="Montserrat"/>
              <a:cs typeface="Montserrat"/>
              <a:sym typeface="Montserrat"/>
            </a:endParaRPr>
          </a:p>
        </p:txBody>
      </p:sp>
      <p:sp>
        <p:nvSpPr>
          <p:cNvPr id="3548" name="Google Shape;3548;g2c4703755be_0_368"/>
          <p:cNvSpPr txBox="1">
            <a:spLocks noGrp="1"/>
          </p:cNvSpPr>
          <p:nvPr>
            <p:ph type="title"/>
          </p:nvPr>
        </p:nvSpPr>
        <p:spPr>
          <a:xfrm>
            <a:off x="449275" y="1054425"/>
            <a:ext cx="6223200" cy="646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Embedding Variables and Expressions in JSX</a:t>
            </a:r>
            <a:endParaRPr sz="2100">
              <a:latin typeface="Montserrat"/>
              <a:ea typeface="Montserrat"/>
              <a:cs typeface="Montserrat"/>
              <a:sym typeface="Montserrat"/>
            </a:endParaRPr>
          </a:p>
        </p:txBody>
      </p:sp>
      <p:pic>
        <p:nvPicPr>
          <p:cNvPr id="3549" name="Google Shape;3549;g2c4703755be_0_368"/>
          <p:cNvPicPr preferRelativeResize="0"/>
          <p:nvPr/>
        </p:nvPicPr>
        <p:blipFill rotWithShape="1">
          <a:blip r:embed="rId3">
            <a:alphaModFix/>
          </a:blip>
          <a:srcRect/>
          <a:stretch/>
        </p:blipFill>
        <p:spPr>
          <a:xfrm>
            <a:off x="1784700" y="2668825"/>
            <a:ext cx="2753775" cy="1993675"/>
          </a:xfrm>
          <a:prstGeom prst="rect">
            <a:avLst/>
          </a:prstGeom>
          <a:noFill/>
          <a:ln>
            <a:noFill/>
          </a:ln>
        </p:spPr>
      </p:pic>
      <p:sp>
        <p:nvSpPr>
          <p:cNvPr id="3550" name="Google Shape;3550;g2c4703755be_0_36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51" name="Google Shape;3551;g2c4703755be_0_36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5"/>
        <p:cNvGrpSpPr/>
        <p:nvPr/>
      </p:nvGrpSpPr>
      <p:grpSpPr>
        <a:xfrm>
          <a:off x="0" y="0"/>
          <a:ext cx="0" cy="0"/>
          <a:chOff x="0" y="0"/>
          <a:chExt cx="0" cy="0"/>
        </a:xfrm>
      </p:grpSpPr>
      <p:sp>
        <p:nvSpPr>
          <p:cNvPr id="3556" name="Google Shape;3556;g2c4703755be_0_374"/>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Embedding Variables in JSX</a:t>
            </a:r>
            <a:endParaRPr sz="2100">
              <a:latin typeface="Montserrat"/>
              <a:ea typeface="Montserrat"/>
              <a:cs typeface="Montserrat"/>
              <a:sym typeface="Montserrat"/>
            </a:endParaRPr>
          </a:p>
        </p:txBody>
      </p:sp>
      <p:pic>
        <p:nvPicPr>
          <p:cNvPr id="3557" name="Google Shape;3557;g2c4703755be_0_374"/>
          <p:cNvPicPr preferRelativeResize="0"/>
          <p:nvPr/>
        </p:nvPicPr>
        <p:blipFill rotWithShape="1">
          <a:blip r:embed="rId3">
            <a:alphaModFix/>
          </a:blip>
          <a:srcRect/>
          <a:stretch/>
        </p:blipFill>
        <p:spPr>
          <a:xfrm>
            <a:off x="449275" y="1748550"/>
            <a:ext cx="5859148" cy="2609450"/>
          </a:xfrm>
          <a:prstGeom prst="rect">
            <a:avLst/>
          </a:prstGeom>
          <a:noFill/>
          <a:ln>
            <a:noFill/>
          </a:ln>
        </p:spPr>
      </p:pic>
      <p:sp>
        <p:nvSpPr>
          <p:cNvPr id="3558" name="Google Shape;3558;g2c4703755be_0_37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59" name="Google Shape;3559;g2c4703755be_0_37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63"/>
        <p:cNvGrpSpPr/>
        <p:nvPr/>
      </p:nvGrpSpPr>
      <p:grpSpPr>
        <a:xfrm>
          <a:off x="0" y="0"/>
          <a:ext cx="0" cy="0"/>
          <a:chOff x="0" y="0"/>
          <a:chExt cx="0" cy="0"/>
        </a:xfrm>
      </p:grpSpPr>
      <p:sp>
        <p:nvSpPr>
          <p:cNvPr id="3564" name="Google Shape;3564;g2c4703755be_0_379"/>
          <p:cNvSpPr txBox="1">
            <a:spLocks noGrp="1"/>
          </p:cNvSpPr>
          <p:nvPr>
            <p:ph type="title"/>
          </p:nvPr>
        </p:nvSpPr>
        <p:spPr>
          <a:xfrm>
            <a:off x="449263" y="1587650"/>
            <a:ext cx="6737400" cy="9852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The </a:t>
            </a:r>
            <a:r>
              <a:rPr lang="en-GB" sz="1600">
                <a:latin typeface="Montserrat"/>
                <a:ea typeface="Montserrat"/>
                <a:cs typeface="Montserrat"/>
                <a:sym typeface="Montserrat"/>
              </a:rPr>
              <a:t>ReactDOM.render()</a:t>
            </a:r>
            <a:r>
              <a:rPr lang="en-GB" sz="1600" b="0">
                <a:latin typeface="Montserrat"/>
                <a:ea typeface="Montserrat"/>
                <a:cs typeface="Montserrat"/>
                <a:sym typeface="Montserrat"/>
              </a:rPr>
              <a:t> method returns only one element in render. So, we need to wrap the element in </a:t>
            </a:r>
            <a:r>
              <a:rPr lang="en-GB" sz="1600">
                <a:latin typeface="Montserrat"/>
                <a:ea typeface="Montserrat"/>
                <a:cs typeface="Montserrat"/>
                <a:sym typeface="Montserrat"/>
              </a:rPr>
              <a:t>parentheses()</a:t>
            </a:r>
            <a:r>
              <a:rPr lang="en-GB" sz="1600" b="0">
                <a:latin typeface="Montserrat"/>
                <a:ea typeface="Montserrat"/>
                <a:cs typeface="Montserrat"/>
                <a:sym typeface="Montserrat"/>
              </a:rPr>
              <a:t> when writing the nested elements.</a:t>
            </a:r>
            <a:endParaRPr sz="1600" b="0">
              <a:latin typeface="Montserrat"/>
              <a:ea typeface="Montserrat"/>
              <a:cs typeface="Montserrat"/>
              <a:sym typeface="Montserrat"/>
            </a:endParaRPr>
          </a:p>
        </p:txBody>
      </p:sp>
      <p:sp>
        <p:nvSpPr>
          <p:cNvPr id="3565" name="Google Shape;3565;g2c4703755be_0_379"/>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Nesting JSX elements</a:t>
            </a:r>
            <a:endParaRPr sz="2100">
              <a:latin typeface="Montserrat"/>
              <a:ea typeface="Montserrat"/>
              <a:cs typeface="Montserrat"/>
              <a:sym typeface="Montserrat"/>
            </a:endParaRPr>
          </a:p>
        </p:txBody>
      </p:sp>
      <p:pic>
        <p:nvPicPr>
          <p:cNvPr id="3566" name="Google Shape;3566;g2c4703755be_0_379"/>
          <p:cNvPicPr preferRelativeResize="0"/>
          <p:nvPr/>
        </p:nvPicPr>
        <p:blipFill rotWithShape="1">
          <a:blip r:embed="rId3">
            <a:alphaModFix/>
          </a:blip>
          <a:srcRect/>
          <a:stretch/>
        </p:blipFill>
        <p:spPr>
          <a:xfrm>
            <a:off x="449275" y="2647925"/>
            <a:ext cx="4775197" cy="2284450"/>
          </a:xfrm>
          <a:prstGeom prst="rect">
            <a:avLst/>
          </a:prstGeom>
          <a:noFill/>
          <a:ln>
            <a:noFill/>
          </a:ln>
        </p:spPr>
      </p:pic>
      <p:sp>
        <p:nvSpPr>
          <p:cNvPr id="3567" name="Google Shape;3567;g2c4703755be_0_37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68" name="Google Shape;3568;g2c4703755be_0_37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2"/>
        <p:cNvGrpSpPr/>
        <p:nvPr/>
      </p:nvGrpSpPr>
      <p:grpSpPr>
        <a:xfrm>
          <a:off x="0" y="0"/>
          <a:ext cx="0" cy="0"/>
          <a:chOff x="0" y="0"/>
          <a:chExt cx="0" cy="0"/>
        </a:xfrm>
      </p:grpSpPr>
      <p:sp>
        <p:nvSpPr>
          <p:cNvPr id="3573" name="Google Shape;3573;g2c4703755be_0_385"/>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Will Browser Understand JSX?</a:t>
            </a:r>
            <a:endParaRPr sz="2100">
              <a:latin typeface="Montserrat"/>
              <a:ea typeface="Montserrat"/>
              <a:cs typeface="Montserrat"/>
              <a:sym typeface="Montserrat"/>
            </a:endParaRPr>
          </a:p>
        </p:txBody>
      </p:sp>
      <p:pic>
        <p:nvPicPr>
          <p:cNvPr id="3574" name="Google Shape;3574;g2c4703755be_0_385"/>
          <p:cNvPicPr preferRelativeResize="0"/>
          <p:nvPr/>
        </p:nvPicPr>
        <p:blipFill rotWithShape="1">
          <a:blip r:embed="rId3">
            <a:alphaModFix/>
          </a:blip>
          <a:srcRect/>
          <a:stretch/>
        </p:blipFill>
        <p:spPr>
          <a:xfrm>
            <a:off x="483113" y="2326213"/>
            <a:ext cx="1770225" cy="1770225"/>
          </a:xfrm>
          <a:prstGeom prst="rect">
            <a:avLst/>
          </a:prstGeom>
          <a:noFill/>
          <a:ln>
            <a:noFill/>
          </a:ln>
        </p:spPr>
      </p:pic>
      <p:pic>
        <p:nvPicPr>
          <p:cNvPr id="3575" name="Google Shape;3575;g2c4703755be_0_385"/>
          <p:cNvPicPr preferRelativeResize="0"/>
          <p:nvPr/>
        </p:nvPicPr>
        <p:blipFill rotWithShape="1">
          <a:blip r:embed="rId4">
            <a:alphaModFix/>
          </a:blip>
          <a:srcRect r="50000"/>
          <a:stretch/>
        </p:blipFill>
        <p:spPr>
          <a:xfrm>
            <a:off x="4914469" y="2153763"/>
            <a:ext cx="1643705" cy="1856776"/>
          </a:xfrm>
          <a:prstGeom prst="rect">
            <a:avLst/>
          </a:prstGeom>
          <a:noFill/>
          <a:ln>
            <a:noFill/>
          </a:ln>
        </p:spPr>
      </p:pic>
      <p:pic>
        <p:nvPicPr>
          <p:cNvPr id="3576" name="Google Shape;3576;g2c4703755be_0_385"/>
          <p:cNvPicPr preferRelativeResize="0"/>
          <p:nvPr/>
        </p:nvPicPr>
        <p:blipFill rotWithShape="1">
          <a:blip r:embed="rId5">
            <a:alphaModFix/>
          </a:blip>
          <a:srcRect/>
          <a:stretch/>
        </p:blipFill>
        <p:spPr>
          <a:xfrm>
            <a:off x="2987688" y="2535131"/>
            <a:ext cx="1398838" cy="1398838"/>
          </a:xfrm>
          <a:prstGeom prst="rect">
            <a:avLst/>
          </a:prstGeom>
          <a:noFill/>
          <a:ln>
            <a:noFill/>
          </a:ln>
        </p:spPr>
      </p:pic>
      <p:sp>
        <p:nvSpPr>
          <p:cNvPr id="3577" name="Google Shape;3577;g2c4703755be_0_38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78" name="Google Shape;3578;g2c4703755be_0_38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2"/>
        <p:cNvGrpSpPr/>
        <p:nvPr/>
      </p:nvGrpSpPr>
      <p:grpSpPr>
        <a:xfrm>
          <a:off x="0" y="0"/>
          <a:ext cx="0" cy="0"/>
          <a:chOff x="0" y="0"/>
          <a:chExt cx="0" cy="0"/>
        </a:xfrm>
      </p:grpSpPr>
      <p:sp>
        <p:nvSpPr>
          <p:cNvPr id="3583" name="Google Shape;3583;g2c4703755be_0_392"/>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Will Browser Understand JSX?</a:t>
            </a:r>
            <a:endParaRPr sz="2100">
              <a:latin typeface="Montserrat"/>
              <a:ea typeface="Montserrat"/>
              <a:cs typeface="Montserrat"/>
              <a:sym typeface="Montserrat"/>
            </a:endParaRPr>
          </a:p>
        </p:txBody>
      </p:sp>
      <p:pic>
        <p:nvPicPr>
          <p:cNvPr id="3584" name="Google Shape;3584;g2c4703755be_0_392"/>
          <p:cNvPicPr preferRelativeResize="0"/>
          <p:nvPr/>
        </p:nvPicPr>
        <p:blipFill rotWithShape="1">
          <a:blip r:embed="rId3">
            <a:alphaModFix/>
          </a:blip>
          <a:srcRect/>
          <a:stretch/>
        </p:blipFill>
        <p:spPr>
          <a:xfrm>
            <a:off x="483113" y="2326213"/>
            <a:ext cx="1770225" cy="1770225"/>
          </a:xfrm>
          <a:prstGeom prst="rect">
            <a:avLst/>
          </a:prstGeom>
          <a:noFill/>
          <a:ln>
            <a:noFill/>
          </a:ln>
        </p:spPr>
      </p:pic>
      <p:pic>
        <p:nvPicPr>
          <p:cNvPr id="3585" name="Google Shape;3585;g2c4703755be_0_392"/>
          <p:cNvPicPr preferRelativeResize="0"/>
          <p:nvPr/>
        </p:nvPicPr>
        <p:blipFill rotWithShape="1">
          <a:blip r:embed="rId4">
            <a:alphaModFix/>
          </a:blip>
          <a:srcRect r="50000"/>
          <a:stretch/>
        </p:blipFill>
        <p:spPr>
          <a:xfrm>
            <a:off x="4846644" y="2052025"/>
            <a:ext cx="1643705" cy="1856776"/>
          </a:xfrm>
          <a:prstGeom prst="rect">
            <a:avLst/>
          </a:prstGeom>
          <a:noFill/>
          <a:ln>
            <a:noFill/>
          </a:ln>
        </p:spPr>
      </p:pic>
      <p:pic>
        <p:nvPicPr>
          <p:cNvPr id="3586" name="Google Shape;3586;g2c4703755be_0_392"/>
          <p:cNvPicPr preferRelativeResize="0"/>
          <p:nvPr/>
        </p:nvPicPr>
        <p:blipFill rotWithShape="1">
          <a:blip r:embed="rId5">
            <a:alphaModFix/>
          </a:blip>
          <a:srcRect/>
          <a:stretch/>
        </p:blipFill>
        <p:spPr>
          <a:xfrm>
            <a:off x="3103319" y="2663326"/>
            <a:ext cx="1095987" cy="1096000"/>
          </a:xfrm>
          <a:prstGeom prst="rect">
            <a:avLst/>
          </a:prstGeom>
          <a:noFill/>
          <a:ln>
            <a:noFill/>
          </a:ln>
        </p:spPr>
      </p:pic>
      <p:sp>
        <p:nvSpPr>
          <p:cNvPr id="3587" name="Google Shape;3587;g2c4703755be_0_39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88" name="Google Shape;3588;g2c4703755be_0_39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92"/>
        <p:cNvGrpSpPr/>
        <p:nvPr/>
      </p:nvGrpSpPr>
      <p:grpSpPr>
        <a:xfrm>
          <a:off x="0" y="0"/>
          <a:ext cx="0" cy="0"/>
          <a:chOff x="0" y="0"/>
          <a:chExt cx="0" cy="0"/>
        </a:xfrm>
      </p:grpSpPr>
      <p:sp>
        <p:nvSpPr>
          <p:cNvPr id="3593" name="Google Shape;3593;g2c4703755be_0_399"/>
          <p:cNvSpPr txBox="1">
            <a:spLocks noGrp="1"/>
          </p:cNvSpPr>
          <p:nvPr>
            <p:ph type="title"/>
          </p:nvPr>
        </p:nvSpPr>
        <p:spPr>
          <a:xfrm>
            <a:off x="449275" y="1599400"/>
            <a:ext cx="5847300" cy="6156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JSX is not JavaScript. We have to convert it to JavaScript using a code compiler. Babel is one such tool.</a:t>
            </a:r>
            <a:endParaRPr sz="1600" b="0">
              <a:latin typeface="Montserrat"/>
              <a:ea typeface="Montserrat"/>
              <a:cs typeface="Montserrat"/>
              <a:sym typeface="Montserrat"/>
            </a:endParaRPr>
          </a:p>
        </p:txBody>
      </p:sp>
      <p:sp>
        <p:nvSpPr>
          <p:cNvPr id="3594" name="Google Shape;3594;g2c4703755be_0_399"/>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What is Babel?</a:t>
            </a:r>
            <a:endParaRPr sz="2100">
              <a:latin typeface="Montserrat"/>
              <a:ea typeface="Montserrat"/>
              <a:cs typeface="Montserrat"/>
              <a:sym typeface="Montserrat"/>
            </a:endParaRPr>
          </a:p>
        </p:txBody>
      </p:sp>
      <p:pic>
        <p:nvPicPr>
          <p:cNvPr id="3595" name="Google Shape;3595;g2c4703755be_0_399"/>
          <p:cNvPicPr preferRelativeResize="0"/>
          <p:nvPr/>
        </p:nvPicPr>
        <p:blipFill rotWithShape="1">
          <a:blip r:embed="rId3">
            <a:alphaModFix/>
          </a:blip>
          <a:srcRect l="1710" t="8480" r="-1708" b="-8480"/>
          <a:stretch/>
        </p:blipFill>
        <p:spPr>
          <a:xfrm>
            <a:off x="949025" y="2932638"/>
            <a:ext cx="4109425" cy="1647400"/>
          </a:xfrm>
          <a:prstGeom prst="rect">
            <a:avLst/>
          </a:prstGeom>
          <a:noFill/>
          <a:ln>
            <a:noFill/>
          </a:ln>
        </p:spPr>
      </p:pic>
      <p:sp>
        <p:nvSpPr>
          <p:cNvPr id="3596" name="Google Shape;3596;g2c4703755be_0_39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597" name="Google Shape;3597;g2c4703755be_0_39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01"/>
        <p:cNvGrpSpPr/>
        <p:nvPr/>
      </p:nvGrpSpPr>
      <p:grpSpPr>
        <a:xfrm>
          <a:off x="0" y="0"/>
          <a:ext cx="0" cy="0"/>
          <a:chOff x="0" y="0"/>
          <a:chExt cx="0" cy="0"/>
        </a:xfrm>
      </p:grpSpPr>
      <p:sp>
        <p:nvSpPr>
          <p:cNvPr id="3602" name="Google Shape;3602;g2c4703755be_0_405"/>
          <p:cNvSpPr txBox="1">
            <a:spLocks noGrp="1"/>
          </p:cNvSpPr>
          <p:nvPr>
            <p:ph type="title"/>
          </p:nvPr>
        </p:nvSpPr>
        <p:spPr>
          <a:xfrm>
            <a:off x="449275" y="1599400"/>
            <a:ext cx="5847300" cy="615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600" b="0">
                <a:latin typeface="Montserrat"/>
                <a:ea typeface="Montserrat"/>
                <a:cs typeface="Montserrat"/>
                <a:sym typeface="Montserrat"/>
              </a:rPr>
              <a:t> It is a JavaScript compiler that translates JSX into regular JavaScript</a:t>
            </a:r>
            <a:endParaRPr sz="1600" b="0">
              <a:latin typeface="Montserrat"/>
              <a:ea typeface="Montserrat"/>
              <a:cs typeface="Montserrat"/>
              <a:sym typeface="Montserrat"/>
            </a:endParaRPr>
          </a:p>
        </p:txBody>
      </p:sp>
      <p:sp>
        <p:nvSpPr>
          <p:cNvPr id="3603" name="Google Shape;3603;g2c4703755be_0_405"/>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Why Babel?</a:t>
            </a:r>
            <a:endParaRPr sz="2100">
              <a:latin typeface="Montserrat"/>
              <a:ea typeface="Montserrat"/>
              <a:cs typeface="Montserrat"/>
              <a:sym typeface="Montserrat"/>
            </a:endParaRPr>
          </a:p>
        </p:txBody>
      </p:sp>
      <p:pic>
        <p:nvPicPr>
          <p:cNvPr id="3604" name="Google Shape;3604;g2c4703755be_0_405"/>
          <p:cNvPicPr preferRelativeResize="0"/>
          <p:nvPr/>
        </p:nvPicPr>
        <p:blipFill rotWithShape="1">
          <a:blip r:embed="rId3">
            <a:alphaModFix/>
          </a:blip>
          <a:srcRect l="1710" t="8480" r="-1708" b="-8480"/>
          <a:stretch/>
        </p:blipFill>
        <p:spPr>
          <a:xfrm>
            <a:off x="2809236" y="3368283"/>
            <a:ext cx="1643699" cy="658930"/>
          </a:xfrm>
          <a:prstGeom prst="rect">
            <a:avLst/>
          </a:prstGeom>
          <a:noFill/>
          <a:ln>
            <a:noFill/>
          </a:ln>
        </p:spPr>
      </p:pic>
      <p:pic>
        <p:nvPicPr>
          <p:cNvPr id="3605" name="Google Shape;3605;g2c4703755be_0_405"/>
          <p:cNvPicPr preferRelativeResize="0"/>
          <p:nvPr/>
        </p:nvPicPr>
        <p:blipFill rotWithShape="1">
          <a:blip r:embed="rId4">
            <a:alphaModFix/>
          </a:blip>
          <a:srcRect/>
          <a:stretch/>
        </p:blipFill>
        <p:spPr>
          <a:xfrm>
            <a:off x="449275" y="2767075"/>
            <a:ext cx="1770225" cy="1770225"/>
          </a:xfrm>
          <a:prstGeom prst="rect">
            <a:avLst/>
          </a:prstGeom>
          <a:noFill/>
          <a:ln>
            <a:noFill/>
          </a:ln>
        </p:spPr>
      </p:pic>
      <p:pic>
        <p:nvPicPr>
          <p:cNvPr id="3606" name="Google Shape;3606;g2c4703755be_0_405"/>
          <p:cNvPicPr preferRelativeResize="0"/>
          <p:nvPr/>
        </p:nvPicPr>
        <p:blipFill rotWithShape="1">
          <a:blip r:embed="rId5">
            <a:alphaModFix/>
          </a:blip>
          <a:srcRect r="50000"/>
          <a:stretch/>
        </p:blipFill>
        <p:spPr>
          <a:xfrm>
            <a:off x="4722307" y="2628563"/>
            <a:ext cx="1643705" cy="1856776"/>
          </a:xfrm>
          <a:prstGeom prst="rect">
            <a:avLst/>
          </a:prstGeom>
          <a:noFill/>
          <a:ln>
            <a:noFill/>
          </a:ln>
        </p:spPr>
      </p:pic>
      <p:sp>
        <p:nvSpPr>
          <p:cNvPr id="3607" name="Google Shape;3607;g2c4703755be_0_4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08" name="Google Shape;3608;g2c4703755be_0_4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2bf04ff11e0_0_60"/>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419" name="Google Shape;419;g2bf04ff11e0_0_6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20" name="Google Shape;420;g2bf04ff11e0_0_6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21" name="Google Shape;421;g2bf04ff11e0_0_6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22" name="Google Shape;422;g2bf04ff11e0_0_6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2"/>
        <p:cNvGrpSpPr/>
        <p:nvPr/>
      </p:nvGrpSpPr>
      <p:grpSpPr>
        <a:xfrm>
          <a:off x="0" y="0"/>
          <a:ext cx="0" cy="0"/>
          <a:chOff x="0" y="0"/>
          <a:chExt cx="0" cy="0"/>
        </a:xfrm>
      </p:grpSpPr>
      <p:sp>
        <p:nvSpPr>
          <p:cNvPr id="3613" name="Google Shape;3613;g2c4703755be_0_413"/>
          <p:cNvSpPr txBox="1">
            <a:spLocks noGrp="1"/>
          </p:cNvSpPr>
          <p:nvPr>
            <p:ph type="title"/>
          </p:nvPr>
        </p:nvSpPr>
        <p:spPr>
          <a:xfrm>
            <a:off x="449275" y="1599400"/>
            <a:ext cx="5847300" cy="17238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Creating a real-world app involves lot of setup because a large number of components need to be organised.</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Facebook has created a third-party package, create-react-app, to generate a ready-made React application setup.</a:t>
            </a:r>
            <a:endParaRPr sz="1600" b="0">
              <a:latin typeface="Montserrat"/>
              <a:ea typeface="Montserrat"/>
              <a:cs typeface="Montserrat"/>
              <a:sym typeface="Montserrat"/>
            </a:endParaRPr>
          </a:p>
        </p:txBody>
      </p:sp>
      <p:sp>
        <p:nvSpPr>
          <p:cNvPr id="3614" name="Google Shape;3614;g2c4703755be_0_413"/>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Create React App</a:t>
            </a:r>
            <a:endParaRPr sz="2100">
              <a:latin typeface="Montserrat"/>
              <a:ea typeface="Montserrat"/>
              <a:cs typeface="Montserrat"/>
              <a:sym typeface="Montserrat"/>
            </a:endParaRPr>
          </a:p>
        </p:txBody>
      </p:sp>
      <p:pic>
        <p:nvPicPr>
          <p:cNvPr id="3615" name="Google Shape;3615;g2c4703755be_0_413"/>
          <p:cNvPicPr preferRelativeResize="0"/>
          <p:nvPr/>
        </p:nvPicPr>
        <p:blipFill rotWithShape="1">
          <a:blip r:embed="rId3">
            <a:alphaModFix/>
          </a:blip>
          <a:srcRect/>
          <a:stretch/>
        </p:blipFill>
        <p:spPr>
          <a:xfrm>
            <a:off x="2723725" y="3291100"/>
            <a:ext cx="2831321" cy="1453600"/>
          </a:xfrm>
          <a:prstGeom prst="rect">
            <a:avLst/>
          </a:prstGeom>
          <a:noFill/>
          <a:ln>
            <a:noFill/>
          </a:ln>
        </p:spPr>
      </p:pic>
      <p:sp>
        <p:nvSpPr>
          <p:cNvPr id="3616" name="Google Shape;3616;g2c4703755be_0_41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17" name="Google Shape;3617;g2c4703755be_0_41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21"/>
        <p:cNvGrpSpPr/>
        <p:nvPr/>
      </p:nvGrpSpPr>
      <p:grpSpPr>
        <a:xfrm>
          <a:off x="0" y="0"/>
          <a:ext cx="0" cy="0"/>
          <a:chOff x="0" y="0"/>
          <a:chExt cx="0" cy="0"/>
        </a:xfrm>
      </p:grpSpPr>
      <p:sp>
        <p:nvSpPr>
          <p:cNvPr id="3622" name="Google Shape;3622;g2c4703755be_0_419"/>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Create React App Installation Commands</a:t>
            </a:r>
            <a:endParaRPr sz="2100">
              <a:latin typeface="Montserrat"/>
              <a:ea typeface="Montserrat"/>
              <a:cs typeface="Montserrat"/>
              <a:sym typeface="Montserrat"/>
            </a:endParaRPr>
          </a:p>
        </p:txBody>
      </p:sp>
      <p:sp>
        <p:nvSpPr>
          <p:cNvPr id="3623" name="Google Shape;3623;g2c4703755be_0_419"/>
          <p:cNvSpPr txBox="1"/>
          <p:nvPr/>
        </p:nvSpPr>
        <p:spPr>
          <a:xfrm>
            <a:off x="746088" y="2012188"/>
            <a:ext cx="3990600" cy="508800"/>
          </a:xfrm>
          <a:prstGeom prst="rect">
            <a:avLst/>
          </a:prstGeom>
          <a:noFill/>
          <a:ln>
            <a:noFill/>
          </a:ln>
        </p:spPr>
        <p:txBody>
          <a:bodyPr spcFirstLastPara="1" wrap="square" lIns="45725" tIns="45725" rIns="45725" bIns="45725" anchor="t" anchorCtr="0">
            <a:noAutofit/>
          </a:bodyPr>
          <a:lstStyle/>
          <a:p>
            <a:pPr marL="0" marR="0" lvl="0" indent="0" algn="l" rtl="0">
              <a:lnSpc>
                <a:spcPct val="142857"/>
              </a:lnSpc>
              <a:spcBef>
                <a:spcPts val="0"/>
              </a:spcBef>
              <a:spcAft>
                <a:spcPts val="0"/>
              </a:spcAft>
              <a:buClr>
                <a:schemeClr val="dk1"/>
              </a:buClr>
              <a:buSzPts val="600"/>
              <a:buFont typeface="Arial"/>
              <a:buNone/>
            </a:pPr>
            <a:r>
              <a:rPr lang="en-GB" sz="500" b="0" i="0" u="none" strike="noStrike" cap="none">
                <a:solidFill>
                  <a:srgbClr val="FFFFFF"/>
                </a:solidFill>
                <a:latin typeface="Courier New"/>
                <a:ea typeface="Courier New"/>
                <a:cs typeface="Courier New"/>
                <a:sym typeface="Courier New"/>
              </a:rPr>
              <a:t>npx create-react-app my-app</a:t>
            </a:r>
            <a:endParaRPr sz="500" b="0" i="0" u="none" strike="noStrike" cap="none">
              <a:solidFill>
                <a:srgbClr val="FFFFFF"/>
              </a:solidFill>
              <a:latin typeface="Courier New"/>
              <a:ea typeface="Courier New"/>
              <a:cs typeface="Courier New"/>
              <a:sym typeface="Courier New"/>
            </a:endParaRPr>
          </a:p>
          <a:p>
            <a:pPr marL="0" marR="0" lvl="0" indent="0" algn="l" rtl="0">
              <a:lnSpc>
                <a:spcPct val="142857"/>
              </a:lnSpc>
              <a:spcBef>
                <a:spcPts val="0"/>
              </a:spcBef>
              <a:spcAft>
                <a:spcPts val="0"/>
              </a:spcAft>
              <a:buClr>
                <a:schemeClr val="dk1"/>
              </a:buClr>
              <a:buSzPts val="600"/>
              <a:buFont typeface="Arial"/>
              <a:buNone/>
            </a:pPr>
            <a:r>
              <a:rPr lang="en-GB" sz="500" b="0" i="0" u="none" strike="noStrike" cap="none">
                <a:solidFill>
                  <a:srgbClr val="FFFFFF"/>
                </a:solidFill>
                <a:latin typeface="Courier New"/>
                <a:ea typeface="Courier New"/>
                <a:cs typeface="Courier New"/>
                <a:sym typeface="Courier New"/>
              </a:rPr>
              <a:t>npx create-react-app my-app</a:t>
            </a:r>
            <a:endParaRPr sz="500" b="0" i="0" u="none" strike="noStrike" cap="none">
              <a:solidFill>
                <a:srgbClr val="FFFFFF"/>
              </a:solidFill>
              <a:latin typeface="Courier New"/>
              <a:ea typeface="Courier New"/>
              <a:cs typeface="Courier New"/>
              <a:sym typeface="Courier New"/>
            </a:endParaRPr>
          </a:p>
          <a:p>
            <a:pPr marL="0" marR="0" lvl="0" indent="0" algn="l" rtl="0">
              <a:lnSpc>
                <a:spcPct val="142857"/>
              </a:lnSpc>
              <a:spcBef>
                <a:spcPts val="0"/>
              </a:spcBef>
              <a:spcAft>
                <a:spcPts val="0"/>
              </a:spcAft>
              <a:buClr>
                <a:srgbClr val="000000"/>
              </a:buClr>
              <a:buSzPts val="500"/>
              <a:buFont typeface="Arial"/>
              <a:buNone/>
            </a:pPr>
            <a:r>
              <a:rPr lang="en-GB" sz="500" b="0" i="0" u="none" strike="noStrike" cap="none">
                <a:solidFill>
                  <a:srgbClr val="FFFFFF"/>
                </a:solidFill>
                <a:latin typeface="Courier New"/>
                <a:ea typeface="Courier New"/>
                <a:cs typeface="Courier New"/>
                <a:sym typeface="Courier New"/>
              </a:rPr>
              <a:t>npx create-react-app my-ap</a:t>
            </a:r>
            <a:endParaRPr sz="1800" b="0" i="0" u="none" strike="noStrike" cap="none">
              <a:solidFill>
                <a:schemeClr val="dk2"/>
              </a:solidFill>
              <a:latin typeface="Montserrat"/>
              <a:ea typeface="Montserrat"/>
              <a:cs typeface="Montserrat"/>
              <a:sym typeface="Montserrat"/>
            </a:endParaRPr>
          </a:p>
        </p:txBody>
      </p:sp>
      <p:sp>
        <p:nvSpPr>
          <p:cNvPr id="3624" name="Google Shape;3624;g2c4703755be_0_419"/>
          <p:cNvSpPr/>
          <p:nvPr/>
        </p:nvSpPr>
        <p:spPr>
          <a:xfrm>
            <a:off x="610425" y="2375063"/>
            <a:ext cx="4589700" cy="1200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45725" tIns="45725" rIns="45725" bIns="45725" anchor="ctr" anchorCtr="0">
            <a:noAutofit/>
          </a:bodyPr>
          <a:lstStyle/>
          <a:p>
            <a:pPr marL="0" marR="0" lvl="0" indent="0" algn="ctr" rtl="0">
              <a:lnSpc>
                <a:spcPct val="100000"/>
              </a:lnSpc>
              <a:spcBef>
                <a:spcPts val="0"/>
              </a:spcBef>
              <a:spcAft>
                <a:spcPts val="0"/>
              </a:spcAft>
              <a:buClr>
                <a:srgbClr val="000000"/>
              </a:buClr>
              <a:buSzPts val="700"/>
              <a:buFont typeface="Arial"/>
              <a:buNone/>
            </a:pPr>
            <a:endParaRPr sz="700" b="0" i="0" u="none" strike="noStrike" cap="none">
              <a:solidFill>
                <a:srgbClr val="000000"/>
              </a:solidFill>
              <a:latin typeface="Montserrat"/>
              <a:ea typeface="Montserrat"/>
              <a:cs typeface="Montserrat"/>
              <a:sym typeface="Montserrat"/>
            </a:endParaRPr>
          </a:p>
        </p:txBody>
      </p:sp>
      <p:sp>
        <p:nvSpPr>
          <p:cNvPr id="3625" name="Google Shape;3625;g2c4703755be_0_419"/>
          <p:cNvSpPr txBox="1"/>
          <p:nvPr/>
        </p:nvSpPr>
        <p:spPr>
          <a:xfrm>
            <a:off x="799088" y="2328713"/>
            <a:ext cx="5339400" cy="1200600"/>
          </a:xfrm>
          <a:prstGeom prst="rect">
            <a:avLst/>
          </a:prstGeom>
          <a:noFill/>
          <a:ln>
            <a:noFill/>
          </a:ln>
        </p:spPr>
        <p:txBody>
          <a:bodyPr spcFirstLastPara="1" wrap="square" lIns="45725" tIns="45725" rIns="45725" bIns="45725"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Courier New"/>
                <a:ea typeface="Courier New"/>
                <a:cs typeface="Courier New"/>
                <a:sym typeface="Courier New"/>
              </a:rPr>
              <a:t>npx create-react-app my-app</a:t>
            </a:r>
            <a:endParaRPr sz="1800" b="1" i="0" u="none" strike="noStrike" cap="none">
              <a:solidFill>
                <a:schemeClr val="dk1"/>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Courier New"/>
                <a:ea typeface="Courier New"/>
                <a:cs typeface="Courier New"/>
                <a:sym typeface="Courier New"/>
              </a:rPr>
              <a:t>cd my-app</a:t>
            </a:r>
            <a:endParaRPr sz="1800" b="1" i="0" u="none" strike="noStrike" cap="none">
              <a:solidFill>
                <a:schemeClr val="dk1"/>
              </a:solidFill>
              <a:latin typeface="Courier New"/>
              <a:ea typeface="Courier New"/>
              <a:cs typeface="Courier New"/>
              <a:sym typeface="Courier New"/>
            </a:endParaRPr>
          </a:p>
          <a:p>
            <a:pPr marL="0" marR="0" lvl="0" indent="0" algn="l" rtl="0">
              <a:lnSpc>
                <a:spcPct val="150000"/>
              </a:lnSpc>
              <a:spcBef>
                <a:spcPts val="0"/>
              </a:spcBef>
              <a:spcAft>
                <a:spcPts val="0"/>
              </a:spcAft>
              <a:buClr>
                <a:srgbClr val="000000"/>
              </a:buClr>
              <a:buSzPts val="1800"/>
              <a:buFont typeface="Arial"/>
              <a:buNone/>
            </a:pPr>
            <a:r>
              <a:rPr lang="en-GB" sz="1800" b="1" i="0" u="none" strike="noStrike" cap="none">
                <a:solidFill>
                  <a:schemeClr val="dk1"/>
                </a:solidFill>
                <a:latin typeface="Courier New"/>
                <a:ea typeface="Courier New"/>
                <a:cs typeface="Courier New"/>
                <a:sym typeface="Courier New"/>
              </a:rPr>
              <a:t>npm start</a:t>
            </a:r>
            <a:endParaRPr sz="1800" b="1" i="0" u="none" strike="noStrike" cap="none">
              <a:solidFill>
                <a:schemeClr val="dk1"/>
              </a:solidFill>
              <a:latin typeface="Courier New"/>
              <a:ea typeface="Courier New"/>
              <a:cs typeface="Courier New"/>
              <a:sym typeface="Courier New"/>
            </a:endParaRPr>
          </a:p>
        </p:txBody>
      </p:sp>
      <p:sp>
        <p:nvSpPr>
          <p:cNvPr id="3626" name="Google Shape;3626;g2c4703755be_0_41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27" name="Google Shape;3627;g2c4703755be_0_41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31"/>
        <p:cNvGrpSpPr/>
        <p:nvPr/>
      </p:nvGrpSpPr>
      <p:grpSpPr>
        <a:xfrm>
          <a:off x="0" y="0"/>
          <a:ext cx="0" cy="0"/>
          <a:chOff x="0" y="0"/>
          <a:chExt cx="0" cy="0"/>
        </a:xfrm>
      </p:grpSpPr>
      <p:sp>
        <p:nvSpPr>
          <p:cNvPr id="3632" name="Google Shape;3632;g2c4703755be_0_426"/>
          <p:cNvSpPr txBox="1">
            <a:spLocks noGrp="1"/>
          </p:cNvSpPr>
          <p:nvPr>
            <p:ph type="title"/>
          </p:nvPr>
        </p:nvSpPr>
        <p:spPr>
          <a:xfrm>
            <a:off x="449275" y="1599400"/>
            <a:ext cx="5847300" cy="13545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t>
            </a:r>
            <a:r>
              <a:rPr lang="en-GB" sz="1600">
                <a:latin typeface="Montserrat"/>
                <a:ea typeface="Montserrat"/>
                <a:cs typeface="Montserrat"/>
                <a:sym typeface="Montserrat"/>
              </a:rPr>
              <a:t>Node Package Manager</a:t>
            </a:r>
            <a:r>
              <a:rPr lang="en-GB" sz="1600" b="0">
                <a:latin typeface="Montserrat"/>
                <a:ea typeface="Montserrat"/>
                <a:cs typeface="Montserrat"/>
                <a:sym typeface="Montserrat"/>
              </a:rPr>
              <a:t> contains Third-Party Packages for React JS, Node JS, Angular JS, and many more libraries and frameworks.</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To know more about npm you can refer to </a:t>
            </a:r>
            <a:r>
              <a:rPr lang="en-GB" sz="1600" b="0" u="sng">
                <a:solidFill>
                  <a:schemeClr val="hlink"/>
                </a:solidFill>
                <a:latin typeface="Montserrat"/>
                <a:ea typeface="Montserrat"/>
                <a:cs typeface="Montserrat"/>
                <a:sym typeface="Montserrat"/>
                <a:hlinkClick r:id="rId3"/>
              </a:rPr>
              <a:t>npmjs.com</a:t>
            </a:r>
            <a:r>
              <a:rPr lang="en-GB" sz="1600" b="0">
                <a:latin typeface="Montserrat"/>
                <a:ea typeface="Montserrat"/>
                <a:cs typeface="Montserrat"/>
                <a:sym typeface="Montserrat"/>
              </a:rPr>
              <a:t>.</a:t>
            </a:r>
            <a:endParaRPr sz="1600" b="0">
              <a:latin typeface="Montserrat"/>
              <a:ea typeface="Montserrat"/>
              <a:cs typeface="Montserrat"/>
              <a:sym typeface="Montserrat"/>
            </a:endParaRPr>
          </a:p>
        </p:txBody>
      </p:sp>
      <p:sp>
        <p:nvSpPr>
          <p:cNvPr id="3633" name="Google Shape;3633;g2c4703755be_0_426"/>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Node Package Manager(NPM)</a:t>
            </a:r>
            <a:endParaRPr sz="2100">
              <a:latin typeface="Montserrat"/>
              <a:ea typeface="Montserrat"/>
              <a:cs typeface="Montserrat"/>
              <a:sym typeface="Montserrat"/>
            </a:endParaRPr>
          </a:p>
        </p:txBody>
      </p:sp>
      <p:pic>
        <p:nvPicPr>
          <p:cNvPr id="3634" name="Google Shape;3634;g2c4703755be_0_426"/>
          <p:cNvPicPr preferRelativeResize="0"/>
          <p:nvPr/>
        </p:nvPicPr>
        <p:blipFill rotWithShape="1">
          <a:blip r:embed="rId4">
            <a:alphaModFix/>
          </a:blip>
          <a:srcRect/>
          <a:stretch/>
        </p:blipFill>
        <p:spPr>
          <a:xfrm>
            <a:off x="449275" y="3330661"/>
            <a:ext cx="3414966" cy="1329000"/>
          </a:xfrm>
          <a:prstGeom prst="rect">
            <a:avLst/>
          </a:prstGeom>
          <a:noFill/>
          <a:ln>
            <a:noFill/>
          </a:ln>
        </p:spPr>
      </p:pic>
      <p:sp>
        <p:nvSpPr>
          <p:cNvPr id="3635" name="Google Shape;3635;g2c4703755be_0_42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36" name="Google Shape;3636;g2c4703755be_0_42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0"/>
        <p:cNvGrpSpPr/>
        <p:nvPr/>
      </p:nvGrpSpPr>
      <p:grpSpPr>
        <a:xfrm>
          <a:off x="0" y="0"/>
          <a:ext cx="0" cy="0"/>
          <a:chOff x="0" y="0"/>
          <a:chExt cx="0" cy="0"/>
        </a:xfrm>
      </p:grpSpPr>
      <p:sp>
        <p:nvSpPr>
          <p:cNvPr id="3641" name="Google Shape;3641;g2c4703755be_0_432"/>
          <p:cNvSpPr txBox="1">
            <a:spLocks noGrp="1"/>
          </p:cNvSpPr>
          <p:nvPr>
            <p:ph type="title"/>
          </p:nvPr>
        </p:nvSpPr>
        <p:spPr>
          <a:xfrm>
            <a:off x="449275" y="1599400"/>
            <a:ext cx="5847300" cy="3201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600" b="0">
                <a:latin typeface="Montserrat"/>
                <a:ea typeface="Montserrat"/>
                <a:cs typeface="Montserrat"/>
                <a:sym typeface="Montserrat"/>
              </a:rPr>
              <a:t>A Third-Party Package is a reusable code developed to perform a specific functionality</a:t>
            </a:r>
            <a:endParaRPr sz="1600" b="0">
              <a:latin typeface="Montserrat"/>
              <a:ea typeface="Montserrat"/>
              <a:cs typeface="Montserrat"/>
              <a:sym typeface="Montserrat"/>
            </a:endParaRPr>
          </a:p>
          <a:p>
            <a:pPr marL="0" lvl="0" indent="0" algn="l" rtl="0">
              <a:lnSpc>
                <a:spcPct val="150000"/>
              </a:lnSpc>
              <a:spcBef>
                <a:spcPts val="0"/>
              </a:spcBef>
              <a:spcAft>
                <a:spcPts val="0"/>
              </a:spcAft>
              <a:buSzPts val="2300"/>
              <a:buNone/>
            </a:pP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Easy integration</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Saves Time</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More productivity with fewer lines of code</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Better Error Handling</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More Customisation Options ... many more</a:t>
            </a:r>
            <a:endParaRPr sz="1600" b="0">
              <a:latin typeface="Montserrat"/>
              <a:ea typeface="Montserrat"/>
              <a:cs typeface="Montserrat"/>
              <a:sym typeface="Montserrat"/>
            </a:endParaRPr>
          </a:p>
          <a:p>
            <a:pPr marL="0" lvl="0" indent="0" algn="l" rtl="0">
              <a:lnSpc>
                <a:spcPct val="150000"/>
              </a:lnSpc>
              <a:spcBef>
                <a:spcPts val="0"/>
              </a:spcBef>
              <a:spcAft>
                <a:spcPts val="0"/>
              </a:spcAft>
              <a:buSzPts val="2300"/>
              <a:buNone/>
            </a:pPr>
            <a:endParaRPr sz="1600" b="0">
              <a:latin typeface="Montserrat"/>
              <a:ea typeface="Montserrat"/>
              <a:cs typeface="Montserrat"/>
              <a:sym typeface="Montserrat"/>
            </a:endParaRPr>
          </a:p>
        </p:txBody>
      </p:sp>
      <p:sp>
        <p:nvSpPr>
          <p:cNvPr id="3642" name="Google Shape;3642;g2c4703755be_0_432"/>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What is a Third Party Packages</a:t>
            </a:r>
            <a:endParaRPr sz="2100">
              <a:latin typeface="Montserrat"/>
              <a:ea typeface="Montserrat"/>
              <a:cs typeface="Montserrat"/>
              <a:sym typeface="Montserrat"/>
            </a:endParaRPr>
          </a:p>
        </p:txBody>
      </p:sp>
      <p:sp>
        <p:nvSpPr>
          <p:cNvPr id="3643" name="Google Shape;3643;g2c4703755be_0_43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44" name="Google Shape;3644;g2c4703755be_0_43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8"/>
        <p:cNvGrpSpPr/>
        <p:nvPr/>
      </p:nvGrpSpPr>
      <p:grpSpPr>
        <a:xfrm>
          <a:off x="0" y="0"/>
          <a:ext cx="0" cy="0"/>
          <a:chOff x="0" y="0"/>
          <a:chExt cx="0" cy="0"/>
        </a:xfrm>
      </p:grpSpPr>
      <p:sp>
        <p:nvSpPr>
          <p:cNvPr id="3649" name="Google Shape;3649;g2c4703755be_0_437"/>
          <p:cNvSpPr txBox="1">
            <a:spLocks noGrp="1"/>
          </p:cNvSpPr>
          <p:nvPr>
            <p:ph type="title"/>
          </p:nvPr>
        </p:nvSpPr>
        <p:spPr>
          <a:xfrm>
            <a:off x="449275" y="1599400"/>
            <a:ext cx="5847300" cy="24627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NPM contains a </a:t>
            </a:r>
            <a:r>
              <a:rPr lang="en-GB" sz="1600" b="0" u="sng">
                <a:solidFill>
                  <a:schemeClr val="hlink"/>
                </a:solidFill>
                <a:latin typeface="Montserrat"/>
                <a:ea typeface="Montserrat"/>
                <a:cs typeface="Montserrat"/>
                <a:sym typeface="Montserrat"/>
                <a:hlinkClick r:id="rId3"/>
              </a:rPr>
              <a:t>react-player</a:t>
            </a:r>
            <a:r>
              <a:rPr lang="en-GB" sz="1600" b="0">
                <a:latin typeface="Montserrat"/>
                <a:ea typeface="Montserrat"/>
                <a:cs typeface="Montserrat"/>
                <a:sym typeface="Montserrat"/>
              </a:rPr>
              <a:t>, a third-party package that provides a React component for playing a variety of URLs</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NPM contains </a:t>
            </a:r>
            <a:r>
              <a:rPr lang="en-GB" sz="1600" b="0" u="sng">
                <a:solidFill>
                  <a:schemeClr val="hlink"/>
                </a:solidFill>
                <a:latin typeface="Montserrat"/>
                <a:ea typeface="Montserrat"/>
                <a:cs typeface="Montserrat"/>
                <a:sym typeface="Montserrat"/>
                <a:hlinkClick r:id="rId4"/>
              </a:rPr>
              <a:t>recharts</a:t>
            </a:r>
            <a:r>
              <a:rPr lang="en-GB" sz="1600" b="0">
                <a:latin typeface="Montserrat"/>
                <a:ea typeface="Montserrat"/>
                <a:cs typeface="Montserrat"/>
                <a:sym typeface="Montserrat"/>
              </a:rPr>
              <a:t>, a third-party package to display charts in your application</a:t>
            </a:r>
            <a:endParaRPr sz="1600" b="0">
              <a:latin typeface="Montserrat"/>
              <a:ea typeface="Montserrat"/>
              <a:cs typeface="Montserrat"/>
              <a:sym typeface="Montserrat"/>
            </a:endParaRPr>
          </a:p>
          <a:p>
            <a:pPr marL="0" lvl="0" indent="0" algn="l" rtl="0">
              <a:lnSpc>
                <a:spcPct val="150000"/>
              </a:lnSpc>
              <a:spcBef>
                <a:spcPts val="0"/>
              </a:spcBef>
              <a:spcAft>
                <a:spcPts val="0"/>
              </a:spcAft>
              <a:buSzPts val="2300"/>
              <a:buNone/>
            </a:pPr>
            <a:endParaRPr sz="1600" b="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600" b="0">
                <a:latin typeface="Montserrat"/>
                <a:ea typeface="Montserrat"/>
                <a:cs typeface="Montserrat"/>
                <a:sym typeface="Montserrat"/>
              </a:rPr>
              <a:t>&amp; Many more…….</a:t>
            </a:r>
            <a:endParaRPr sz="1600" b="0">
              <a:latin typeface="Montserrat"/>
              <a:ea typeface="Montserrat"/>
              <a:cs typeface="Montserrat"/>
              <a:sym typeface="Montserrat"/>
            </a:endParaRPr>
          </a:p>
        </p:txBody>
      </p:sp>
      <p:sp>
        <p:nvSpPr>
          <p:cNvPr id="3650" name="Google Shape;3650;g2c4703755be_0_437"/>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Npm Packages - Examples</a:t>
            </a:r>
            <a:endParaRPr sz="2100">
              <a:latin typeface="Montserrat"/>
              <a:ea typeface="Montserrat"/>
              <a:cs typeface="Montserrat"/>
              <a:sym typeface="Montserrat"/>
            </a:endParaRPr>
          </a:p>
        </p:txBody>
      </p:sp>
      <p:sp>
        <p:nvSpPr>
          <p:cNvPr id="3651" name="Google Shape;3651;g2c4703755be_0_43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52" name="Google Shape;3652;g2c4703755be_0_43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56"/>
        <p:cNvGrpSpPr/>
        <p:nvPr/>
      </p:nvGrpSpPr>
      <p:grpSpPr>
        <a:xfrm>
          <a:off x="0" y="0"/>
          <a:ext cx="0" cy="0"/>
          <a:chOff x="0" y="0"/>
          <a:chExt cx="0" cy="0"/>
        </a:xfrm>
      </p:grpSpPr>
      <p:sp>
        <p:nvSpPr>
          <p:cNvPr id="3657" name="Google Shape;3657;g2c4703755be_0_442"/>
          <p:cNvSpPr txBox="1">
            <a:spLocks noGrp="1"/>
          </p:cNvSpPr>
          <p:nvPr>
            <p:ph type="title"/>
          </p:nvPr>
        </p:nvSpPr>
        <p:spPr>
          <a:xfrm>
            <a:off x="449275" y="2164625"/>
            <a:ext cx="5847300" cy="9852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600">
                <a:latin typeface="Montserrat"/>
                <a:ea typeface="Montserrat"/>
                <a:cs typeface="Montserrat"/>
                <a:sym typeface="Montserrat"/>
              </a:rPr>
              <a:t>package.json</a:t>
            </a:r>
            <a:r>
              <a:rPr lang="en-GB" sz="1600" b="0">
                <a:latin typeface="Montserrat"/>
                <a:ea typeface="Montserrat"/>
                <a:cs typeface="Montserrat"/>
                <a:sym typeface="Montserrat"/>
              </a:rPr>
              <a:t> is used to store the metadata associated with the project as well as to store the </a:t>
            </a:r>
            <a:r>
              <a:rPr lang="en-GB" sz="1600">
                <a:latin typeface="Montserrat"/>
                <a:ea typeface="Montserrat"/>
                <a:cs typeface="Montserrat"/>
                <a:sym typeface="Montserrat"/>
              </a:rPr>
              <a:t>list of dependency packages.</a:t>
            </a:r>
            <a:endParaRPr sz="1600">
              <a:latin typeface="Montserrat"/>
              <a:ea typeface="Montserrat"/>
              <a:cs typeface="Montserrat"/>
              <a:sym typeface="Montserrat"/>
            </a:endParaRPr>
          </a:p>
        </p:txBody>
      </p:sp>
      <p:sp>
        <p:nvSpPr>
          <p:cNvPr id="3658" name="Google Shape;3658;g2c4703755be_0_442"/>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Understand package.json file</a:t>
            </a:r>
            <a:endParaRPr sz="2100">
              <a:latin typeface="Montserrat"/>
              <a:ea typeface="Montserrat"/>
              <a:cs typeface="Montserrat"/>
              <a:sym typeface="Montserrat"/>
            </a:endParaRPr>
          </a:p>
        </p:txBody>
      </p:sp>
      <p:sp>
        <p:nvSpPr>
          <p:cNvPr id="3659" name="Google Shape;3659;g2c4703755be_0_44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60" name="Google Shape;3660;g2c4703755be_0_44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4"/>
        <p:cNvGrpSpPr/>
        <p:nvPr/>
      </p:nvGrpSpPr>
      <p:grpSpPr>
        <a:xfrm>
          <a:off x="0" y="0"/>
          <a:ext cx="0" cy="0"/>
          <a:chOff x="0" y="0"/>
          <a:chExt cx="0" cy="0"/>
        </a:xfrm>
      </p:grpSpPr>
      <p:sp>
        <p:nvSpPr>
          <p:cNvPr id="3665" name="Google Shape;3665;g2c4703755be_0_447"/>
          <p:cNvSpPr txBox="1">
            <a:spLocks noGrp="1"/>
          </p:cNvSpPr>
          <p:nvPr>
            <p:ph type="title"/>
          </p:nvPr>
        </p:nvSpPr>
        <p:spPr>
          <a:xfrm>
            <a:off x="449275" y="2442450"/>
            <a:ext cx="5847300" cy="1231500"/>
          </a:xfrm>
          <a:prstGeom prst="rect">
            <a:avLst/>
          </a:prstGeom>
          <a:noFill/>
          <a:ln>
            <a:noFill/>
          </a:ln>
        </p:spPr>
        <p:txBody>
          <a:bodyPr spcFirstLastPara="1" wrap="square" lIns="0" tIns="0" rIns="0" bIns="0" anchor="t" anchorCtr="0">
            <a:spAutoFit/>
          </a:bodyPr>
          <a:lstStyle/>
          <a:p>
            <a:pPr marL="228600" lvl="0" indent="-215900" algn="l" rtl="0">
              <a:lnSpc>
                <a:spcPct val="200000"/>
              </a:lnSpc>
              <a:spcBef>
                <a:spcPts val="0"/>
              </a:spcBef>
              <a:spcAft>
                <a:spcPts val="0"/>
              </a:spcAft>
              <a:buSzPts val="1600"/>
              <a:buFont typeface="Montserrat"/>
              <a:buChar char="●"/>
            </a:pPr>
            <a:r>
              <a:rPr lang="en-GB" sz="1600" b="0">
                <a:latin typeface="Montserrat"/>
                <a:ea typeface="Montserrat"/>
                <a:cs typeface="Montserrat"/>
                <a:sym typeface="Montserrat"/>
              </a:rPr>
              <a:t>lists the packages your project depends on</a:t>
            </a:r>
            <a:endParaRPr sz="1600" b="0">
              <a:latin typeface="Montserrat"/>
              <a:ea typeface="Montserrat"/>
              <a:cs typeface="Montserrat"/>
              <a:sym typeface="Montserrat"/>
            </a:endParaRPr>
          </a:p>
          <a:p>
            <a:pPr marL="228600" lvl="0" indent="-215900" algn="l" rtl="0">
              <a:lnSpc>
                <a:spcPct val="200000"/>
              </a:lnSpc>
              <a:spcBef>
                <a:spcPts val="0"/>
              </a:spcBef>
              <a:spcAft>
                <a:spcPts val="0"/>
              </a:spcAft>
              <a:buSzPts val="1600"/>
              <a:buFont typeface="Montserrat"/>
              <a:buChar char="●"/>
            </a:pPr>
            <a:r>
              <a:rPr lang="en-GB" sz="1600" b="0">
                <a:latin typeface="Montserrat"/>
                <a:ea typeface="Montserrat"/>
                <a:cs typeface="Montserrat"/>
                <a:sym typeface="Montserrat"/>
              </a:rPr>
              <a:t>specifies versions of a package that your project can use</a:t>
            </a:r>
            <a:endParaRPr sz="1600">
              <a:latin typeface="Montserrat"/>
              <a:ea typeface="Montserrat"/>
              <a:cs typeface="Montserrat"/>
              <a:sym typeface="Montserrat"/>
            </a:endParaRPr>
          </a:p>
        </p:txBody>
      </p:sp>
      <p:sp>
        <p:nvSpPr>
          <p:cNvPr id="3666" name="Google Shape;3666;g2c4703755be_0_447"/>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Understand package.json file</a:t>
            </a:r>
            <a:endParaRPr sz="2100">
              <a:latin typeface="Montserrat"/>
              <a:ea typeface="Montserrat"/>
              <a:cs typeface="Montserrat"/>
              <a:sym typeface="Montserrat"/>
            </a:endParaRPr>
          </a:p>
        </p:txBody>
      </p:sp>
      <p:sp>
        <p:nvSpPr>
          <p:cNvPr id="3667" name="Google Shape;3667;g2c4703755be_0_447"/>
          <p:cNvSpPr txBox="1">
            <a:spLocks noGrp="1"/>
          </p:cNvSpPr>
          <p:nvPr>
            <p:ph type="title"/>
          </p:nvPr>
        </p:nvSpPr>
        <p:spPr>
          <a:xfrm>
            <a:off x="449263" y="1957225"/>
            <a:ext cx="2234100" cy="246300"/>
          </a:xfrm>
          <a:prstGeom prst="rect">
            <a:avLst/>
          </a:prstGeom>
          <a:noFill/>
          <a:ln>
            <a:noFill/>
          </a:ln>
        </p:spPr>
        <p:txBody>
          <a:bodyPr spcFirstLastPara="1" wrap="square" lIns="0" tIns="0" rIns="0" bIns="0" anchor="t" anchorCtr="0">
            <a:spAutoFit/>
          </a:bodyPr>
          <a:lstStyle/>
          <a:p>
            <a:pPr marL="0" lvl="0" indent="0" algn="l" rtl="0">
              <a:lnSpc>
                <a:spcPct val="200000"/>
              </a:lnSpc>
              <a:spcBef>
                <a:spcPts val="0"/>
              </a:spcBef>
              <a:spcAft>
                <a:spcPts val="0"/>
              </a:spcAft>
              <a:buSzPts val="2300"/>
              <a:buNone/>
            </a:pPr>
            <a:r>
              <a:rPr lang="en-GB" sz="1600" b="0">
                <a:latin typeface="Montserrat"/>
                <a:ea typeface="Montserrat"/>
                <a:cs typeface="Montserrat"/>
                <a:sym typeface="Montserrat"/>
              </a:rPr>
              <a:t>A </a:t>
            </a:r>
            <a:r>
              <a:rPr lang="en-GB" sz="1600">
                <a:latin typeface="Montserrat"/>
                <a:ea typeface="Montserrat"/>
                <a:cs typeface="Montserrat"/>
                <a:sym typeface="Montserrat"/>
              </a:rPr>
              <a:t>package.json</a:t>
            </a:r>
            <a:r>
              <a:rPr lang="en-GB" sz="1600" b="0">
                <a:latin typeface="Montserrat"/>
                <a:ea typeface="Montserrat"/>
                <a:cs typeface="Montserrat"/>
                <a:sym typeface="Montserrat"/>
              </a:rPr>
              <a:t> file</a:t>
            </a:r>
            <a:endParaRPr sz="1600">
              <a:latin typeface="Montserrat"/>
              <a:ea typeface="Montserrat"/>
              <a:cs typeface="Montserrat"/>
              <a:sym typeface="Montserrat"/>
            </a:endParaRPr>
          </a:p>
        </p:txBody>
      </p:sp>
      <p:sp>
        <p:nvSpPr>
          <p:cNvPr id="3668" name="Google Shape;3668;g2c4703755be_0_44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69" name="Google Shape;3669;g2c4703755be_0_44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Shape 3673"/>
        <p:cNvGrpSpPr/>
        <p:nvPr/>
      </p:nvGrpSpPr>
      <p:grpSpPr>
        <a:xfrm>
          <a:off x="0" y="0"/>
          <a:ext cx="0" cy="0"/>
          <a:chOff x="0" y="0"/>
          <a:chExt cx="0" cy="0"/>
        </a:xfrm>
      </p:grpSpPr>
      <p:sp>
        <p:nvSpPr>
          <p:cNvPr id="3674" name="Google Shape;3674;g2c4703755be_0_453"/>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g2c4703755be_0_453"/>
          <p:cNvSpPr txBox="1">
            <a:spLocks noGrp="1"/>
          </p:cNvSpPr>
          <p:nvPr>
            <p:ph type="title"/>
          </p:nvPr>
        </p:nvSpPr>
        <p:spPr>
          <a:xfrm>
            <a:off x="449275" y="4178048"/>
            <a:ext cx="28773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GB" sz="3000">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3676" name="Google Shape;3676;g2c4703755be_0_453"/>
          <p:cNvSpPr txBox="1">
            <a:spLocks noGrp="1"/>
          </p:cNvSpPr>
          <p:nvPr>
            <p:ph type="title"/>
          </p:nvPr>
        </p:nvSpPr>
        <p:spPr>
          <a:xfrm>
            <a:off x="588900" y="1025603"/>
            <a:ext cx="5379000" cy="2973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400" b="0">
                <a:latin typeface="Montserrat"/>
                <a:ea typeface="Montserrat"/>
                <a:cs typeface="Montserrat"/>
                <a:sym typeface="Montserrat"/>
              </a:rPr>
              <a:t>What is JSX?</a:t>
            </a:r>
            <a:endParaRPr sz="1400" b="0">
              <a:latin typeface="Montserrat"/>
              <a:ea typeface="Montserrat"/>
              <a:cs typeface="Montserrat"/>
              <a:sym typeface="Montserrat"/>
            </a:endParaRPr>
          </a:p>
          <a:p>
            <a:pPr marL="0" lvl="0" indent="0" algn="l" rtl="0">
              <a:lnSpc>
                <a:spcPct val="160000"/>
              </a:lnSpc>
              <a:spcBef>
                <a:spcPts val="0"/>
              </a:spcBef>
              <a:spcAft>
                <a:spcPts val="0"/>
              </a:spcAft>
              <a:buSzPts val="1100"/>
              <a:buNone/>
            </a:pPr>
            <a:r>
              <a:rPr lang="en-GB" sz="1400" b="0">
                <a:latin typeface="Montserrat"/>
                <a:ea typeface="Montserrat"/>
                <a:cs typeface="Montserrat"/>
                <a:sym typeface="Montserrat"/>
              </a:rPr>
              <a:t>   a) Embedding Variables or Expression in JSX</a:t>
            </a:r>
            <a:endParaRPr sz="1400" b="0">
              <a:latin typeface="Montserrat"/>
              <a:ea typeface="Montserrat"/>
              <a:cs typeface="Montserrat"/>
              <a:sym typeface="Montserrat"/>
            </a:endParaRPr>
          </a:p>
          <a:p>
            <a:pPr marL="0" lvl="0" indent="0" algn="l" rtl="0">
              <a:lnSpc>
                <a:spcPct val="160000"/>
              </a:lnSpc>
              <a:spcBef>
                <a:spcPts val="0"/>
              </a:spcBef>
              <a:spcAft>
                <a:spcPts val="0"/>
              </a:spcAft>
              <a:buSzPts val="1100"/>
              <a:buNone/>
            </a:pPr>
            <a:r>
              <a:rPr lang="en-GB" sz="1400" b="0">
                <a:latin typeface="Montserrat"/>
                <a:ea typeface="Montserrat"/>
                <a:cs typeface="Montserrat"/>
                <a:sym typeface="Montserrat"/>
              </a:rPr>
              <a:t>   b) Nesting JSX elements</a:t>
            </a:r>
            <a:endParaRPr sz="14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400" b="0">
                <a:latin typeface="Montserrat"/>
                <a:ea typeface="Montserrat"/>
                <a:cs typeface="Montserrat"/>
                <a:sym typeface="Montserrat"/>
              </a:rPr>
              <a:t>What is Babel?</a:t>
            </a:r>
            <a:br>
              <a:rPr lang="en-GB" sz="1400" b="0">
                <a:latin typeface="Montserrat"/>
                <a:ea typeface="Montserrat"/>
                <a:cs typeface="Montserrat"/>
                <a:sym typeface="Montserrat"/>
              </a:rPr>
            </a:br>
            <a:r>
              <a:rPr lang="en-GB" sz="1400" b="0">
                <a:latin typeface="Montserrat"/>
                <a:ea typeface="Montserrat"/>
                <a:cs typeface="Montserrat"/>
                <a:sym typeface="Montserrat"/>
              </a:rPr>
              <a:t>Create a React Application</a:t>
            </a:r>
            <a:endParaRPr sz="14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400" b="0">
                <a:latin typeface="Montserrat"/>
                <a:ea typeface="Montserrat"/>
                <a:cs typeface="Montserrat"/>
                <a:sym typeface="Montserrat"/>
              </a:rPr>
              <a:t>    a) Explain and handson with create-react-app</a:t>
            </a:r>
            <a:endParaRPr sz="1400" b="0">
              <a:latin typeface="Montserrat"/>
              <a:ea typeface="Montserrat"/>
              <a:cs typeface="Montserrat"/>
              <a:sym typeface="Montserrat"/>
            </a:endParaRPr>
          </a:p>
          <a:p>
            <a:pPr marL="0" lvl="0" indent="0" algn="l" rtl="0">
              <a:lnSpc>
                <a:spcPct val="160000"/>
              </a:lnSpc>
              <a:spcBef>
                <a:spcPts val="0"/>
              </a:spcBef>
              <a:spcAft>
                <a:spcPts val="0"/>
              </a:spcAft>
              <a:buClr>
                <a:srgbClr val="000000"/>
              </a:buClr>
              <a:buSzPts val="2300"/>
              <a:buFont typeface="Arial"/>
              <a:buNone/>
            </a:pPr>
            <a:r>
              <a:rPr lang="en-GB" sz="1400" b="0">
                <a:latin typeface="Montserrat"/>
                <a:ea typeface="Montserrat"/>
                <a:cs typeface="Montserrat"/>
                <a:sym typeface="Montserrat"/>
              </a:rPr>
              <a:t>Node Package Manager (NPM)</a:t>
            </a:r>
            <a:endParaRPr sz="14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400" b="0">
                <a:latin typeface="Montserrat"/>
                <a:ea typeface="Montserrat"/>
                <a:cs typeface="Montserrat"/>
                <a:sym typeface="Montserrat"/>
              </a:rPr>
              <a:t>   a) Introduction to NPM</a:t>
            </a:r>
            <a:endParaRPr sz="14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400" b="0">
                <a:latin typeface="Montserrat"/>
                <a:ea typeface="Montserrat"/>
                <a:cs typeface="Montserrat"/>
                <a:sym typeface="Montserrat"/>
              </a:rPr>
              <a:t>   b) Understand package.json</a:t>
            </a:r>
            <a:endParaRPr sz="1400" b="0">
              <a:latin typeface="Montserrat"/>
              <a:ea typeface="Montserrat"/>
              <a:cs typeface="Montserrat"/>
              <a:sym typeface="Montserrat"/>
            </a:endParaRPr>
          </a:p>
        </p:txBody>
      </p:sp>
      <p:cxnSp>
        <p:nvCxnSpPr>
          <p:cNvPr id="3677" name="Google Shape;3677;g2c4703755be_0_453"/>
          <p:cNvCxnSpPr/>
          <p:nvPr/>
        </p:nvCxnSpPr>
        <p:spPr>
          <a:xfrm>
            <a:off x="449275" y="1028978"/>
            <a:ext cx="0" cy="2895600"/>
          </a:xfrm>
          <a:prstGeom prst="straightConnector1">
            <a:avLst/>
          </a:prstGeom>
          <a:noFill/>
          <a:ln w="114300" cap="flat" cmpd="sng">
            <a:solidFill>
              <a:schemeClr val="accent1"/>
            </a:solidFill>
            <a:prstDash val="solid"/>
            <a:round/>
            <a:headEnd type="none" w="sm" len="sm"/>
            <a:tailEnd type="none" w="sm" len="sm"/>
          </a:ln>
        </p:spPr>
      </p:cxnSp>
      <p:sp>
        <p:nvSpPr>
          <p:cNvPr id="3678" name="Google Shape;3678;g2c4703755be_0_45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79" name="Google Shape;3679;g2c4703755be_0_45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Shape 3683"/>
        <p:cNvGrpSpPr/>
        <p:nvPr/>
      </p:nvGrpSpPr>
      <p:grpSpPr>
        <a:xfrm>
          <a:off x="0" y="0"/>
          <a:ext cx="0" cy="0"/>
          <a:chOff x="0" y="0"/>
          <a:chExt cx="0" cy="0"/>
        </a:xfrm>
      </p:grpSpPr>
      <p:sp>
        <p:nvSpPr>
          <p:cNvPr id="3684" name="Google Shape;3684;g2c4703755be_1_0"/>
          <p:cNvSpPr txBox="1"/>
          <p:nvPr/>
        </p:nvSpPr>
        <p:spPr>
          <a:xfrm>
            <a:off x="449275" y="1491250"/>
            <a:ext cx="49248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GB" sz="3600" b="1" i="0" u="none" strike="noStrike" cap="none">
                <a:solidFill>
                  <a:schemeClr val="dk1"/>
                </a:solidFill>
                <a:latin typeface="Montserrat"/>
                <a:ea typeface="Montserrat"/>
                <a:cs typeface="Montserrat"/>
                <a:sym typeface="Montserrat"/>
              </a:rPr>
              <a:t>React Components &amp; Props</a:t>
            </a:r>
            <a:endParaRPr sz="3600" b="1" i="0" u="none" strike="noStrike" cap="none">
              <a:solidFill>
                <a:schemeClr val="dk1"/>
              </a:solidFill>
              <a:latin typeface="Montserrat"/>
              <a:ea typeface="Montserrat"/>
              <a:cs typeface="Montserrat"/>
              <a:sym typeface="Montserrat"/>
            </a:endParaRPr>
          </a:p>
        </p:txBody>
      </p:sp>
      <p:sp>
        <p:nvSpPr>
          <p:cNvPr id="3685" name="Google Shape;3685;g2c4703755be_1_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86" name="Google Shape;3686;g2c4703755be_1_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Shape 3690"/>
        <p:cNvGrpSpPr/>
        <p:nvPr/>
      </p:nvGrpSpPr>
      <p:grpSpPr>
        <a:xfrm>
          <a:off x="0" y="0"/>
          <a:ext cx="0" cy="0"/>
          <a:chOff x="0" y="0"/>
          <a:chExt cx="0" cy="0"/>
        </a:xfrm>
      </p:grpSpPr>
      <p:sp>
        <p:nvSpPr>
          <p:cNvPr id="3691" name="Google Shape;3691;g2c4703755be_1_4"/>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g2c4703755be_1_4"/>
          <p:cNvSpPr txBox="1">
            <a:spLocks noGrp="1"/>
          </p:cNvSpPr>
          <p:nvPr>
            <p:ph type="title"/>
          </p:nvPr>
        </p:nvSpPr>
        <p:spPr>
          <a:xfrm>
            <a:off x="449275" y="4178048"/>
            <a:ext cx="28773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GB" sz="3000">
                <a:latin typeface="Montserrat"/>
                <a:ea typeface="Montserrat"/>
                <a:cs typeface="Montserrat"/>
                <a:sym typeface="Montserrat"/>
              </a:rPr>
              <a:t>Recap</a:t>
            </a:r>
            <a:endParaRPr sz="3000" b="1">
              <a:latin typeface="Montserrat"/>
              <a:ea typeface="Montserrat"/>
              <a:cs typeface="Montserrat"/>
              <a:sym typeface="Montserrat"/>
            </a:endParaRPr>
          </a:p>
        </p:txBody>
      </p:sp>
      <p:sp>
        <p:nvSpPr>
          <p:cNvPr id="3693" name="Google Shape;3693;g2c4703755be_1_4"/>
          <p:cNvSpPr txBox="1">
            <a:spLocks noGrp="1"/>
          </p:cNvSpPr>
          <p:nvPr>
            <p:ph type="title"/>
          </p:nvPr>
        </p:nvSpPr>
        <p:spPr>
          <a:xfrm>
            <a:off x="588900" y="1025603"/>
            <a:ext cx="5379000" cy="28167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500" b="0">
                <a:latin typeface="Montserrat"/>
                <a:ea typeface="Montserrat"/>
                <a:cs typeface="Montserrat"/>
                <a:sym typeface="Montserrat"/>
              </a:rPr>
              <a:t>What is JSX?</a:t>
            </a:r>
            <a:endParaRPr sz="1500" b="0">
              <a:latin typeface="Montserrat"/>
              <a:ea typeface="Montserrat"/>
              <a:cs typeface="Montserrat"/>
              <a:sym typeface="Montserrat"/>
            </a:endParaRPr>
          </a:p>
          <a:p>
            <a:pPr marL="0" lvl="0" indent="0" algn="l" rtl="0">
              <a:lnSpc>
                <a:spcPct val="160000"/>
              </a:lnSpc>
              <a:spcBef>
                <a:spcPts val="0"/>
              </a:spcBef>
              <a:spcAft>
                <a:spcPts val="0"/>
              </a:spcAft>
              <a:buSzPts val="1100"/>
              <a:buNone/>
            </a:pPr>
            <a:r>
              <a:rPr lang="en-GB" sz="1500" b="0">
                <a:latin typeface="Montserrat"/>
                <a:ea typeface="Montserrat"/>
                <a:cs typeface="Montserrat"/>
                <a:sym typeface="Montserrat"/>
              </a:rPr>
              <a:t>   a) Embedding Variables or Expression in JSX</a:t>
            </a:r>
            <a:endParaRPr sz="1500" b="0">
              <a:latin typeface="Montserrat"/>
              <a:ea typeface="Montserrat"/>
              <a:cs typeface="Montserrat"/>
              <a:sym typeface="Montserrat"/>
            </a:endParaRPr>
          </a:p>
          <a:p>
            <a:pPr marL="0" lvl="0" indent="0" algn="l" rtl="0">
              <a:lnSpc>
                <a:spcPct val="160000"/>
              </a:lnSpc>
              <a:spcBef>
                <a:spcPts val="0"/>
              </a:spcBef>
              <a:spcAft>
                <a:spcPts val="0"/>
              </a:spcAft>
              <a:buSzPts val="1100"/>
              <a:buNone/>
            </a:pPr>
            <a:r>
              <a:rPr lang="en-GB" sz="1500" b="0">
                <a:latin typeface="Montserrat"/>
                <a:ea typeface="Montserrat"/>
                <a:cs typeface="Montserrat"/>
                <a:sym typeface="Montserrat"/>
              </a:rPr>
              <a:t>   b) Nesting JSX elements</a:t>
            </a:r>
            <a:endParaRPr sz="150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500" b="0">
                <a:latin typeface="Montserrat"/>
                <a:ea typeface="Montserrat"/>
                <a:cs typeface="Montserrat"/>
                <a:sym typeface="Montserrat"/>
              </a:rPr>
              <a:t>What is Babel?</a:t>
            </a:r>
            <a:br>
              <a:rPr lang="en-GB" sz="1500" b="0">
                <a:latin typeface="Montserrat"/>
                <a:ea typeface="Montserrat"/>
                <a:cs typeface="Montserrat"/>
                <a:sym typeface="Montserrat"/>
              </a:rPr>
            </a:br>
            <a:r>
              <a:rPr lang="en-GB" sz="1500" b="0">
                <a:latin typeface="Montserrat"/>
                <a:ea typeface="Montserrat"/>
                <a:cs typeface="Montserrat"/>
                <a:sym typeface="Montserrat"/>
              </a:rPr>
              <a:t>Create a React Application</a:t>
            </a:r>
            <a:endParaRPr sz="1500" b="0">
              <a:latin typeface="Montserrat"/>
              <a:ea typeface="Montserrat"/>
              <a:cs typeface="Montserrat"/>
              <a:sym typeface="Montserrat"/>
            </a:endParaRPr>
          </a:p>
          <a:p>
            <a:pPr marL="0" lvl="0" indent="0" algn="l" rtl="0">
              <a:lnSpc>
                <a:spcPct val="160000"/>
              </a:lnSpc>
              <a:spcBef>
                <a:spcPts val="0"/>
              </a:spcBef>
              <a:spcAft>
                <a:spcPts val="0"/>
              </a:spcAft>
              <a:buClr>
                <a:srgbClr val="000000"/>
              </a:buClr>
              <a:buSzPts val="2300"/>
              <a:buFont typeface="Arial"/>
              <a:buNone/>
            </a:pPr>
            <a:r>
              <a:rPr lang="en-GB" sz="1500" b="0">
                <a:latin typeface="Montserrat"/>
                <a:ea typeface="Montserrat"/>
                <a:cs typeface="Montserrat"/>
                <a:sym typeface="Montserrat"/>
              </a:rPr>
              <a:t>Node Package Manager (NPM)</a:t>
            </a:r>
            <a:endParaRPr sz="15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500" b="0">
                <a:latin typeface="Montserrat"/>
                <a:ea typeface="Montserrat"/>
                <a:cs typeface="Montserrat"/>
                <a:sym typeface="Montserrat"/>
              </a:rPr>
              <a:t>   a) Introduction to NPM</a:t>
            </a:r>
            <a:endParaRPr sz="15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500" b="0">
                <a:latin typeface="Montserrat"/>
                <a:ea typeface="Montserrat"/>
                <a:cs typeface="Montserrat"/>
                <a:sym typeface="Montserrat"/>
              </a:rPr>
              <a:t>   b) Understand package.json</a:t>
            </a:r>
            <a:endParaRPr sz="1500" b="0">
              <a:latin typeface="Montserrat"/>
              <a:ea typeface="Montserrat"/>
              <a:cs typeface="Montserrat"/>
              <a:sym typeface="Montserrat"/>
            </a:endParaRPr>
          </a:p>
        </p:txBody>
      </p:sp>
      <p:cxnSp>
        <p:nvCxnSpPr>
          <p:cNvPr id="3694" name="Google Shape;3694;g2c4703755be_1_4"/>
          <p:cNvCxnSpPr/>
          <p:nvPr/>
        </p:nvCxnSpPr>
        <p:spPr>
          <a:xfrm>
            <a:off x="449275" y="1028978"/>
            <a:ext cx="0" cy="2895600"/>
          </a:xfrm>
          <a:prstGeom prst="straightConnector1">
            <a:avLst/>
          </a:prstGeom>
          <a:noFill/>
          <a:ln w="114300" cap="flat" cmpd="sng">
            <a:solidFill>
              <a:schemeClr val="accent1"/>
            </a:solidFill>
            <a:prstDash val="solid"/>
            <a:round/>
            <a:headEnd type="none" w="sm" len="sm"/>
            <a:tailEnd type="none" w="sm" len="sm"/>
          </a:ln>
        </p:spPr>
      </p:cxnSp>
      <p:sp>
        <p:nvSpPr>
          <p:cNvPr id="3695" name="Google Shape;3695;g2c4703755be_1_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696" name="Google Shape;3696;g2c4703755be_1_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2bf04ff201e_0_0"/>
          <p:cNvSpPr txBox="1"/>
          <p:nvPr/>
        </p:nvSpPr>
        <p:spPr>
          <a:xfrm>
            <a:off x="449274" y="1491250"/>
            <a:ext cx="33540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HTML Attributes</a:t>
            </a:r>
            <a:endParaRPr sz="2000" b="0" i="0" u="none" strike="noStrike" cap="none">
              <a:solidFill>
                <a:srgbClr val="000000"/>
              </a:solidFill>
              <a:latin typeface="Montserrat"/>
              <a:ea typeface="Montserrat"/>
              <a:cs typeface="Montserrat"/>
              <a:sym typeface="Montserrat"/>
            </a:endParaRPr>
          </a:p>
        </p:txBody>
      </p:sp>
      <p:sp>
        <p:nvSpPr>
          <p:cNvPr id="428" name="Google Shape;428;g2bf04ff201e_0_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29" name="Google Shape;429;g2bf04ff201e_0_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Shape 3700"/>
        <p:cNvGrpSpPr/>
        <p:nvPr/>
      </p:nvGrpSpPr>
      <p:grpSpPr>
        <a:xfrm>
          <a:off x="0" y="0"/>
          <a:ext cx="0" cy="0"/>
          <a:chOff x="0" y="0"/>
          <a:chExt cx="0" cy="0"/>
        </a:xfrm>
      </p:grpSpPr>
      <p:sp>
        <p:nvSpPr>
          <p:cNvPr id="3701" name="Google Shape;3701;g2c4703755be_1_11"/>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g2c4703755be_1_11"/>
          <p:cNvSpPr txBox="1">
            <a:spLocks noGrp="1"/>
          </p:cNvSpPr>
          <p:nvPr>
            <p:ph type="title"/>
          </p:nvPr>
        </p:nvSpPr>
        <p:spPr>
          <a:xfrm>
            <a:off x="449275" y="4178048"/>
            <a:ext cx="28773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GB" sz="3000">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3703" name="Google Shape;3703;g2c4703755be_1_11"/>
          <p:cNvSpPr txBox="1">
            <a:spLocks noGrp="1"/>
          </p:cNvSpPr>
          <p:nvPr>
            <p:ph type="title"/>
          </p:nvPr>
        </p:nvSpPr>
        <p:spPr>
          <a:xfrm>
            <a:off x="588900" y="978630"/>
            <a:ext cx="5379000" cy="30816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What is Component?</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   a) Class Component vs Functional Component</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Writing the code for the Functional component</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  a) Component props </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  b) Reusable Components</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Explain about the pre configured Tools like in React application (Create React App)</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a) Live Editing		b) ESLint</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c) Prettier			d) Babel</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e) Webpack</a:t>
            </a:r>
            <a:endParaRPr sz="1300" b="0">
              <a:latin typeface="Montserrat"/>
              <a:ea typeface="Montserrat"/>
              <a:cs typeface="Montserrat"/>
              <a:sym typeface="Montserrat"/>
            </a:endParaRPr>
          </a:p>
        </p:txBody>
      </p:sp>
      <p:cxnSp>
        <p:nvCxnSpPr>
          <p:cNvPr id="3704" name="Google Shape;3704;g2c4703755be_1_11"/>
          <p:cNvCxnSpPr/>
          <p:nvPr/>
        </p:nvCxnSpPr>
        <p:spPr>
          <a:xfrm>
            <a:off x="449275" y="1028978"/>
            <a:ext cx="0" cy="2895600"/>
          </a:xfrm>
          <a:prstGeom prst="straightConnector1">
            <a:avLst/>
          </a:prstGeom>
          <a:noFill/>
          <a:ln w="114300" cap="flat" cmpd="sng">
            <a:solidFill>
              <a:schemeClr val="accent1"/>
            </a:solidFill>
            <a:prstDash val="solid"/>
            <a:round/>
            <a:headEnd type="none" w="sm" len="sm"/>
            <a:tailEnd type="none" w="sm" len="sm"/>
          </a:ln>
        </p:spPr>
      </p:cxnSp>
      <p:sp>
        <p:nvSpPr>
          <p:cNvPr id="3705" name="Google Shape;3705;g2c4703755be_1_1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06" name="Google Shape;3706;g2c4703755be_1_1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0"/>
        <p:cNvGrpSpPr/>
        <p:nvPr/>
      </p:nvGrpSpPr>
      <p:grpSpPr>
        <a:xfrm>
          <a:off x="0" y="0"/>
          <a:ext cx="0" cy="0"/>
          <a:chOff x="0" y="0"/>
          <a:chExt cx="0" cy="0"/>
        </a:xfrm>
      </p:grpSpPr>
      <p:sp>
        <p:nvSpPr>
          <p:cNvPr id="3711" name="Google Shape;3711;g2c4703755be_1_18"/>
          <p:cNvSpPr txBox="1">
            <a:spLocks noGrp="1"/>
          </p:cNvSpPr>
          <p:nvPr>
            <p:ph type="title"/>
          </p:nvPr>
        </p:nvSpPr>
        <p:spPr>
          <a:xfrm>
            <a:off x="449263" y="1587650"/>
            <a:ext cx="6737400" cy="2463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 Component is a JS function that returns a JSX element.</a:t>
            </a:r>
            <a:endParaRPr sz="1600" b="0">
              <a:latin typeface="Montserrat"/>
              <a:ea typeface="Montserrat"/>
              <a:cs typeface="Montserrat"/>
              <a:sym typeface="Montserrat"/>
            </a:endParaRPr>
          </a:p>
        </p:txBody>
      </p:sp>
      <p:sp>
        <p:nvSpPr>
          <p:cNvPr id="3712" name="Google Shape;3712;g2c4703755be_1_18"/>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React Component</a:t>
            </a:r>
            <a:endParaRPr sz="2100">
              <a:latin typeface="Montserrat"/>
              <a:ea typeface="Montserrat"/>
              <a:cs typeface="Montserrat"/>
              <a:sym typeface="Montserrat"/>
            </a:endParaRPr>
          </a:p>
        </p:txBody>
      </p:sp>
      <p:pic>
        <p:nvPicPr>
          <p:cNvPr id="3713" name="Google Shape;3713;g2c4703755be_1_18"/>
          <p:cNvPicPr preferRelativeResize="0"/>
          <p:nvPr/>
        </p:nvPicPr>
        <p:blipFill rotWithShape="1">
          <a:blip r:embed="rId3">
            <a:alphaModFix/>
          </a:blip>
          <a:srcRect/>
          <a:stretch/>
        </p:blipFill>
        <p:spPr>
          <a:xfrm>
            <a:off x="449275" y="2158000"/>
            <a:ext cx="6258401" cy="982100"/>
          </a:xfrm>
          <a:prstGeom prst="rect">
            <a:avLst/>
          </a:prstGeom>
          <a:noFill/>
          <a:ln>
            <a:noFill/>
          </a:ln>
        </p:spPr>
      </p:pic>
      <p:sp>
        <p:nvSpPr>
          <p:cNvPr id="3714" name="Google Shape;3714;g2c4703755be_1_1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15" name="Google Shape;3715;g2c4703755be_1_1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9"/>
        <p:cNvGrpSpPr/>
        <p:nvPr/>
      </p:nvGrpSpPr>
      <p:grpSpPr>
        <a:xfrm>
          <a:off x="0" y="0"/>
          <a:ext cx="0" cy="0"/>
          <a:chOff x="0" y="0"/>
          <a:chExt cx="0" cy="0"/>
        </a:xfrm>
      </p:grpSpPr>
      <p:sp>
        <p:nvSpPr>
          <p:cNvPr id="3720" name="Google Shape;3720;g2c4703755be_1_24"/>
          <p:cNvSpPr txBox="1">
            <a:spLocks noGrp="1"/>
          </p:cNvSpPr>
          <p:nvPr>
            <p:ph type="title"/>
          </p:nvPr>
        </p:nvSpPr>
        <p:spPr>
          <a:xfrm>
            <a:off x="449263" y="1587650"/>
            <a:ext cx="6737400" cy="17238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The component name should always start with a </a:t>
            </a:r>
            <a:r>
              <a:rPr lang="en-GB" sz="1600">
                <a:latin typeface="Montserrat"/>
                <a:ea typeface="Montserrat"/>
                <a:cs typeface="Montserrat"/>
                <a:sym typeface="Montserrat"/>
              </a:rPr>
              <a:t>capital letter</a:t>
            </a:r>
            <a:r>
              <a:rPr lang="en-GB" sz="1600" b="0">
                <a:latin typeface="Montserrat"/>
                <a:ea typeface="Montserrat"/>
                <a:cs typeface="Montserrat"/>
                <a:sym typeface="Montserrat"/>
              </a:rPr>
              <a:t> as react treats the components starting with lowercase letters as HTML elements.</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We can call the function with self-closing tags as shown below </a:t>
            </a:r>
            <a:r>
              <a:rPr lang="en-GB" sz="1600">
                <a:latin typeface="Montserrat"/>
                <a:ea typeface="Montserrat"/>
                <a:cs typeface="Montserrat"/>
                <a:sym typeface="Montserrat"/>
              </a:rPr>
              <a:t>&lt;Welcome /&gt;</a:t>
            </a:r>
            <a:r>
              <a:rPr lang="en-GB" sz="1600" b="0">
                <a:latin typeface="Montserrat"/>
                <a:ea typeface="Montserrat"/>
                <a:cs typeface="Montserrat"/>
                <a:sym typeface="Montserrat"/>
              </a:rPr>
              <a:t>.</a:t>
            </a:r>
            <a:endParaRPr sz="1600" b="0">
              <a:latin typeface="Montserrat"/>
              <a:ea typeface="Montserrat"/>
              <a:cs typeface="Montserrat"/>
              <a:sym typeface="Montserrat"/>
            </a:endParaRPr>
          </a:p>
        </p:txBody>
      </p:sp>
      <p:sp>
        <p:nvSpPr>
          <p:cNvPr id="3721" name="Google Shape;3721;g2c4703755be_1_24"/>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React Component</a:t>
            </a:r>
            <a:endParaRPr sz="2100">
              <a:latin typeface="Montserrat"/>
              <a:ea typeface="Montserrat"/>
              <a:cs typeface="Montserrat"/>
              <a:sym typeface="Montserrat"/>
            </a:endParaRPr>
          </a:p>
        </p:txBody>
      </p:sp>
      <p:pic>
        <p:nvPicPr>
          <p:cNvPr id="3722" name="Google Shape;3722;g2c4703755be_1_24"/>
          <p:cNvPicPr preferRelativeResize="0"/>
          <p:nvPr/>
        </p:nvPicPr>
        <p:blipFill rotWithShape="1">
          <a:blip r:embed="rId3">
            <a:alphaModFix/>
          </a:blip>
          <a:srcRect/>
          <a:stretch/>
        </p:blipFill>
        <p:spPr>
          <a:xfrm>
            <a:off x="449275" y="3493975"/>
            <a:ext cx="5694749" cy="1292451"/>
          </a:xfrm>
          <a:prstGeom prst="rect">
            <a:avLst/>
          </a:prstGeom>
          <a:noFill/>
          <a:ln>
            <a:noFill/>
          </a:ln>
        </p:spPr>
      </p:pic>
      <p:sp>
        <p:nvSpPr>
          <p:cNvPr id="3723" name="Google Shape;3723;g2c4703755be_1_2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24" name="Google Shape;3724;g2c4703755be_1_2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28"/>
        <p:cNvGrpSpPr/>
        <p:nvPr/>
      </p:nvGrpSpPr>
      <p:grpSpPr>
        <a:xfrm>
          <a:off x="0" y="0"/>
          <a:ext cx="0" cy="0"/>
          <a:chOff x="0" y="0"/>
          <a:chExt cx="0" cy="0"/>
        </a:xfrm>
      </p:grpSpPr>
      <p:sp>
        <p:nvSpPr>
          <p:cNvPr id="3729" name="Google Shape;3729;g2c4703755be_1_30"/>
          <p:cNvSpPr txBox="1">
            <a:spLocks noGrp="1"/>
          </p:cNvSpPr>
          <p:nvPr>
            <p:ph type="title"/>
          </p:nvPr>
        </p:nvSpPr>
        <p:spPr>
          <a:xfrm>
            <a:off x="449263" y="1587650"/>
            <a:ext cx="6737400" cy="9852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600" b="0">
                <a:latin typeface="Montserrat"/>
                <a:ea typeface="Montserrat"/>
                <a:cs typeface="Montserrat"/>
                <a:sym typeface="Montserrat"/>
              </a:rPr>
              <a:t>There are 2 ways to write React Components</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Function Components</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Class Components</a:t>
            </a:r>
            <a:endParaRPr sz="1600" b="0">
              <a:latin typeface="Montserrat"/>
              <a:ea typeface="Montserrat"/>
              <a:cs typeface="Montserrat"/>
              <a:sym typeface="Montserrat"/>
            </a:endParaRPr>
          </a:p>
        </p:txBody>
      </p:sp>
      <p:sp>
        <p:nvSpPr>
          <p:cNvPr id="3730" name="Google Shape;3730;g2c4703755be_1_30"/>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Arial"/>
              <a:buNone/>
            </a:pPr>
            <a:r>
              <a:rPr lang="en-GB" sz="2100">
                <a:latin typeface="Montserrat"/>
                <a:ea typeface="Montserrat"/>
                <a:cs typeface="Montserrat"/>
                <a:sym typeface="Montserrat"/>
              </a:rPr>
              <a:t>React Component</a:t>
            </a:r>
            <a:endParaRPr sz="2100">
              <a:latin typeface="Montserrat"/>
              <a:ea typeface="Montserrat"/>
              <a:cs typeface="Montserrat"/>
              <a:sym typeface="Montserrat"/>
            </a:endParaRPr>
          </a:p>
        </p:txBody>
      </p:sp>
      <p:graphicFrame>
        <p:nvGraphicFramePr>
          <p:cNvPr id="3731" name="Google Shape;3731;g2c4703755be_1_30"/>
          <p:cNvGraphicFramePr/>
          <p:nvPr/>
        </p:nvGraphicFramePr>
        <p:xfrm>
          <a:off x="553125" y="3011163"/>
          <a:ext cx="5721075" cy="1425925"/>
        </p:xfrm>
        <a:graphic>
          <a:graphicData uri="http://schemas.openxmlformats.org/drawingml/2006/table">
            <a:tbl>
              <a:tblPr>
                <a:noFill/>
                <a:tableStyleId>{6CB58F17-18A0-414A-A1BD-9F4DDED8AF64}</a:tableStyleId>
              </a:tblPr>
              <a:tblGrid>
                <a:gridCol w="1907025">
                  <a:extLst>
                    <a:ext uri="{9D8B030D-6E8A-4147-A177-3AD203B41FA5}">
                      <a16:colId xmlns:a16="http://schemas.microsoft.com/office/drawing/2014/main" val="20000"/>
                    </a:ext>
                  </a:extLst>
                </a:gridCol>
                <a:gridCol w="1907025">
                  <a:extLst>
                    <a:ext uri="{9D8B030D-6E8A-4147-A177-3AD203B41FA5}">
                      <a16:colId xmlns:a16="http://schemas.microsoft.com/office/drawing/2014/main" val="20001"/>
                    </a:ext>
                  </a:extLst>
                </a:gridCol>
                <a:gridCol w="1907025">
                  <a:extLst>
                    <a:ext uri="{9D8B030D-6E8A-4147-A177-3AD203B41FA5}">
                      <a16:colId xmlns:a16="http://schemas.microsoft.com/office/drawing/2014/main" val="20002"/>
                    </a:ext>
                  </a:extLst>
                </a:gridCol>
              </a:tblGrid>
              <a:tr h="327600">
                <a:tc>
                  <a:txBody>
                    <a:bodyPr/>
                    <a:lstStyle/>
                    <a:p>
                      <a:pPr marL="0" marR="0" lvl="0" indent="0" algn="ctr" rtl="0">
                        <a:lnSpc>
                          <a:spcPct val="150000"/>
                        </a:lnSpc>
                        <a:spcBef>
                          <a:spcPts val="0"/>
                        </a:spcBef>
                        <a:spcAft>
                          <a:spcPts val="0"/>
                        </a:spcAft>
                        <a:buClr>
                          <a:srgbClr val="000000"/>
                        </a:buClr>
                        <a:buSzPts val="900"/>
                        <a:buFont typeface="Arial"/>
                        <a:buNone/>
                      </a:pPr>
                      <a:r>
                        <a:rPr lang="en-GB" sz="900" b="1" u="none" strike="noStrike" cap="none"/>
                        <a:t>Feature</a:t>
                      </a:r>
                      <a:endParaRPr sz="900" b="1" u="none" strike="noStrike" cap="none"/>
                    </a:p>
                  </a:txBody>
                  <a:tcPr marL="45725" marR="45725" marT="45725" marB="45725"/>
                </a:tc>
                <a:tc>
                  <a:txBody>
                    <a:bodyPr/>
                    <a:lstStyle/>
                    <a:p>
                      <a:pPr marL="0" marR="0" lvl="0" indent="0" algn="ctr" rtl="0">
                        <a:lnSpc>
                          <a:spcPct val="150000"/>
                        </a:lnSpc>
                        <a:spcBef>
                          <a:spcPts val="0"/>
                        </a:spcBef>
                        <a:spcAft>
                          <a:spcPts val="0"/>
                        </a:spcAft>
                        <a:buClr>
                          <a:srgbClr val="000000"/>
                        </a:buClr>
                        <a:buSzPts val="900"/>
                        <a:buFont typeface="Arial"/>
                        <a:buNone/>
                      </a:pPr>
                      <a:r>
                        <a:rPr lang="en-GB" sz="900" b="1" u="none" strike="noStrike" cap="none"/>
                        <a:t>Functional Component</a:t>
                      </a:r>
                      <a:endParaRPr sz="900" b="1" u="none" strike="noStrike" cap="none"/>
                    </a:p>
                  </a:txBody>
                  <a:tcPr marL="45725" marR="45725" marT="45725" marB="45725"/>
                </a:tc>
                <a:tc>
                  <a:txBody>
                    <a:bodyPr/>
                    <a:lstStyle/>
                    <a:p>
                      <a:pPr marL="0" marR="0" lvl="0" indent="0" algn="ctr" rtl="0">
                        <a:lnSpc>
                          <a:spcPct val="150000"/>
                        </a:lnSpc>
                        <a:spcBef>
                          <a:spcPts val="0"/>
                        </a:spcBef>
                        <a:spcAft>
                          <a:spcPts val="0"/>
                        </a:spcAft>
                        <a:buClr>
                          <a:srgbClr val="000000"/>
                        </a:buClr>
                        <a:buSzPts val="900"/>
                        <a:buFont typeface="Arial"/>
                        <a:buNone/>
                      </a:pPr>
                      <a:r>
                        <a:rPr lang="en-GB" sz="900" b="1" u="none" strike="noStrike" cap="none"/>
                        <a:t>Class Components</a:t>
                      </a:r>
                      <a:endParaRPr sz="900" b="1" u="none" strike="noStrike" cap="none"/>
                    </a:p>
                  </a:txBody>
                  <a:tcPr marL="45725" marR="45725" marT="45725" marB="45725"/>
                </a:tc>
                <a:extLst>
                  <a:ext uri="{0D108BD9-81ED-4DB2-BD59-A6C34878D82A}">
                    <a16:rowId xmlns:a16="http://schemas.microsoft.com/office/drawing/2014/main" val="10000"/>
                  </a:ext>
                </a:extLst>
              </a:tr>
              <a:tr h="375425">
                <a:tc>
                  <a:txBody>
                    <a:bodyPr/>
                    <a:lstStyle/>
                    <a:p>
                      <a:pPr marL="0" marR="0" lvl="0" indent="0" algn="ctr" rtl="0">
                        <a:lnSpc>
                          <a:spcPct val="150000"/>
                        </a:lnSpc>
                        <a:spcBef>
                          <a:spcPts val="0"/>
                        </a:spcBef>
                        <a:spcAft>
                          <a:spcPts val="0"/>
                        </a:spcAft>
                        <a:buClr>
                          <a:srgbClr val="000000"/>
                        </a:buClr>
                        <a:buSzPts val="900"/>
                        <a:buFont typeface="Arial"/>
                        <a:buNone/>
                      </a:pPr>
                      <a:r>
                        <a:rPr lang="en-GB" sz="900" b="1" u="none" strike="noStrike" cap="none"/>
                        <a:t>State</a:t>
                      </a:r>
                      <a:endParaRPr sz="900" b="1" u="none" strike="noStrike" cap="none"/>
                    </a:p>
                  </a:txBody>
                  <a:tcPr marL="45725" marR="45725" marT="45725" marB="45725"/>
                </a:tc>
                <a:tc>
                  <a:txBody>
                    <a:bodyPr/>
                    <a:lstStyle/>
                    <a:p>
                      <a:pPr marL="0" marR="0" lvl="0" indent="0" algn="ctr" rtl="0">
                        <a:lnSpc>
                          <a:spcPct val="150000"/>
                        </a:lnSpc>
                        <a:spcBef>
                          <a:spcPts val="0"/>
                        </a:spcBef>
                        <a:spcAft>
                          <a:spcPts val="0"/>
                        </a:spcAft>
                        <a:buClr>
                          <a:srgbClr val="000000"/>
                        </a:buClr>
                        <a:buSzPts val="900"/>
                        <a:buFont typeface="Arial"/>
                        <a:buNone/>
                      </a:pPr>
                      <a:r>
                        <a:rPr lang="en-GB" sz="900" u="none" strike="noStrike" cap="none"/>
                        <a:t>No</a:t>
                      </a:r>
                      <a:endParaRPr sz="900" u="none" strike="noStrike" cap="none"/>
                    </a:p>
                  </a:txBody>
                  <a:tcPr marL="45725" marR="45725" marT="45725" marB="45725"/>
                </a:tc>
                <a:tc>
                  <a:txBody>
                    <a:bodyPr/>
                    <a:lstStyle/>
                    <a:p>
                      <a:pPr marL="0" marR="0" lvl="0" indent="0" algn="ctr" rtl="0">
                        <a:lnSpc>
                          <a:spcPct val="150000"/>
                        </a:lnSpc>
                        <a:spcBef>
                          <a:spcPts val="0"/>
                        </a:spcBef>
                        <a:spcAft>
                          <a:spcPts val="0"/>
                        </a:spcAft>
                        <a:buClr>
                          <a:srgbClr val="000000"/>
                        </a:buClr>
                        <a:buSzPts val="900"/>
                        <a:buFont typeface="Arial"/>
                        <a:buNone/>
                      </a:pPr>
                      <a:r>
                        <a:rPr lang="en-GB" sz="900" u="none" strike="noStrike" cap="none"/>
                        <a:t>Yes</a:t>
                      </a:r>
                      <a:endParaRPr sz="900" u="none" strike="noStrike" cap="none"/>
                    </a:p>
                  </a:txBody>
                  <a:tcPr marL="45725" marR="45725" marT="45725" marB="45725"/>
                </a:tc>
                <a:extLst>
                  <a:ext uri="{0D108BD9-81ED-4DB2-BD59-A6C34878D82A}">
                    <a16:rowId xmlns:a16="http://schemas.microsoft.com/office/drawing/2014/main" val="10001"/>
                  </a:ext>
                </a:extLst>
              </a:tr>
              <a:tr h="375425">
                <a:tc>
                  <a:txBody>
                    <a:bodyPr/>
                    <a:lstStyle/>
                    <a:p>
                      <a:pPr marL="0" marR="0" lvl="0" indent="0" algn="ctr" rtl="0">
                        <a:lnSpc>
                          <a:spcPct val="150000"/>
                        </a:lnSpc>
                        <a:spcBef>
                          <a:spcPts val="0"/>
                        </a:spcBef>
                        <a:spcAft>
                          <a:spcPts val="0"/>
                        </a:spcAft>
                        <a:buClr>
                          <a:srgbClr val="000000"/>
                        </a:buClr>
                        <a:buSzPts val="900"/>
                        <a:buFont typeface="Arial"/>
                        <a:buNone/>
                      </a:pPr>
                      <a:r>
                        <a:rPr lang="en-GB" sz="900" b="1" u="none" strike="noStrike" cap="none"/>
                        <a:t>Life Cycle Methods</a:t>
                      </a:r>
                      <a:endParaRPr sz="900" b="1" u="none" strike="noStrike" cap="none"/>
                    </a:p>
                  </a:txBody>
                  <a:tcPr marL="45725" marR="45725" marT="45725" marB="45725"/>
                </a:tc>
                <a:tc>
                  <a:txBody>
                    <a:bodyPr/>
                    <a:lstStyle/>
                    <a:p>
                      <a:pPr marL="0" marR="0" lvl="0" indent="0" algn="ctr" rtl="0">
                        <a:lnSpc>
                          <a:spcPct val="150000"/>
                        </a:lnSpc>
                        <a:spcBef>
                          <a:spcPts val="0"/>
                        </a:spcBef>
                        <a:spcAft>
                          <a:spcPts val="0"/>
                        </a:spcAft>
                        <a:buClr>
                          <a:srgbClr val="000000"/>
                        </a:buClr>
                        <a:buSzPts val="900"/>
                        <a:buFont typeface="Arial"/>
                        <a:buNone/>
                      </a:pPr>
                      <a:r>
                        <a:rPr lang="en-GB" sz="900" u="none" strike="noStrike" cap="none"/>
                        <a:t>No</a:t>
                      </a:r>
                      <a:endParaRPr sz="900" u="none" strike="noStrike" cap="none"/>
                    </a:p>
                  </a:txBody>
                  <a:tcPr marL="45725" marR="45725" marT="45725" marB="45725"/>
                </a:tc>
                <a:tc>
                  <a:txBody>
                    <a:bodyPr/>
                    <a:lstStyle/>
                    <a:p>
                      <a:pPr marL="0" marR="0" lvl="0" indent="0" algn="ctr" rtl="0">
                        <a:lnSpc>
                          <a:spcPct val="150000"/>
                        </a:lnSpc>
                        <a:spcBef>
                          <a:spcPts val="0"/>
                        </a:spcBef>
                        <a:spcAft>
                          <a:spcPts val="0"/>
                        </a:spcAft>
                        <a:buClr>
                          <a:srgbClr val="000000"/>
                        </a:buClr>
                        <a:buSzPts val="900"/>
                        <a:buFont typeface="Arial"/>
                        <a:buNone/>
                      </a:pPr>
                      <a:r>
                        <a:rPr lang="en-GB" sz="900" u="none" strike="noStrike" cap="none"/>
                        <a:t>Yes</a:t>
                      </a:r>
                      <a:endParaRPr sz="900" u="none" strike="noStrike" cap="none"/>
                    </a:p>
                  </a:txBody>
                  <a:tcPr marL="45725" marR="45725" marT="45725" marB="45725"/>
                </a:tc>
                <a:extLst>
                  <a:ext uri="{0D108BD9-81ED-4DB2-BD59-A6C34878D82A}">
                    <a16:rowId xmlns:a16="http://schemas.microsoft.com/office/drawing/2014/main" val="10002"/>
                  </a:ext>
                </a:extLst>
              </a:tr>
              <a:tr h="347475">
                <a:tc>
                  <a:txBody>
                    <a:bodyPr/>
                    <a:lstStyle/>
                    <a:p>
                      <a:pPr marL="0" marR="0" lvl="0" indent="0" algn="ctr" rtl="0">
                        <a:lnSpc>
                          <a:spcPct val="150000"/>
                        </a:lnSpc>
                        <a:spcBef>
                          <a:spcPts val="0"/>
                        </a:spcBef>
                        <a:spcAft>
                          <a:spcPts val="0"/>
                        </a:spcAft>
                        <a:buClr>
                          <a:srgbClr val="000000"/>
                        </a:buClr>
                        <a:buSzPts val="900"/>
                        <a:buFont typeface="Arial"/>
                        <a:buNone/>
                      </a:pPr>
                      <a:r>
                        <a:rPr lang="en-GB" sz="900" b="1" u="none" strike="noStrike" cap="none"/>
                        <a:t>Props</a:t>
                      </a:r>
                      <a:endParaRPr sz="900" b="1" u="none" strike="noStrike" cap="none"/>
                    </a:p>
                  </a:txBody>
                  <a:tcPr marL="45725" marR="45725" marT="45725" marB="45725"/>
                </a:tc>
                <a:tc>
                  <a:txBody>
                    <a:bodyPr/>
                    <a:lstStyle/>
                    <a:p>
                      <a:pPr marL="0" marR="0" lvl="0" indent="0" algn="ctr" rtl="0">
                        <a:lnSpc>
                          <a:spcPct val="150000"/>
                        </a:lnSpc>
                        <a:spcBef>
                          <a:spcPts val="0"/>
                        </a:spcBef>
                        <a:spcAft>
                          <a:spcPts val="0"/>
                        </a:spcAft>
                        <a:buClr>
                          <a:srgbClr val="000000"/>
                        </a:buClr>
                        <a:buSzPts val="900"/>
                        <a:buFont typeface="Arial"/>
                        <a:buNone/>
                      </a:pPr>
                      <a:r>
                        <a:rPr lang="en-GB" sz="900" u="none" strike="noStrike" cap="none"/>
                        <a:t>Yes</a:t>
                      </a:r>
                      <a:endParaRPr sz="900" u="none" strike="noStrike" cap="none"/>
                    </a:p>
                  </a:txBody>
                  <a:tcPr marL="45725" marR="45725" marT="45725" marB="45725"/>
                </a:tc>
                <a:tc>
                  <a:txBody>
                    <a:bodyPr/>
                    <a:lstStyle/>
                    <a:p>
                      <a:pPr marL="0" marR="0" lvl="0" indent="0" algn="ctr" rtl="0">
                        <a:lnSpc>
                          <a:spcPct val="150000"/>
                        </a:lnSpc>
                        <a:spcBef>
                          <a:spcPts val="0"/>
                        </a:spcBef>
                        <a:spcAft>
                          <a:spcPts val="0"/>
                        </a:spcAft>
                        <a:buClr>
                          <a:srgbClr val="000000"/>
                        </a:buClr>
                        <a:buSzPts val="900"/>
                        <a:buFont typeface="Arial"/>
                        <a:buNone/>
                      </a:pPr>
                      <a:r>
                        <a:rPr lang="en-GB" sz="900" u="none" strike="noStrike" cap="none"/>
                        <a:t>Yes</a:t>
                      </a:r>
                      <a:endParaRPr sz="900" u="none" strike="noStrike" cap="none"/>
                    </a:p>
                  </a:txBody>
                  <a:tcPr marL="45725" marR="45725" marT="45725" marB="45725"/>
                </a:tc>
                <a:extLst>
                  <a:ext uri="{0D108BD9-81ED-4DB2-BD59-A6C34878D82A}">
                    <a16:rowId xmlns:a16="http://schemas.microsoft.com/office/drawing/2014/main" val="10003"/>
                  </a:ext>
                </a:extLst>
              </a:tr>
            </a:tbl>
          </a:graphicData>
        </a:graphic>
      </p:graphicFrame>
      <p:sp>
        <p:nvSpPr>
          <p:cNvPr id="3732" name="Google Shape;3732;g2c4703755be_1_3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33" name="Google Shape;3733;g2c4703755be_1_3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37"/>
        <p:cNvGrpSpPr/>
        <p:nvPr/>
      </p:nvGrpSpPr>
      <p:grpSpPr>
        <a:xfrm>
          <a:off x="0" y="0"/>
          <a:ext cx="0" cy="0"/>
          <a:chOff x="0" y="0"/>
          <a:chExt cx="0" cy="0"/>
        </a:xfrm>
      </p:grpSpPr>
      <p:sp>
        <p:nvSpPr>
          <p:cNvPr id="3738" name="Google Shape;3738;g2c4703755be_1_36"/>
          <p:cNvSpPr txBox="1">
            <a:spLocks noGrp="1"/>
          </p:cNvSpPr>
          <p:nvPr>
            <p:ph type="title"/>
          </p:nvPr>
        </p:nvSpPr>
        <p:spPr>
          <a:xfrm>
            <a:off x="449263" y="1587650"/>
            <a:ext cx="6737400" cy="13545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React Hooks are special functions that are a new addition to React</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They allow us to use state and other React features(lifecycle methods, context, etc) in the Function Components</a:t>
            </a:r>
            <a:endParaRPr sz="1600" b="0">
              <a:latin typeface="Montserrat"/>
              <a:ea typeface="Montserrat"/>
              <a:cs typeface="Montserrat"/>
              <a:sym typeface="Montserrat"/>
            </a:endParaRPr>
          </a:p>
        </p:txBody>
      </p:sp>
      <p:sp>
        <p:nvSpPr>
          <p:cNvPr id="3739" name="Google Shape;3739;g2c4703755be_1_36"/>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React Hooks</a:t>
            </a:r>
            <a:endParaRPr sz="2100">
              <a:latin typeface="Montserrat"/>
              <a:ea typeface="Montserrat"/>
              <a:cs typeface="Montserrat"/>
              <a:sym typeface="Montserrat"/>
            </a:endParaRPr>
          </a:p>
        </p:txBody>
      </p:sp>
      <p:pic>
        <p:nvPicPr>
          <p:cNvPr id="3740" name="Google Shape;3740;g2c4703755be_1_36"/>
          <p:cNvPicPr preferRelativeResize="0"/>
          <p:nvPr/>
        </p:nvPicPr>
        <p:blipFill rotWithShape="1">
          <a:blip r:embed="rId3">
            <a:alphaModFix/>
          </a:blip>
          <a:srcRect/>
          <a:stretch/>
        </p:blipFill>
        <p:spPr>
          <a:xfrm>
            <a:off x="663900" y="3010350"/>
            <a:ext cx="2420205" cy="1922050"/>
          </a:xfrm>
          <a:prstGeom prst="rect">
            <a:avLst/>
          </a:prstGeom>
          <a:noFill/>
          <a:ln>
            <a:noFill/>
          </a:ln>
        </p:spPr>
      </p:pic>
      <p:sp>
        <p:nvSpPr>
          <p:cNvPr id="3741" name="Google Shape;3741;g2c4703755be_1_3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42" name="Google Shape;3742;g2c4703755be_1_3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46"/>
        <p:cNvGrpSpPr/>
        <p:nvPr/>
      </p:nvGrpSpPr>
      <p:grpSpPr>
        <a:xfrm>
          <a:off x="0" y="0"/>
          <a:ext cx="0" cy="0"/>
          <a:chOff x="0" y="0"/>
          <a:chExt cx="0" cy="0"/>
        </a:xfrm>
      </p:grpSpPr>
      <p:sp>
        <p:nvSpPr>
          <p:cNvPr id="3747" name="Google Shape;3747;g2c4703755be_1_42"/>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How to write a Functional Component</a:t>
            </a:r>
            <a:endParaRPr sz="2100">
              <a:latin typeface="Montserrat"/>
              <a:ea typeface="Montserrat"/>
              <a:cs typeface="Montserrat"/>
              <a:sym typeface="Montserrat"/>
            </a:endParaRPr>
          </a:p>
        </p:txBody>
      </p:sp>
      <p:pic>
        <p:nvPicPr>
          <p:cNvPr id="3748" name="Google Shape;3748;g2c4703755be_1_42"/>
          <p:cNvPicPr preferRelativeResize="0"/>
          <p:nvPr/>
        </p:nvPicPr>
        <p:blipFill rotWithShape="1">
          <a:blip r:embed="rId3">
            <a:alphaModFix/>
          </a:blip>
          <a:srcRect/>
          <a:stretch/>
        </p:blipFill>
        <p:spPr>
          <a:xfrm>
            <a:off x="449275" y="1725050"/>
            <a:ext cx="5929598" cy="720450"/>
          </a:xfrm>
          <a:prstGeom prst="rect">
            <a:avLst/>
          </a:prstGeom>
          <a:noFill/>
          <a:ln>
            <a:noFill/>
          </a:ln>
        </p:spPr>
      </p:pic>
      <p:sp>
        <p:nvSpPr>
          <p:cNvPr id="3749" name="Google Shape;3749;g2c4703755be_1_4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50" name="Google Shape;3750;g2c4703755be_1_4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4"/>
        <p:cNvGrpSpPr/>
        <p:nvPr/>
      </p:nvGrpSpPr>
      <p:grpSpPr>
        <a:xfrm>
          <a:off x="0" y="0"/>
          <a:ext cx="0" cy="0"/>
          <a:chOff x="0" y="0"/>
          <a:chExt cx="0" cy="0"/>
        </a:xfrm>
      </p:grpSpPr>
      <p:sp>
        <p:nvSpPr>
          <p:cNvPr id="3755" name="Google Shape;3755;g2c4703755be_1_47"/>
          <p:cNvSpPr txBox="1">
            <a:spLocks noGrp="1"/>
          </p:cNvSpPr>
          <p:nvPr>
            <p:ph type="title"/>
          </p:nvPr>
        </p:nvSpPr>
        <p:spPr>
          <a:xfrm>
            <a:off x="449263" y="1587650"/>
            <a:ext cx="6737400" cy="2463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React allows us to pass information to a component using props.</a:t>
            </a:r>
            <a:endParaRPr sz="1600" b="0">
              <a:latin typeface="Montserrat"/>
              <a:ea typeface="Montserrat"/>
              <a:cs typeface="Montserrat"/>
              <a:sym typeface="Montserrat"/>
            </a:endParaRPr>
          </a:p>
        </p:txBody>
      </p:sp>
      <p:sp>
        <p:nvSpPr>
          <p:cNvPr id="3756" name="Google Shape;3756;g2c4703755be_1_47"/>
          <p:cNvSpPr txBox="1">
            <a:spLocks noGrp="1"/>
          </p:cNvSpPr>
          <p:nvPr>
            <p:ph type="title"/>
          </p:nvPr>
        </p:nvSpPr>
        <p:spPr>
          <a:xfrm>
            <a:off x="449275"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Properties (Props)</a:t>
            </a:r>
            <a:endParaRPr sz="2100">
              <a:latin typeface="Montserrat"/>
              <a:ea typeface="Montserrat"/>
              <a:cs typeface="Montserrat"/>
              <a:sym typeface="Montserrat"/>
            </a:endParaRPr>
          </a:p>
        </p:txBody>
      </p:sp>
      <p:pic>
        <p:nvPicPr>
          <p:cNvPr id="3757" name="Google Shape;3757;g2c4703755be_1_47"/>
          <p:cNvPicPr preferRelativeResize="0"/>
          <p:nvPr/>
        </p:nvPicPr>
        <p:blipFill rotWithShape="1">
          <a:blip r:embed="rId3">
            <a:alphaModFix/>
          </a:blip>
          <a:srcRect/>
          <a:stretch/>
        </p:blipFill>
        <p:spPr>
          <a:xfrm>
            <a:off x="449275" y="2103600"/>
            <a:ext cx="5706476" cy="2659925"/>
          </a:xfrm>
          <a:prstGeom prst="rect">
            <a:avLst/>
          </a:prstGeom>
          <a:noFill/>
          <a:ln>
            <a:noFill/>
          </a:ln>
        </p:spPr>
      </p:pic>
      <p:sp>
        <p:nvSpPr>
          <p:cNvPr id="3758" name="Google Shape;3758;g2c4703755be_1_4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59" name="Google Shape;3759;g2c4703755be_1_4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3"/>
        <p:cNvGrpSpPr/>
        <p:nvPr/>
      </p:nvGrpSpPr>
      <p:grpSpPr>
        <a:xfrm>
          <a:off x="0" y="0"/>
          <a:ext cx="0" cy="0"/>
          <a:chOff x="0" y="0"/>
          <a:chExt cx="0" cy="0"/>
        </a:xfrm>
      </p:grpSpPr>
      <p:sp>
        <p:nvSpPr>
          <p:cNvPr id="3764" name="Google Shape;3764;g2c4703755be_1_53"/>
          <p:cNvSpPr txBox="1">
            <a:spLocks noGrp="1"/>
          </p:cNvSpPr>
          <p:nvPr>
            <p:ph type="title"/>
          </p:nvPr>
        </p:nvSpPr>
        <p:spPr>
          <a:xfrm>
            <a:off x="449263" y="1587650"/>
            <a:ext cx="6737400" cy="6156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We can pass props to any component as we declare attributes for any HTML element.</a:t>
            </a:r>
            <a:endParaRPr sz="1600" b="0">
              <a:latin typeface="Montserrat"/>
              <a:ea typeface="Montserrat"/>
              <a:cs typeface="Montserrat"/>
              <a:sym typeface="Montserrat"/>
            </a:endParaRPr>
          </a:p>
        </p:txBody>
      </p:sp>
      <p:sp>
        <p:nvSpPr>
          <p:cNvPr id="3765" name="Google Shape;3765;g2c4703755be_1_53"/>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100"/>
              <a:buFont typeface="Arial"/>
              <a:buNone/>
            </a:pPr>
            <a:r>
              <a:rPr lang="en-GB" sz="2100">
                <a:latin typeface="Montserrat"/>
                <a:ea typeface="Montserrat"/>
                <a:cs typeface="Montserrat"/>
                <a:sym typeface="Montserrat"/>
              </a:rPr>
              <a:t>Passing Props</a:t>
            </a:r>
            <a:endParaRPr sz="2100">
              <a:latin typeface="Montserrat"/>
              <a:ea typeface="Montserrat"/>
              <a:cs typeface="Montserrat"/>
              <a:sym typeface="Montserrat"/>
            </a:endParaRPr>
          </a:p>
        </p:txBody>
      </p:sp>
      <p:pic>
        <p:nvPicPr>
          <p:cNvPr id="3766" name="Google Shape;3766;g2c4703755be_1_53"/>
          <p:cNvPicPr preferRelativeResize="0"/>
          <p:nvPr/>
        </p:nvPicPr>
        <p:blipFill rotWithShape="1">
          <a:blip r:embed="rId3">
            <a:alphaModFix/>
          </a:blip>
          <a:srcRect/>
          <a:stretch/>
        </p:blipFill>
        <p:spPr>
          <a:xfrm>
            <a:off x="449275" y="2386650"/>
            <a:ext cx="6223201" cy="1115384"/>
          </a:xfrm>
          <a:prstGeom prst="rect">
            <a:avLst/>
          </a:prstGeom>
          <a:noFill/>
          <a:ln>
            <a:noFill/>
          </a:ln>
        </p:spPr>
      </p:pic>
      <p:pic>
        <p:nvPicPr>
          <p:cNvPr id="3767" name="Google Shape;3767;g2c4703755be_1_53"/>
          <p:cNvPicPr preferRelativeResize="0"/>
          <p:nvPr/>
        </p:nvPicPr>
        <p:blipFill rotWithShape="1">
          <a:blip r:embed="rId4">
            <a:alphaModFix/>
          </a:blip>
          <a:srcRect/>
          <a:stretch/>
        </p:blipFill>
        <p:spPr>
          <a:xfrm>
            <a:off x="449275" y="3652550"/>
            <a:ext cx="6223201" cy="1067750"/>
          </a:xfrm>
          <a:prstGeom prst="rect">
            <a:avLst/>
          </a:prstGeom>
          <a:noFill/>
          <a:ln>
            <a:noFill/>
          </a:ln>
        </p:spPr>
      </p:pic>
      <p:sp>
        <p:nvSpPr>
          <p:cNvPr id="3768" name="Google Shape;3768;g2c4703755be_1_5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69" name="Google Shape;3769;g2c4703755be_1_5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73"/>
        <p:cNvGrpSpPr/>
        <p:nvPr/>
      </p:nvGrpSpPr>
      <p:grpSpPr>
        <a:xfrm>
          <a:off x="0" y="0"/>
          <a:ext cx="0" cy="0"/>
          <a:chOff x="0" y="0"/>
          <a:chExt cx="0" cy="0"/>
        </a:xfrm>
      </p:grpSpPr>
      <p:sp>
        <p:nvSpPr>
          <p:cNvPr id="3774" name="Google Shape;3774;g2c4703755be_1_60"/>
          <p:cNvSpPr txBox="1">
            <a:spLocks noGrp="1"/>
          </p:cNvSpPr>
          <p:nvPr>
            <p:ph type="title"/>
          </p:nvPr>
        </p:nvSpPr>
        <p:spPr>
          <a:xfrm>
            <a:off x="449263" y="1587650"/>
            <a:ext cx="6737400" cy="6156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The components accept props as parameters and can be accessed directly.</a:t>
            </a:r>
            <a:endParaRPr sz="1600" b="0">
              <a:latin typeface="Montserrat"/>
              <a:ea typeface="Montserrat"/>
              <a:cs typeface="Montserrat"/>
              <a:sym typeface="Montserrat"/>
            </a:endParaRPr>
          </a:p>
        </p:txBody>
      </p:sp>
      <p:sp>
        <p:nvSpPr>
          <p:cNvPr id="3775" name="Google Shape;3775;g2c4703755be_1_60"/>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Accessing Props</a:t>
            </a:r>
            <a:endParaRPr sz="2100">
              <a:latin typeface="Montserrat"/>
              <a:ea typeface="Montserrat"/>
              <a:cs typeface="Montserrat"/>
              <a:sym typeface="Montserrat"/>
            </a:endParaRPr>
          </a:p>
        </p:txBody>
      </p:sp>
      <p:pic>
        <p:nvPicPr>
          <p:cNvPr id="3776" name="Google Shape;3776;g2c4703755be_1_60"/>
          <p:cNvPicPr preferRelativeResize="0"/>
          <p:nvPr/>
        </p:nvPicPr>
        <p:blipFill rotWithShape="1">
          <a:blip r:embed="rId3">
            <a:alphaModFix/>
          </a:blip>
          <a:srcRect/>
          <a:stretch/>
        </p:blipFill>
        <p:spPr>
          <a:xfrm>
            <a:off x="449275" y="2280200"/>
            <a:ext cx="2512350" cy="1149001"/>
          </a:xfrm>
          <a:prstGeom prst="rect">
            <a:avLst/>
          </a:prstGeom>
          <a:noFill/>
          <a:ln>
            <a:noFill/>
          </a:ln>
        </p:spPr>
      </p:pic>
      <p:pic>
        <p:nvPicPr>
          <p:cNvPr id="3777" name="Google Shape;3777;g2c4703755be_1_60"/>
          <p:cNvPicPr preferRelativeResize="0"/>
          <p:nvPr/>
        </p:nvPicPr>
        <p:blipFill rotWithShape="1">
          <a:blip r:embed="rId4">
            <a:alphaModFix/>
          </a:blip>
          <a:srcRect/>
          <a:stretch/>
        </p:blipFill>
        <p:spPr>
          <a:xfrm>
            <a:off x="3023374" y="2280200"/>
            <a:ext cx="2931173" cy="2646849"/>
          </a:xfrm>
          <a:prstGeom prst="rect">
            <a:avLst/>
          </a:prstGeom>
          <a:noFill/>
          <a:ln>
            <a:noFill/>
          </a:ln>
        </p:spPr>
      </p:pic>
      <p:sp>
        <p:nvSpPr>
          <p:cNvPr id="3778" name="Google Shape;3778;g2c4703755be_1_6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79" name="Google Shape;3779;g2c4703755be_1_6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83"/>
        <p:cNvGrpSpPr/>
        <p:nvPr/>
      </p:nvGrpSpPr>
      <p:grpSpPr>
        <a:xfrm>
          <a:off x="0" y="0"/>
          <a:ext cx="0" cy="0"/>
          <a:chOff x="0" y="0"/>
          <a:chExt cx="0" cy="0"/>
        </a:xfrm>
      </p:grpSpPr>
      <p:sp>
        <p:nvSpPr>
          <p:cNvPr id="3784" name="Google Shape;3784;g2c4703755be_1_67"/>
          <p:cNvSpPr txBox="1">
            <a:spLocks noGrp="1"/>
          </p:cNvSpPr>
          <p:nvPr>
            <p:ph type="title"/>
          </p:nvPr>
        </p:nvSpPr>
        <p:spPr>
          <a:xfrm>
            <a:off x="449263" y="1587650"/>
            <a:ext cx="6737400" cy="6156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 Component is a piece of reusable code that can be used in various parts of an application.</a:t>
            </a:r>
            <a:endParaRPr sz="1600" b="0">
              <a:latin typeface="Montserrat"/>
              <a:ea typeface="Montserrat"/>
              <a:cs typeface="Montserrat"/>
              <a:sym typeface="Montserrat"/>
            </a:endParaRPr>
          </a:p>
        </p:txBody>
      </p:sp>
      <p:sp>
        <p:nvSpPr>
          <p:cNvPr id="3785" name="Google Shape;3785;g2c4703755be_1_67"/>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How to write the component Reusable</a:t>
            </a:r>
            <a:endParaRPr sz="2100">
              <a:latin typeface="Montserrat"/>
              <a:ea typeface="Montserrat"/>
              <a:cs typeface="Montserrat"/>
              <a:sym typeface="Montserrat"/>
            </a:endParaRPr>
          </a:p>
        </p:txBody>
      </p:sp>
      <p:pic>
        <p:nvPicPr>
          <p:cNvPr id="3786" name="Google Shape;3786;g2c4703755be_1_67"/>
          <p:cNvPicPr preferRelativeResize="0"/>
          <p:nvPr/>
        </p:nvPicPr>
        <p:blipFill rotWithShape="1">
          <a:blip r:embed="rId3">
            <a:alphaModFix/>
          </a:blip>
          <a:srcRect/>
          <a:stretch/>
        </p:blipFill>
        <p:spPr>
          <a:xfrm>
            <a:off x="449275" y="2332500"/>
            <a:ext cx="2587343" cy="2646851"/>
          </a:xfrm>
          <a:prstGeom prst="rect">
            <a:avLst/>
          </a:prstGeom>
          <a:noFill/>
          <a:ln>
            <a:noFill/>
          </a:ln>
        </p:spPr>
      </p:pic>
      <p:sp>
        <p:nvSpPr>
          <p:cNvPr id="3787" name="Google Shape;3787;g2c4703755be_1_6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88" name="Google Shape;3788;g2c4703755be_1_6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g2bf04ff11e0_0_388"/>
          <p:cNvPicPr preferRelativeResize="0"/>
          <p:nvPr/>
        </p:nvPicPr>
        <p:blipFill rotWithShape="1">
          <a:blip r:embed="rId3">
            <a:alphaModFix/>
          </a:blip>
          <a:srcRect/>
          <a:stretch/>
        </p:blipFill>
        <p:spPr>
          <a:xfrm>
            <a:off x="0" y="-17287"/>
            <a:ext cx="91440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g2bf04ff201e_0_5"/>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g2bf04ff201e_0_5"/>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436" name="Google Shape;436;g2bf04ff201e_0_5"/>
          <p:cNvSpPr txBox="1">
            <a:spLocks noGrp="1"/>
          </p:cNvSpPr>
          <p:nvPr>
            <p:ph type="title"/>
          </p:nvPr>
        </p:nvSpPr>
        <p:spPr>
          <a:xfrm>
            <a:off x="631299" y="1209450"/>
            <a:ext cx="3163800" cy="20502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What is HTML Attribute?</a:t>
            </a:r>
            <a:br>
              <a:rPr lang="en-GB" sz="1800">
                <a:latin typeface="Montserrat"/>
                <a:ea typeface="Montserrat"/>
                <a:cs typeface="Montserrat"/>
                <a:sym typeface="Montserrat"/>
              </a:rPr>
            </a:br>
            <a:r>
              <a:rPr lang="en-GB" sz="1800">
                <a:latin typeface="Montserrat"/>
                <a:ea typeface="Montserrat"/>
                <a:cs typeface="Montserrat"/>
                <a:sym typeface="Montserrat"/>
              </a:rPr>
              <a:t>Syntax</a:t>
            </a:r>
            <a:endParaRPr sz="180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Supported Attributes</a:t>
            </a:r>
            <a:br>
              <a:rPr lang="en-GB" sz="1800">
                <a:latin typeface="Montserrat"/>
                <a:ea typeface="Montserrat"/>
                <a:cs typeface="Montserrat"/>
                <a:sym typeface="Montserrat"/>
              </a:rPr>
            </a:br>
            <a:r>
              <a:rPr lang="en-GB" sz="1800">
                <a:latin typeface="Montserrat"/>
                <a:ea typeface="Montserrat"/>
                <a:cs typeface="Montserrat"/>
                <a:sym typeface="Montserrat"/>
              </a:rPr>
              <a:t>Usage</a:t>
            </a:r>
            <a:endParaRPr sz="180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Examples </a:t>
            </a:r>
            <a:endParaRPr sz="1800">
              <a:latin typeface="Montserrat"/>
              <a:ea typeface="Montserrat"/>
              <a:cs typeface="Montserrat"/>
              <a:sym typeface="Montserrat"/>
            </a:endParaRPr>
          </a:p>
        </p:txBody>
      </p:sp>
      <p:cxnSp>
        <p:nvCxnSpPr>
          <p:cNvPr id="437" name="Google Shape;437;g2bf04ff201e_0_5"/>
          <p:cNvCxnSpPr/>
          <p:nvPr/>
        </p:nvCxnSpPr>
        <p:spPr>
          <a:xfrm>
            <a:off x="529000" y="1178925"/>
            <a:ext cx="0" cy="2065800"/>
          </a:xfrm>
          <a:prstGeom prst="straightConnector1">
            <a:avLst/>
          </a:prstGeom>
          <a:noFill/>
          <a:ln w="114300" cap="flat" cmpd="sng">
            <a:solidFill>
              <a:schemeClr val="accent1"/>
            </a:solidFill>
            <a:prstDash val="solid"/>
            <a:round/>
            <a:headEnd type="none" w="sm" len="sm"/>
            <a:tailEnd type="none" w="sm" len="sm"/>
          </a:ln>
        </p:spPr>
      </p:cxnSp>
      <p:sp>
        <p:nvSpPr>
          <p:cNvPr id="438" name="Google Shape;438;g2bf04ff201e_0_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39" name="Google Shape;439;g2bf04ff201e_0_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2"/>
        <p:cNvGrpSpPr/>
        <p:nvPr/>
      </p:nvGrpSpPr>
      <p:grpSpPr>
        <a:xfrm>
          <a:off x="0" y="0"/>
          <a:ext cx="0" cy="0"/>
          <a:chOff x="0" y="0"/>
          <a:chExt cx="0" cy="0"/>
        </a:xfrm>
      </p:grpSpPr>
      <p:sp>
        <p:nvSpPr>
          <p:cNvPr id="3793" name="Google Shape;3793;g2c4703755be_1_73"/>
          <p:cNvSpPr txBox="1">
            <a:spLocks noGrp="1"/>
          </p:cNvSpPr>
          <p:nvPr>
            <p:ph type="title"/>
          </p:nvPr>
        </p:nvSpPr>
        <p:spPr>
          <a:xfrm>
            <a:off x="449263" y="1587650"/>
            <a:ext cx="6737400" cy="246300"/>
          </a:xfrm>
          <a:prstGeom prst="rect">
            <a:avLst/>
          </a:prstGeom>
          <a:noFill/>
          <a:ln>
            <a:noFill/>
          </a:ln>
        </p:spPr>
        <p:txBody>
          <a:bodyPr spcFirstLastPara="1" wrap="square" lIns="0" tIns="0" rIns="0" bIns="0" anchor="t" anchorCtr="0">
            <a:spAutoFit/>
          </a:bodyPr>
          <a:lstStyle/>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We can include a component inside another component.</a:t>
            </a:r>
            <a:endParaRPr sz="1600" b="0">
              <a:latin typeface="Montserrat"/>
              <a:ea typeface="Montserrat"/>
              <a:cs typeface="Montserrat"/>
              <a:sym typeface="Montserrat"/>
            </a:endParaRPr>
          </a:p>
        </p:txBody>
      </p:sp>
      <p:sp>
        <p:nvSpPr>
          <p:cNvPr id="3794" name="Google Shape;3794;g2c4703755be_1_73"/>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Composable Component</a:t>
            </a:r>
            <a:endParaRPr sz="2100">
              <a:latin typeface="Montserrat"/>
              <a:ea typeface="Montserrat"/>
              <a:cs typeface="Montserrat"/>
              <a:sym typeface="Montserrat"/>
            </a:endParaRPr>
          </a:p>
        </p:txBody>
      </p:sp>
      <p:pic>
        <p:nvPicPr>
          <p:cNvPr id="3795" name="Google Shape;3795;g2c4703755be_1_73"/>
          <p:cNvPicPr preferRelativeResize="0"/>
          <p:nvPr/>
        </p:nvPicPr>
        <p:blipFill rotWithShape="1">
          <a:blip r:embed="rId3">
            <a:alphaModFix/>
          </a:blip>
          <a:srcRect/>
          <a:stretch/>
        </p:blipFill>
        <p:spPr>
          <a:xfrm>
            <a:off x="1960850" y="2158600"/>
            <a:ext cx="2503899" cy="2503899"/>
          </a:xfrm>
          <a:prstGeom prst="rect">
            <a:avLst/>
          </a:prstGeom>
          <a:noFill/>
          <a:ln>
            <a:noFill/>
          </a:ln>
        </p:spPr>
      </p:pic>
      <p:sp>
        <p:nvSpPr>
          <p:cNvPr id="3796" name="Google Shape;3796;g2c4703755be_1_7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797" name="Google Shape;3797;g2c4703755be_1_7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1"/>
        <p:cNvGrpSpPr/>
        <p:nvPr/>
      </p:nvGrpSpPr>
      <p:grpSpPr>
        <a:xfrm>
          <a:off x="0" y="0"/>
          <a:ext cx="0" cy="0"/>
          <a:chOff x="0" y="0"/>
          <a:chExt cx="0" cy="0"/>
        </a:xfrm>
      </p:grpSpPr>
      <p:sp>
        <p:nvSpPr>
          <p:cNvPr id="3802" name="Google Shape;3802;g2c4703755be_1_79"/>
          <p:cNvSpPr txBox="1">
            <a:spLocks noGrp="1"/>
          </p:cNvSpPr>
          <p:nvPr>
            <p:ph type="title"/>
          </p:nvPr>
        </p:nvSpPr>
        <p:spPr>
          <a:xfrm>
            <a:off x="449274" y="1587650"/>
            <a:ext cx="6352500" cy="24627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600" b="0">
                <a:latin typeface="Montserrat"/>
                <a:ea typeface="Montserrat"/>
                <a:cs typeface="Montserrat"/>
                <a:sym typeface="Montserrat"/>
              </a:rPr>
              <a:t>The create-react-app comes pre-configured with:</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t>
            </a:r>
            <a:r>
              <a:rPr lang="en-GB" sz="1600">
                <a:latin typeface="Montserrat"/>
                <a:ea typeface="Montserrat"/>
                <a:cs typeface="Montserrat"/>
                <a:sym typeface="Montserrat"/>
              </a:rPr>
              <a:t>Live editing:</a:t>
            </a:r>
            <a:r>
              <a:rPr lang="en-GB" sz="1600" b="0">
                <a:latin typeface="Montserrat"/>
                <a:ea typeface="Montserrat"/>
                <a:cs typeface="Montserrat"/>
                <a:sym typeface="Montserrat"/>
              </a:rPr>
              <a:t> Allows React components to be live reloaded.</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t>
            </a:r>
            <a:r>
              <a:rPr lang="en-GB" sz="1600">
                <a:latin typeface="Montserrat"/>
                <a:ea typeface="Montserrat"/>
                <a:cs typeface="Montserrat"/>
                <a:sym typeface="Montserrat"/>
              </a:rPr>
              <a:t>ESLint:</a:t>
            </a:r>
            <a:r>
              <a:rPr lang="en-GB" sz="1600" b="0">
                <a:latin typeface="Montserrat"/>
                <a:ea typeface="Montserrat"/>
                <a:cs typeface="Montserrat"/>
                <a:sym typeface="Montserrat"/>
              </a:rPr>
              <a:t> Analyzes source code to report programming errors, bugs, and syntax errors.</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t>
            </a:r>
            <a:r>
              <a:rPr lang="en-GB" sz="1600">
                <a:latin typeface="Montserrat"/>
                <a:ea typeface="Montserrat"/>
                <a:cs typeface="Montserrat"/>
                <a:sym typeface="Montserrat"/>
              </a:rPr>
              <a:t>Babel:</a:t>
            </a:r>
            <a:r>
              <a:rPr lang="en-GB" sz="1600" b="0">
                <a:latin typeface="Montserrat"/>
                <a:ea typeface="Montserrat"/>
                <a:cs typeface="Montserrat"/>
                <a:sym typeface="Montserrat"/>
              </a:rPr>
              <a:t> Compiles JSX into Regular JavaScript</a:t>
            </a:r>
            <a:endParaRPr sz="1600" b="0">
              <a:latin typeface="Montserrat"/>
              <a:ea typeface="Montserrat"/>
              <a:cs typeface="Montserrat"/>
              <a:sym typeface="Montserrat"/>
            </a:endParaRPr>
          </a:p>
          <a:p>
            <a:pPr marL="88900" lvl="0" indent="-88900" algn="l" rtl="0">
              <a:lnSpc>
                <a:spcPct val="150000"/>
              </a:lnSpc>
              <a:spcBef>
                <a:spcPts val="0"/>
              </a:spcBef>
              <a:spcAft>
                <a:spcPts val="0"/>
              </a:spcAft>
              <a:buSzPts val="1600"/>
              <a:buFont typeface="Montserrat"/>
              <a:buChar char="●"/>
            </a:pPr>
            <a:r>
              <a:rPr lang="en-GB" sz="1600" b="0">
                <a:latin typeface="Montserrat"/>
                <a:ea typeface="Montserrat"/>
                <a:cs typeface="Montserrat"/>
                <a:sym typeface="Montserrat"/>
              </a:rPr>
              <a:t> </a:t>
            </a:r>
            <a:r>
              <a:rPr lang="en-GB" sz="1600">
                <a:latin typeface="Montserrat"/>
                <a:ea typeface="Montserrat"/>
                <a:cs typeface="Montserrat"/>
                <a:sym typeface="Montserrat"/>
              </a:rPr>
              <a:t>Webpack:</a:t>
            </a:r>
            <a:r>
              <a:rPr lang="en-GB" sz="1600" b="0">
                <a:latin typeface="Montserrat"/>
                <a:ea typeface="Montserrat"/>
                <a:cs typeface="Montserrat"/>
                <a:sym typeface="Montserrat"/>
              </a:rPr>
              <a:t> Stitches together a group of modules into a single file (or group of files). This process is called Bundling.</a:t>
            </a:r>
            <a:endParaRPr sz="1600" b="0">
              <a:latin typeface="Montserrat"/>
              <a:ea typeface="Montserrat"/>
              <a:cs typeface="Montserrat"/>
              <a:sym typeface="Montserrat"/>
            </a:endParaRPr>
          </a:p>
        </p:txBody>
      </p:sp>
      <p:sp>
        <p:nvSpPr>
          <p:cNvPr id="3803" name="Google Shape;3803;g2c4703755be_1_79"/>
          <p:cNvSpPr txBox="1">
            <a:spLocks noGrp="1"/>
          </p:cNvSpPr>
          <p:nvPr>
            <p:ph type="title"/>
          </p:nvPr>
        </p:nvSpPr>
        <p:spPr>
          <a:xfrm>
            <a:off x="449275" y="1054425"/>
            <a:ext cx="62232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Pre-configured Tools</a:t>
            </a:r>
            <a:endParaRPr sz="2100">
              <a:latin typeface="Montserrat"/>
              <a:ea typeface="Montserrat"/>
              <a:cs typeface="Montserrat"/>
              <a:sym typeface="Montserrat"/>
            </a:endParaRPr>
          </a:p>
        </p:txBody>
      </p:sp>
      <p:sp>
        <p:nvSpPr>
          <p:cNvPr id="3804" name="Google Shape;3804;g2c4703755be_1_7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805" name="Google Shape;3805;g2c4703755be_1_7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9"/>
        <p:cNvGrpSpPr/>
        <p:nvPr/>
      </p:nvGrpSpPr>
      <p:grpSpPr>
        <a:xfrm>
          <a:off x="0" y="0"/>
          <a:ext cx="0" cy="0"/>
          <a:chOff x="0" y="0"/>
          <a:chExt cx="0" cy="0"/>
        </a:xfrm>
      </p:grpSpPr>
      <p:sp>
        <p:nvSpPr>
          <p:cNvPr id="3810" name="Google Shape;3810;g2c4703755be_1_84"/>
          <p:cNvSpPr txBox="1">
            <a:spLocks noGrp="1"/>
          </p:cNvSpPr>
          <p:nvPr>
            <p:ph type="title"/>
          </p:nvPr>
        </p:nvSpPr>
        <p:spPr>
          <a:xfrm>
            <a:off x="449275" y="1054425"/>
            <a:ext cx="6120000" cy="12930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Live Editing </a:t>
            </a:r>
            <a:r>
              <a:rPr lang="en-GB" sz="2100" b="0">
                <a:latin typeface="Montserrat"/>
                <a:ea typeface="Montserrat"/>
                <a:cs typeface="Montserrat"/>
                <a:sym typeface="Montserrat"/>
              </a:rPr>
              <a:t>allows the React Components to be live reloaded</a:t>
            </a:r>
            <a:endParaRPr sz="2100" b="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21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2100">
              <a:latin typeface="Montserrat"/>
              <a:ea typeface="Montserrat"/>
              <a:cs typeface="Montserrat"/>
              <a:sym typeface="Montserrat"/>
            </a:endParaRPr>
          </a:p>
        </p:txBody>
      </p:sp>
      <p:pic>
        <p:nvPicPr>
          <p:cNvPr id="3811" name="Google Shape;3811;g2c4703755be_1_84"/>
          <p:cNvPicPr preferRelativeResize="0"/>
          <p:nvPr/>
        </p:nvPicPr>
        <p:blipFill rotWithShape="1">
          <a:blip r:embed="rId3">
            <a:alphaModFix/>
          </a:blip>
          <a:srcRect/>
          <a:stretch/>
        </p:blipFill>
        <p:spPr>
          <a:xfrm rot="-1850403">
            <a:off x="3824081" y="2457197"/>
            <a:ext cx="1495836" cy="1495832"/>
          </a:xfrm>
          <a:prstGeom prst="rect">
            <a:avLst/>
          </a:prstGeom>
          <a:noFill/>
          <a:ln>
            <a:noFill/>
          </a:ln>
        </p:spPr>
      </p:pic>
      <p:pic>
        <p:nvPicPr>
          <p:cNvPr id="3812" name="Google Shape;3812;g2c4703755be_1_84"/>
          <p:cNvPicPr preferRelativeResize="0"/>
          <p:nvPr/>
        </p:nvPicPr>
        <p:blipFill rotWithShape="1">
          <a:blip r:embed="rId4">
            <a:alphaModFix/>
          </a:blip>
          <a:srcRect/>
          <a:stretch/>
        </p:blipFill>
        <p:spPr>
          <a:xfrm>
            <a:off x="684875" y="2365588"/>
            <a:ext cx="2420205" cy="1922050"/>
          </a:xfrm>
          <a:prstGeom prst="rect">
            <a:avLst/>
          </a:prstGeom>
          <a:noFill/>
          <a:ln>
            <a:noFill/>
          </a:ln>
        </p:spPr>
      </p:pic>
      <p:sp>
        <p:nvSpPr>
          <p:cNvPr id="3813" name="Google Shape;3813;g2c4703755be_1_8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814" name="Google Shape;3814;g2c4703755be_1_8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18"/>
        <p:cNvGrpSpPr/>
        <p:nvPr/>
      </p:nvGrpSpPr>
      <p:grpSpPr>
        <a:xfrm>
          <a:off x="0" y="0"/>
          <a:ext cx="0" cy="0"/>
          <a:chOff x="0" y="0"/>
          <a:chExt cx="0" cy="0"/>
        </a:xfrm>
      </p:grpSpPr>
      <p:sp>
        <p:nvSpPr>
          <p:cNvPr id="3819" name="Google Shape;3819;g2c4703755be_1_90"/>
          <p:cNvSpPr txBox="1">
            <a:spLocks noGrp="1"/>
          </p:cNvSpPr>
          <p:nvPr>
            <p:ph type="title"/>
          </p:nvPr>
        </p:nvSpPr>
        <p:spPr>
          <a:xfrm>
            <a:off x="449275" y="1054425"/>
            <a:ext cx="5354100" cy="1616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ESLint: </a:t>
            </a:r>
            <a:r>
              <a:rPr lang="en-GB" sz="2100" b="0">
                <a:latin typeface="Montserrat"/>
                <a:ea typeface="Montserrat"/>
                <a:cs typeface="Montserrat"/>
                <a:sym typeface="Montserrat"/>
              </a:rPr>
              <a:t>Analyzes source code to report programming errors, bugs, and syntax errors.</a:t>
            </a:r>
            <a:endParaRPr sz="2100" b="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2100">
              <a:latin typeface="Montserrat"/>
              <a:ea typeface="Montserrat"/>
              <a:cs typeface="Montserrat"/>
              <a:sym typeface="Montserrat"/>
            </a:endParaRPr>
          </a:p>
          <a:p>
            <a:pPr marL="0" lvl="0" indent="0" algn="l" rtl="0">
              <a:lnSpc>
                <a:spcPct val="100000"/>
              </a:lnSpc>
              <a:spcBef>
                <a:spcPts val="0"/>
              </a:spcBef>
              <a:spcAft>
                <a:spcPts val="0"/>
              </a:spcAft>
              <a:buSzPts val="1100"/>
              <a:buNone/>
            </a:pPr>
            <a:endParaRPr sz="2100">
              <a:latin typeface="Montserrat"/>
              <a:ea typeface="Montserrat"/>
              <a:cs typeface="Montserrat"/>
              <a:sym typeface="Montserrat"/>
            </a:endParaRPr>
          </a:p>
        </p:txBody>
      </p:sp>
      <p:pic>
        <p:nvPicPr>
          <p:cNvPr id="3820" name="Google Shape;3820;g2c4703755be_1_90"/>
          <p:cNvPicPr preferRelativeResize="0"/>
          <p:nvPr/>
        </p:nvPicPr>
        <p:blipFill rotWithShape="1">
          <a:blip r:embed="rId3">
            <a:alphaModFix/>
          </a:blip>
          <a:srcRect/>
          <a:stretch/>
        </p:blipFill>
        <p:spPr>
          <a:xfrm>
            <a:off x="1377000" y="2154200"/>
            <a:ext cx="3549366" cy="2076500"/>
          </a:xfrm>
          <a:prstGeom prst="rect">
            <a:avLst/>
          </a:prstGeom>
          <a:noFill/>
          <a:ln>
            <a:noFill/>
          </a:ln>
        </p:spPr>
      </p:pic>
      <p:sp>
        <p:nvSpPr>
          <p:cNvPr id="3821" name="Google Shape;3821;g2c4703755be_1_9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822" name="Google Shape;3822;g2c4703755be_1_9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6"/>
        <p:cNvGrpSpPr/>
        <p:nvPr/>
      </p:nvGrpSpPr>
      <p:grpSpPr>
        <a:xfrm>
          <a:off x="0" y="0"/>
          <a:ext cx="0" cy="0"/>
          <a:chOff x="0" y="0"/>
          <a:chExt cx="0" cy="0"/>
        </a:xfrm>
      </p:grpSpPr>
      <p:sp>
        <p:nvSpPr>
          <p:cNvPr id="3827" name="Google Shape;3827;g2c4703755be_1_95"/>
          <p:cNvSpPr txBox="1">
            <a:spLocks noGrp="1"/>
          </p:cNvSpPr>
          <p:nvPr>
            <p:ph type="title"/>
          </p:nvPr>
        </p:nvSpPr>
        <p:spPr>
          <a:xfrm>
            <a:off x="449275" y="1054425"/>
            <a:ext cx="5354100" cy="6465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Babel: </a:t>
            </a:r>
            <a:r>
              <a:rPr lang="en-GB" sz="2100" b="0">
                <a:latin typeface="Montserrat"/>
                <a:ea typeface="Montserrat"/>
                <a:cs typeface="Montserrat"/>
                <a:sym typeface="Montserrat"/>
              </a:rPr>
              <a:t>Compiles JSX into Regular JavaScript</a:t>
            </a:r>
            <a:endParaRPr sz="2100" b="0">
              <a:latin typeface="Montserrat"/>
              <a:ea typeface="Montserrat"/>
              <a:cs typeface="Montserrat"/>
              <a:sym typeface="Montserrat"/>
            </a:endParaRPr>
          </a:p>
        </p:txBody>
      </p:sp>
      <p:pic>
        <p:nvPicPr>
          <p:cNvPr id="3828" name="Google Shape;3828;g2c4703755be_1_95"/>
          <p:cNvPicPr preferRelativeResize="0"/>
          <p:nvPr/>
        </p:nvPicPr>
        <p:blipFill rotWithShape="1">
          <a:blip r:embed="rId3">
            <a:alphaModFix/>
          </a:blip>
          <a:srcRect b="6059"/>
          <a:stretch/>
        </p:blipFill>
        <p:spPr>
          <a:xfrm>
            <a:off x="664275" y="2085500"/>
            <a:ext cx="3730101" cy="1588600"/>
          </a:xfrm>
          <a:prstGeom prst="rect">
            <a:avLst/>
          </a:prstGeom>
          <a:noFill/>
          <a:ln>
            <a:noFill/>
          </a:ln>
        </p:spPr>
      </p:pic>
      <p:sp>
        <p:nvSpPr>
          <p:cNvPr id="3829" name="Google Shape;3829;g2c4703755be_1_9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830" name="Google Shape;3830;g2c4703755be_1_9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34"/>
        <p:cNvGrpSpPr/>
        <p:nvPr/>
      </p:nvGrpSpPr>
      <p:grpSpPr>
        <a:xfrm>
          <a:off x="0" y="0"/>
          <a:ext cx="0" cy="0"/>
          <a:chOff x="0" y="0"/>
          <a:chExt cx="0" cy="0"/>
        </a:xfrm>
      </p:grpSpPr>
      <p:sp>
        <p:nvSpPr>
          <p:cNvPr id="3835" name="Google Shape;3835;g2c4703755be_1_100"/>
          <p:cNvSpPr txBox="1">
            <a:spLocks noGrp="1"/>
          </p:cNvSpPr>
          <p:nvPr>
            <p:ph type="title"/>
          </p:nvPr>
        </p:nvSpPr>
        <p:spPr>
          <a:xfrm>
            <a:off x="449275" y="1054425"/>
            <a:ext cx="5354100" cy="969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GB" sz="2100">
                <a:latin typeface="Montserrat"/>
                <a:ea typeface="Montserrat"/>
                <a:cs typeface="Montserrat"/>
                <a:sym typeface="Montserrat"/>
              </a:rPr>
              <a:t>Webpack: </a:t>
            </a:r>
            <a:r>
              <a:rPr lang="en-GB" sz="2100" b="0">
                <a:latin typeface="Montserrat"/>
                <a:ea typeface="Montserrat"/>
                <a:cs typeface="Montserrat"/>
                <a:sym typeface="Montserrat"/>
              </a:rPr>
              <a:t>Stitches together a group of modules into a single file (or group of files). This process is called Bundling.</a:t>
            </a:r>
            <a:endParaRPr sz="2100" b="0">
              <a:latin typeface="Montserrat"/>
              <a:ea typeface="Montserrat"/>
              <a:cs typeface="Montserrat"/>
              <a:sym typeface="Montserrat"/>
            </a:endParaRPr>
          </a:p>
        </p:txBody>
      </p:sp>
      <p:pic>
        <p:nvPicPr>
          <p:cNvPr id="3836" name="Google Shape;3836;g2c4703755be_1_100"/>
          <p:cNvPicPr preferRelativeResize="0"/>
          <p:nvPr/>
        </p:nvPicPr>
        <p:blipFill rotWithShape="1">
          <a:blip r:embed="rId3">
            <a:alphaModFix/>
          </a:blip>
          <a:srcRect/>
          <a:stretch/>
        </p:blipFill>
        <p:spPr>
          <a:xfrm>
            <a:off x="672375" y="2237275"/>
            <a:ext cx="4210161" cy="1638425"/>
          </a:xfrm>
          <a:prstGeom prst="rect">
            <a:avLst/>
          </a:prstGeom>
          <a:noFill/>
          <a:ln>
            <a:noFill/>
          </a:ln>
        </p:spPr>
      </p:pic>
      <p:sp>
        <p:nvSpPr>
          <p:cNvPr id="3837" name="Google Shape;3837;g2c4703755be_1_10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838" name="Google Shape;3838;g2c4703755be_1_10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Shape 3842"/>
        <p:cNvGrpSpPr/>
        <p:nvPr/>
      </p:nvGrpSpPr>
      <p:grpSpPr>
        <a:xfrm>
          <a:off x="0" y="0"/>
          <a:ext cx="0" cy="0"/>
          <a:chOff x="0" y="0"/>
          <a:chExt cx="0" cy="0"/>
        </a:xfrm>
      </p:grpSpPr>
      <p:sp>
        <p:nvSpPr>
          <p:cNvPr id="3843" name="Google Shape;3843;g2c4703755be_1_105"/>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g2c4703755be_1_105"/>
          <p:cNvSpPr txBox="1">
            <a:spLocks noGrp="1"/>
          </p:cNvSpPr>
          <p:nvPr>
            <p:ph type="title"/>
          </p:nvPr>
        </p:nvSpPr>
        <p:spPr>
          <a:xfrm>
            <a:off x="449275" y="4178048"/>
            <a:ext cx="28773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000"/>
              <a:buNone/>
            </a:pPr>
            <a:r>
              <a:rPr lang="en-GB" sz="3000">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3845" name="Google Shape;3845;g2c4703755be_1_105"/>
          <p:cNvSpPr txBox="1">
            <a:spLocks noGrp="1"/>
          </p:cNvSpPr>
          <p:nvPr>
            <p:ph type="title"/>
          </p:nvPr>
        </p:nvSpPr>
        <p:spPr>
          <a:xfrm>
            <a:off x="588900" y="978630"/>
            <a:ext cx="5379000" cy="30816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What is Component?</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   a) Class Component vs Functional Component</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Writing the code for the Functional component</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  a) Component props </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  b) Reusable Components</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Explain about the pre configured Tools like in React application (Create React App)</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a) Live Editing		b) ESLint</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c) Prettier			d) Babel</a:t>
            </a:r>
            <a:endParaRPr sz="1300" b="0">
              <a:latin typeface="Montserrat"/>
              <a:ea typeface="Montserrat"/>
              <a:cs typeface="Montserrat"/>
              <a:sym typeface="Montserrat"/>
            </a:endParaRPr>
          </a:p>
          <a:p>
            <a:pPr marL="0" lvl="0" indent="0" algn="l" rtl="0">
              <a:lnSpc>
                <a:spcPct val="160000"/>
              </a:lnSpc>
              <a:spcBef>
                <a:spcPts val="0"/>
              </a:spcBef>
              <a:spcAft>
                <a:spcPts val="0"/>
              </a:spcAft>
              <a:buClr>
                <a:schemeClr val="dk1"/>
              </a:buClr>
              <a:buSzPts val="1100"/>
              <a:buFont typeface="Arial"/>
              <a:buNone/>
            </a:pPr>
            <a:r>
              <a:rPr lang="en-GB" sz="1300" b="0">
                <a:latin typeface="Montserrat"/>
                <a:ea typeface="Montserrat"/>
                <a:cs typeface="Montserrat"/>
                <a:sym typeface="Montserrat"/>
              </a:rPr>
              <a:t>e) Webpack</a:t>
            </a:r>
            <a:endParaRPr sz="1300" b="0">
              <a:latin typeface="Montserrat"/>
              <a:ea typeface="Montserrat"/>
              <a:cs typeface="Montserrat"/>
              <a:sym typeface="Montserrat"/>
            </a:endParaRPr>
          </a:p>
        </p:txBody>
      </p:sp>
      <p:cxnSp>
        <p:nvCxnSpPr>
          <p:cNvPr id="3846" name="Google Shape;3846;g2c4703755be_1_105"/>
          <p:cNvCxnSpPr/>
          <p:nvPr/>
        </p:nvCxnSpPr>
        <p:spPr>
          <a:xfrm>
            <a:off x="449275" y="1028978"/>
            <a:ext cx="0" cy="2895600"/>
          </a:xfrm>
          <a:prstGeom prst="straightConnector1">
            <a:avLst/>
          </a:prstGeom>
          <a:noFill/>
          <a:ln w="114300" cap="flat" cmpd="sng">
            <a:solidFill>
              <a:schemeClr val="accent1"/>
            </a:solidFill>
            <a:prstDash val="solid"/>
            <a:round/>
            <a:headEnd type="none" w="sm" len="sm"/>
            <a:tailEnd type="none" w="sm" len="sm"/>
          </a:ln>
        </p:spPr>
      </p:cxnSp>
      <p:sp>
        <p:nvSpPr>
          <p:cNvPr id="3847" name="Google Shape;3847;g2c4703755be_1_1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848" name="Google Shape;3848;g2c4703755be_1_1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Shape 3852"/>
        <p:cNvGrpSpPr/>
        <p:nvPr/>
      </p:nvGrpSpPr>
      <p:grpSpPr>
        <a:xfrm>
          <a:off x="0" y="0"/>
          <a:ext cx="0" cy="0"/>
          <a:chOff x="0" y="0"/>
          <a:chExt cx="0" cy="0"/>
        </a:xfrm>
      </p:grpSpPr>
      <p:sp>
        <p:nvSpPr>
          <p:cNvPr id="3853" name="Google Shape;3853;g2bf04ff201e_0_2379"/>
          <p:cNvSpPr txBox="1"/>
          <p:nvPr/>
        </p:nvSpPr>
        <p:spPr>
          <a:xfrm>
            <a:off x="364724"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GB" sz="3200" b="1" i="0" u="none" strike="noStrike" cap="none">
                <a:solidFill>
                  <a:srgbClr val="000000"/>
                </a:solidFill>
                <a:latin typeface="Montserrat"/>
                <a:ea typeface="Montserrat"/>
                <a:cs typeface="Montserrat"/>
                <a:sym typeface="Montserrat"/>
              </a:rPr>
              <a:t>Thank You!</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3854" name="Google Shape;3854;g2bf04ff201e_0_237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3855" name="Google Shape;3855;g2bf04ff201e_0_237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2bf04ff201e_0_12"/>
          <p:cNvSpPr txBox="1">
            <a:spLocks noGrp="1"/>
          </p:cNvSpPr>
          <p:nvPr>
            <p:ph type="title"/>
          </p:nvPr>
        </p:nvSpPr>
        <p:spPr>
          <a:xfrm>
            <a:off x="472650" y="1582375"/>
            <a:ext cx="6171000" cy="23088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Provide additional information about HTML elements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All HTML elements can have attributes</a:t>
            </a:r>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Attributes should always be applied with start tag.</a:t>
            </a:r>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Usually come in name/value pair.</a:t>
            </a:r>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Name and Values are case sensitive as recommended by W3C</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Can add Multiple attributes in one HTML element by providing space between attributes.</a:t>
            </a:r>
            <a:endParaRPr sz="1500">
              <a:latin typeface="Montserrat"/>
              <a:ea typeface="Montserrat"/>
              <a:cs typeface="Montserrat"/>
              <a:sym typeface="Montserrat"/>
            </a:endParaRPr>
          </a:p>
        </p:txBody>
      </p:sp>
      <p:sp>
        <p:nvSpPr>
          <p:cNvPr id="445" name="Google Shape;445;g2bf04ff201e_0_12"/>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HTML Attribute</a:t>
            </a:r>
            <a:endParaRPr sz="2100" b="1">
              <a:latin typeface="Montserrat"/>
              <a:ea typeface="Montserrat"/>
              <a:cs typeface="Montserrat"/>
              <a:sym typeface="Montserrat"/>
            </a:endParaRPr>
          </a:p>
        </p:txBody>
      </p:sp>
      <p:sp>
        <p:nvSpPr>
          <p:cNvPr id="446" name="Google Shape;446;g2bf04ff201e_0_1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47" name="Google Shape;447;g2bf04ff201e_0_1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2bf04ff201e_0_17"/>
          <p:cNvSpPr txBox="1">
            <a:spLocks noGrp="1"/>
          </p:cNvSpPr>
          <p:nvPr>
            <p:ph type="title"/>
          </p:nvPr>
        </p:nvSpPr>
        <p:spPr>
          <a:xfrm>
            <a:off x="472650" y="1337509"/>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Syntax</a:t>
            </a:r>
            <a:endParaRPr sz="2100" b="1">
              <a:latin typeface="Montserrat"/>
              <a:ea typeface="Montserrat"/>
              <a:cs typeface="Montserrat"/>
              <a:sym typeface="Montserrat"/>
            </a:endParaRPr>
          </a:p>
        </p:txBody>
      </p:sp>
      <p:pic>
        <p:nvPicPr>
          <p:cNvPr id="453" name="Google Shape;453;g2bf04ff201e_0_17"/>
          <p:cNvPicPr preferRelativeResize="0"/>
          <p:nvPr/>
        </p:nvPicPr>
        <p:blipFill rotWithShape="1">
          <a:blip r:embed="rId3">
            <a:alphaModFix/>
          </a:blip>
          <a:srcRect/>
          <a:stretch/>
        </p:blipFill>
        <p:spPr>
          <a:xfrm>
            <a:off x="687823" y="1909271"/>
            <a:ext cx="6837771" cy="851496"/>
          </a:xfrm>
          <a:prstGeom prst="rect">
            <a:avLst/>
          </a:prstGeom>
          <a:noFill/>
          <a:ln>
            <a:noFill/>
          </a:ln>
        </p:spPr>
      </p:pic>
      <p:sp>
        <p:nvSpPr>
          <p:cNvPr id="454" name="Google Shape;454;g2bf04ff201e_0_1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55" name="Google Shape;455;g2bf04ff201e_0_1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456" name="Google Shape;456;g2bf04ff201e_0_17"/>
          <p:cNvPicPr preferRelativeResize="0"/>
          <p:nvPr/>
        </p:nvPicPr>
        <p:blipFill rotWithShape="1">
          <a:blip r:embed="rId4">
            <a:alphaModFix/>
          </a:blip>
          <a:srcRect/>
          <a:stretch/>
        </p:blipFill>
        <p:spPr>
          <a:xfrm>
            <a:off x="5511651" y="1201757"/>
            <a:ext cx="3632356" cy="3941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2bf04ff201e_0_22"/>
          <p:cNvSpPr txBox="1">
            <a:spLocks noGrp="1"/>
          </p:cNvSpPr>
          <p:nvPr>
            <p:ph type="ctrTitle"/>
          </p:nvPr>
        </p:nvSpPr>
        <p:spPr>
          <a:xfrm>
            <a:off x="590719" y="1872452"/>
            <a:ext cx="26079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Supported Attributes</a:t>
            </a:r>
            <a:endParaRPr/>
          </a:p>
        </p:txBody>
      </p:sp>
      <p:cxnSp>
        <p:nvCxnSpPr>
          <p:cNvPr id="462" name="Google Shape;462;g2bf04ff201e_0_22"/>
          <p:cNvCxnSpPr/>
          <p:nvPr/>
        </p:nvCxnSpPr>
        <p:spPr>
          <a:xfrm>
            <a:off x="3617773" y="1314805"/>
            <a:ext cx="28200" cy="3254400"/>
          </a:xfrm>
          <a:prstGeom prst="straightConnector1">
            <a:avLst/>
          </a:prstGeom>
          <a:noFill/>
          <a:ln w="28575" cap="flat" cmpd="sng">
            <a:solidFill>
              <a:schemeClr val="accent1"/>
            </a:solidFill>
            <a:prstDash val="solid"/>
            <a:round/>
            <a:headEnd type="none" w="sm" len="sm"/>
            <a:tailEnd type="none" w="sm" len="sm"/>
          </a:ln>
        </p:spPr>
      </p:cxnSp>
      <p:sp>
        <p:nvSpPr>
          <p:cNvPr id="463" name="Google Shape;463;g2bf04ff201e_0_22"/>
          <p:cNvSpPr txBox="1"/>
          <p:nvPr/>
        </p:nvSpPr>
        <p:spPr>
          <a:xfrm>
            <a:off x="3919539" y="1494132"/>
            <a:ext cx="4174500" cy="26553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lang</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style</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title</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href</a:t>
            </a:r>
            <a:endParaRPr sz="1500" b="1" i="0" u="none" strike="noStrike" cap="none">
              <a:solidFill>
                <a:schemeClr val="dk1"/>
              </a:solidFill>
              <a:latin typeface="Montserrat"/>
              <a:ea typeface="Montserrat"/>
              <a:cs typeface="Montserrat"/>
              <a:sym typeface="Montserrat"/>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src</a:t>
            </a:r>
            <a:endParaRPr sz="1500" b="1" i="0" u="none" strike="noStrike" cap="none">
              <a:solidFill>
                <a:schemeClr val="dk1"/>
              </a:solidFill>
              <a:latin typeface="Montserrat"/>
              <a:ea typeface="Montserrat"/>
              <a:cs typeface="Montserrat"/>
              <a:sym typeface="Montserrat"/>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width</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height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alt</a:t>
            </a:r>
            <a:endParaRPr sz="1400" b="0" i="0" u="none" strike="noStrike" cap="none">
              <a:solidFill>
                <a:srgbClr val="000000"/>
              </a:solidFill>
              <a:latin typeface="Arial"/>
              <a:ea typeface="Arial"/>
              <a:cs typeface="Arial"/>
              <a:sym typeface="Arial"/>
            </a:endParaRPr>
          </a:p>
        </p:txBody>
      </p:sp>
      <p:sp>
        <p:nvSpPr>
          <p:cNvPr id="464" name="Google Shape;464;g2bf04ff201e_0_2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65" name="Google Shape;465;g2bf04ff201e_0_2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2bf04ff201e_0_28"/>
          <p:cNvSpPr txBox="1">
            <a:spLocks noGrp="1"/>
          </p:cNvSpPr>
          <p:nvPr>
            <p:ph type="title"/>
          </p:nvPr>
        </p:nvSpPr>
        <p:spPr>
          <a:xfrm>
            <a:off x="472649" y="1661388"/>
            <a:ext cx="5758200" cy="12699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Always Use Lowercase Attributes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Always Quote Attribute Values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Use of Single Quotes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Use of Double Quotes</a:t>
            </a:r>
            <a:endParaRPr/>
          </a:p>
        </p:txBody>
      </p:sp>
      <p:sp>
        <p:nvSpPr>
          <p:cNvPr id="471" name="Google Shape;471;g2bf04ff201e_0_28"/>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Usage of Attributes</a:t>
            </a:r>
            <a:endParaRPr sz="2100" b="1">
              <a:latin typeface="Montserrat"/>
              <a:ea typeface="Montserrat"/>
              <a:cs typeface="Montserrat"/>
              <a:sym typeface="Montserrat"/>
            </a:endParaRPr>
          </a:p>
        </p:txBody>
      </p:sp>
      <p:sp>
        <p:nvSpPr>
          <p:cNvPr id="472" name="Google Shape;472;g2bf04ff201e_0_2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73" name="Google Shape;473;g2bf04ff201e_0_2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474" name="Google Shape;474;g2bf04ff201e_0_28"/>
          <p:cNvPicPr preferRelativeResize="0"/>
          <p:nvPr/>
        </p:nvPicPr>
        <p:blipFill rotWithShape="1">
          <a:blip r:embed="rId3">
            <a:alphaModFix/>
          </a:blip>
          <a:srcRect/>
          <a:stretch/>
        </p:blipFill>
        <p:spPr>
          <a:xfrm>
            <a:off x="3853693" y="1022734"/>
            <a:ext cx="5290300" cy="3306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2bf04ff201e_0_33"/>
          <p:cNvSpPr txBox="1">
            <a:spLocks noGrp="1"/>
          </p:cNvSpPr>
          <p:nvPr>
            <p:ph type="title"/>
          </p:nvPr>
        </p:nvSpPr>
        <p:spPr>
          <a:xfrm>
            <a:off x="472649" y="1661388"/>
            <a:ext cx="5758200" cy="12699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t>
            </a:r>
            <a:r>
              <a:rPr lang="en-GB" sz="1500" b="1">
                <a:latin typeface="Montserrat"/>
                <a:ea typeface="Montserrat"/>
                <a:cs typeface="Montserrat"/>
                <a:sym typeface="Montserrat"/>
              </a:rPr>
              <a:t>lang</a:t>
            </a:r>
            <a:r>
              <a:rPr lang="en-GB" sz="1500">
                <a:latin typeface="Montserrat"/>
                <a:ea typeface="Montserrat"/>
                <a:cs typeface="Montserrat"/>
                <a:sym typeface="Montserrat"/>
              </a:rPr>
              <a:t>: used inside &lt;html&gt;</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t>
            </a:r>
            <a:r>
              <a:rPr lang="en-GB" sz="1500" b="1">
                <a:latin typeface="Montserrat"/>
                <a:ea typeface="Montserrat"/>
                <a:cs typeface="Montserrat"/>
                <a:sym typeface="Montserrat"/>
              </a:rPr>
              <a:t>title</a:t>
            </a:r>
            <a:r>
              <a:rPr lang="en-GB" sz="1500">
                <a:latin typeface="Montserrat"/>
                <a:ea typeface="Montserrat"/>
                <a:cs typeface="Montserrat"/>
                <a:sym typeface="Montserrat"/>
              </a:rPr>
              <a:t>: define extra information about element</a:t>
            </a:r>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t>
            </a:r>
            <a:r>
              <a:rPr lang="en-GB" sz="1500" b="1">
                <a:latin typeface="Montserrat"/>
                <a:ea typeface="Montserrat"/>
                <a:cs typeface="Montserrat"/>
                <a:sym typeface="Montserrat"/>
              </a:rPr>
              <a:t>style</a:t>
            </a:r>
            <a:r>
              <a:rPr lang="en-GB" sz="1500">
                <a:latin typeface="Montserrat"/>
                <a:ea typeface="Montserrat"/>
                <a:cs typeface="Montserrat"/>
                <a:sym typeface="Montserrat"/>
              </a:rPr>
              <a:t>: add styling to elements</a:t>
            </a:r>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t>
            </a:r>
            <a:r>
              <a:rPr lang="en-GB" sz="1500" b="1">
                <a:latin typeface="Montserrat"/>
                <a:ea typeface="Montserrat"/>
                <a:cs typeface="Montserrat"/>
                <a:sym typeface="Montserrat"/>
              </a:rPr>
              <a:t>href</a:t>
            </a:r>
            <a:r>
              <a:rPr lang="en-GB" sz="1500">
                <a:latin typeface="Montserrat"/>
                <a:ea typeface="Montserrat"/>
                <a:cs typeface="Montserrat"/>
                <a:sym typeface="Montserrat"/>
              </a:rPr>
              <a:t>: used inside &lt;a&gt; define the hyperlink</a:t>
            </a:r>
            <a:endParaRPr/>
          </a:p>
        </p:txBody>
      </p:sp>
      <p:sp>
        <p:nvSpPr>
          <p:cNvPr id="480" name="Google Shape;480;g2bf04ff201e_0_33"/>
          <p:cNvSpPr txBox="1">
            <a:spLocks noGrp="1"/>
          </p:cNvSpPr>
          <p:nvPr>
            <p:ph type="title"/>
          </p:nvPr>
        </p:nvSpPr>
        <p:spPr>
          <a:xfrm>
            <a:off x="472649" y="1054425"/>
            <a:ext cx="51513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Types of Attributes and their usage </a:t>
            </a:r>
            <a:endParaRPr sz="2100" b="1">
              <a:latin typeface="Montserrat"/>
              <a:ea typeface="Montserrat"/>
              <a:cs typeface="Montserrat"/>
              <a:sym typeface="Montserrat"/>
            </a:endParaRPr>
          </a:p>
        </p:txBody>
      </p:sp>
      <p:sp>
        <p:nvSpPr>
          <p:cNvPr id="481" name="Google Shape;481;g2bf04ff201e_0_33"/>
          <p:cNvSpPr txBox="1"/>
          <p:nvPr/>
        </p:nvSpPr>
        <p:spPr>
          <a:xfrm>
            <a:off x="474971" y="3018683"/>
            <a:ext cx="6453000" cy="12699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a:t>
            </a:r>
            <a:r>
              <a:rPr lang="en-GB" sz="1500" b="1" i="0" u="none" strike="noStrike" cap="none">
                <a:solidFill>
                  <a:schemeClr val="dk1"/>
                </a:solidFill>
                <a:latin typeface="Montserrat"/>
                <a:ea typeface="Montserrat"/>
                <a:cs typeface="Montserrat"/>
                <a:sym typeface="Montserrat"/>
              </a:rPr>
              <a:t>src</a:t>
            </a:r>
            <a:r>
              <a:rPr lang="en-GB" sz="1500" b="0" i="0" u="none" strike="noStrike" cap="none">
                <a:solidFill>
                  <a:schemeClr val="dk1"/>
                </a:solidFill>
                <a:latin typeface="Montserrat"/>
                <a:ea typeface="Montserrat"/>
                <a:cs typeface="Montserrat"/>
                <a:sym typeface="Montserrat"/>
              </a:rPr>
              <a:t>: used for &lt;img&gt; to specify the path to the image</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a:t>
            </a:r>
            <a:r>
              <a:rPr lang="en-GB" sz="1500" b="1" i="0" u="none" strike="noStrike" cap="none">
                <a:solidFill>
                  <a:schemeClr val="dk1"/>
                </a:solidFill>
                <a:latin typeface="Montserrat"/>
                <a:ea typeface="Montserrat"/>
                <a:cs typeface="Montserrat"/>
                <a:sym typeface="Montserrat"/>
              </a:rPr>
              <a:t>width/height</a:t>
            </a:r>
            <a:r>
              <a:rPr lang="en-GB" sz="1500" b="0" i="0" u="none" strike="noStrike" cap="none">
                <a:solidFill>
                  <a:schemeClr val="dk1"/>
                </a:solidFill>
                <a:latin typeface="Montserrat"/>
                <a:ea typeface="Montserrat"/>
                <a:cs typeface="Montserrat"/>
                <a:sym typeface="Montserrat"/>
              </a:rPr>
              <a:t>: used in &lt;img&gt; to specify height and width of image</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0" i="0" u="none" strike="noStrike" cap="none">
                <a:solidFill>
                  <a:schemeClr val="dk1"/>
                </a:solidFill>
                <a:latin typeface="Montserrat"/>
                <a:ea typeface="Montserrat"/>
                <a:cs typeface="Montserrat"/>
                <a:sym typeface="Montserrat"/>
              </a:rPr>
              <a:t> </a:t>
            </a:r>
            <a:r>
              <a:rPr lang="en-GB" sz="1500" b="1" i="0" u="none" strike="noStrike" cap="none">
                <a:solidFill>
                  <a:schemeClr val="dk1"/>
                </a:solidFill>
                <a:latin typeface="Montserrat"/>
                <a:ea typeface="Montserrat"/>
                <a:cs typeface="Montserrat"/>
                <a:sym typeface="Montserrat"/>
              </a:rPr>
              <a:t>alt </a:t>
            </a:r>
            <a:r>
              <a:rPr lang="en-GB" sz="1500" b="0" i="0" u="none" strike="noStrike" cap="none">
                <a:solidFill>
                  <a:schemeClr val="dk1"/>
                </a:solidFill>
                <a:latin typeface="Montserrat"/>
                <a:ea typeface="Montserrat"/>
                <a:cs typeface="Montserrat"/>
                <a:sym typeface="Montserrat"/>
              </a:rPr>
              <a:t>: to define the alternate text to &lt;img&gt;</a:t>
            </a:r>
            <a:endParaRPr sz="1400" b="0" i="0" u="none" strike="noStrike" cap="none">
              <a:solidFill>
                <a:srgbClr val="000000"/>
              </a:solidFill>
              <a:latin typeface="Arial"/>
              <a:ea typeface="Arial"/>
              <a:cs typeface="Arial"/>
              <a:sym typeface="Arial"/>
            </a:endParaRPr>
          </a:p>
        </p:txBody>
      </p:sp>
      <p:sp>
        <p:nvSpPr>
          <p:cNvPr id="482" name="Google Shape;482;g2bf04ff201e_0_3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83" name="Google Shape;483;g2bf04ff201e_0_3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g2bf04ff201e_0_39"/>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g2bf04ff201e_0_39"/>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490" name="Google Shape;490;g2bf04ff201e_0_39"/>
          <p:cNvSpPr txBox="1">
            <a:spLocks noGrp="1"/>
          </p:cNvSpPr>
          <p:nvPr>
            <p:ph type="title"/>
          </p:nvPr>
        </p:nvSpPr>
        <p:spPr>
          <a:xfrm>
            <a:off x="631299" y="1209450"/>
            <a:ext cx="3244800" cy="20502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What is HTML Attribute?</a:t>
            </a:r>
            <a:br>
              <a:rPr lang="en-GB" sz="1800">
                <a:latin typeface="Montserrat"/>
                <a:ea typeface="Montserrat"/>
                <a:cs typeface="Montserrat"/>
                <a:sym typeface="Montserrat"/>
              </a:rPr>
            </a:br>
            <a:r>
              <a:rPr lang="en-GB" sz="1800">
                <a:latin typeface="Montserrat"/>
                <a:ea typeface="Montserrat"/>
                <a:cs typeface="Montserrat"/>
                <a:sym typeface="Montserrat"/>
              </a:rPr>
              <a:t>Syntax</a:t>
            </a:r>
            <a:br>
              <a:rPr lang="en-GB" sz="1800">
                <a:latin typeface="Montserrat"/>
                <a:ea typeface="Montserrat"/>
                <a:cs typeface="Montserrat"/>
                <a:sym typeface="Montserrat"/>
              </a:rPr>
            </a:br>
            <a:r>
              <a:rPr lang="en-GB" sz="1800">
                <a:latin typeface="Montserrat"/>
                <a:ea typeface="Montserrat"/>
                <a:cs typeface="Montserrat"/>
                <a:sym typeface="Montserrat"/>
              </a:rPr>
              <a:t>Supported Attributes</a:t>
            </a:r>
            <a:br>
              <a:rPr lang="en-GB" sz="1800">
                <a:latin typeface="Montserrat"/>
                <a:ea typeface="Montserrat"/>
                <a:cs typeface="Montserrat"/>
                <a:sym typeface="Montserrat"/>
              </a:rPr>
            </a:br>
            <a:r>
              <a:rPr lang="en-GB" sz="1800">
                <a:latin typeface="Montserrat"/>
                <a:ea typeface="Montserrat"/>
                <a:cs typeface="Montserrat"/>
                <a:sym typeface="Montserrat"/>
              </a:rPr>
              <a:t>Usage</a:t>
            </a:r>
            <a:br>
              <a:rPr lang="en-GB" sz="1800">
                <a:latin typeface="Montserrat"/>
                <a:ea typeface="Montserrat"/>
                <a:cs typeface="Montserrat"/>
                <a:sym typeface="Montserrat"/>
              </a:rPr>
            </a:br>
            <a:r>
              <a:rPr lang="en-GB" sz="1800">
                <a:latin typeface="Montserrat"/>
                <a:ea typeface="Montserrat"/>
                <a:cs typeface="Montserrat"/>
                <a:sym typeface="Montserrat"/>
              </a:rPr>
              <a:t>Examples </a:t>
            </a:r>
            <a:endParaRPr/>
          </a:p>
        </p:txBody>
      </p:sp>
      <p:cxnSp>
        <p:nvCxnSpPr>
          <p:cNvPr id="491" name="Google Shape;491;g2bf04ff201e_0_39"/>
          <p:cNvCxnSpPr/>
          <p:nvPr/>
        </p:nvCxnSpPr>
        <p:spPr>
          <a:xfrm>
            <a:off x="529000" y="1178925"/>
            <a:ext cx="24000" cy="2121000"/>
          </a:xfrm>
          <a:prstGeom prst="straightConnector1">
            <a:avLst/>
          </a:prstGeom>
          <a:noFill/>
          <a:ln w="114300" cap="flat" cmpd="sng">
            <a:solidFill>
              <a:schemeClr val="accent1"/>
            </a:solidFill>
            <a:prstDash val="solid"/>
            <a:round/>
            <a:headEnd type="none" w="sm" len="sm"/>
            <a:tailEnd type="none" w="sm" len="sm"/>
          </a:ln>
        </p:spPr>
      </p:cxnSp>
      <p:sp>
        <p:nvSpPr>
          <p:cNvPr id="492" name="Google Shape;492;g2bf04ff201e_0_3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493" name="Google Shape;493;g2bf04ff201e_0_3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g2bf63b9a3bb_0_40"/>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https://bit.ly/mbufrm3</a:t>
            </a:r>
            <a:endParaRPr sz="2000" b="0" i="0" u="none" strike="noStrike" cap="none">
              <a:solidFill>
                <a:srgbClr val="000000"/>
              </a:solidFill>
              <a:latin typeface="Montserrat"/>
              <a:ea typeface="Montserrat"/>
              <a:cs typeface="Montserrat"/>
              <a:sym typeface="Montserrat"/>
            </a:endParaRPr>
          </a:p>
        </p:txBody>
      </p:sp>
      <p:sp>
        <p:nvSpPr>
          <p:cNvPr id="499" name="Google Shape;499;g2bf63b9a3bb_0_4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00" name="Google Shape;500;g2bf63b9a3bb_0_4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01" name="Google Shape;501;g2bf63b9a3bb_0_4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02" name="Google Shape;502;g2bf63b9a3bb_0_4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g2bf04ff201e_0_46"/>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508" name="Google Shape;508;g2bf04ff201e_0_4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09" name="Google Shape;509;g2bf04ff201e_0_4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g2bf04ff201e_0_83"/>
          <p:cNvSpPr txBox="1"/>
          <p:nvPr/>
        </p:nvSpPr>
        <p:spPr>
          <a:xfrm>
            <a:off x="346425" y="1491250"/>
            <a:ext cx="3354000" cy="723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500" b="1" i="0" u="none" strike="noStrike" cap="none">
                <a:solidFill>
                  <a:srgbClr val="000000"/>
                </a:solidFill>
                <a:latin typeface="Montserrat"/>
                <a:ea typeface="Montserrat"/>
                <a:cs typeface="Montserrat"/>
                <a:sym typeface="Montserrat"/>
              </a:rPr>
              <a:t>HTML Tags - I</a:t>
            </a:r>
            <a:endParaRPr sz="2300" b="0" i="0" u="none" strike="noStrike" cap="none">
              <a:solidFill>
                <a:srgbClr val="000000"/>
              </a:solidFill>
              <a:latin typeface="Montserrat"/>
              <a:ea typeface="Montserrat"/>
              <a:cs typeface="Montserrat"/>
              <a:sym typeface="Montserrat"/>
            </a:endParaRPr>
          </a:p>
        </p:txBody>
      </p:sp>
      <p:sp>
        <p:nvSpPr>
          <p:cNvPr id="515" name="Google Shape;515;g2bf04ff201e_0_8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16" name="Google Shape;516;g2bf04ff201e_0_8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517" name="Google Shape;517;g2bf04ff201e_0_83"/>
          <p:cNvPicPr preferRelativeResize="0"/>
          <p:nvPr/>
        </p:nvPicPr>
        <p:blipFill rotWithShape="1">
          <a:blip r:embed="rId3">
            <a:alphaModFix/>
          </a:blip>
          <a:srcRect/>
          <a:stretch/>
        </p:blipFill>
        <p:spPr>
          <a:xfrm>
            <a:off x="3981175" y="984975"/>
            <a:ext cx="5026025" cy="3818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g2bf04ff11e0_0_170"/>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g2bf04ff201e_0_88"/>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g2bf04ff201e_0_88"/>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524" name="Google Shape;524;g2bf04ff201e_0_88"/>
          <p:cNvSpPr txBox="1">
            <a:spLocks noGrp="1"/>
          </p:cNvSpPr>
          <p:nvPr>
            <p:ph type="title"/>
          </p:nvPr>
        </p:nvSpPr>
        <p:spPr>
          <a:xfrm>
            <a:off x="734164" y="1266990"/>
            <a:ext cx="3940800" cy="24936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Heading Tags</a:t>
            </a:r>
            <a:endParaRPr sz="180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Paragraph Tag</a:t>
            </a:r>
            <a:br>
              <a:rPr lang="en-GB" sz="1800">
                <a:latin typeface="Montserrat"/>
                <a:ea typeface="Montserrat"/>
                <a:cs typeface="Montserrat"/>
                <a:sym typeface="Montserrat"/>
              </a:rPr>
            </a:br>
            <a:r>
              <a:rPr lang="en-GB" sz="1800">
                <a:latin typeface="Montserrat"/>
                <a:ea typeface="Montserrat"/>
                <a:cs typeface="Montserrat"/>
                <a:sym typeface="Montserrat"/>
              </a:rPr>
              <a:t>Line Break and Horizontal Rule</a:t>
            </a:r>
            <a:endParaRPr sz="180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Anchor Tag</a:t>
            </a:r>
            <a:br>
              <a:rPr lang="en-GB" sz="1800">
                <a:latin typeface="Montserrat"/>
                <a:ea typeface="Montserrat"/>
                <a:cs typeface="Montserrat"/>
                <a:sym typeface="Montserrat"/>
              </a:rPr>
            </a:br>
            <a:r>
              <a:rPr lang="en-GB" sz="1800">
                <a:latin typeface="Montserrat"/>
                <a:ea typeface="Montserrat"/>
                <a:cs typeface="Montserrat"/>
                <a:sym typeface="Montserrat"/>
              </a:rPr>
              <a:t>Lists</a:t>
            </a:r>
            <a:endParaRPr sz="180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Image &amp; Video Tag</a:t>
            </a:r>
            <a:endParaRPr sz="1800">
              <a:latin typeface="Montserrat"/>
              <a:ea typeface="Montserrat"/>
              <a:cs typeface="Montserrat"/>
              <a:sym typeface="Montserrat"/>
            </a:endParaRPr>
          </a:p>
        </p:txBody>
      </p:sp>
      <p:cxnSp>
        <p:nvCxnSpPr>
          <p:cNvPr id="525" name="Google Shape;525;g2bf04ff201e_0_88"/>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526" name="Google Shape;526;g2bf04ff201e_0_8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27" name="Google Shape;527;g2bf04ff201e_0_8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2bf04ff201e_0_95"/>
          <p:cNvSpPr txBox="1">
            <a:spLocks noGrp="1"/>
          </p:cNvSpPr>
          <p:nvPr>
            <p:ph type="title"/>
          </p:nvPr>
        </p:nvSpPr>
        <p:spPr>
          <a:xfrm>
            <a:off x="495300" y="1497188"/>
            <a:ext cx="6405600" cy="26553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HTML Headings are titles or subtitles.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They are defined with &lt;h1&gt; to &lt;h6&gt; tags.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&lt;h1&gt; defines the most important heading</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&lt;h6&gt; defines the least important heading</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Importance of Headings – Search Engine use the headings to</a:t>
            </a:r>
            <a:br>
              <a:rPr lang="en-GB" sz="1500">
                <a:latin typeface="Montserrat"/>
                <a:ea typeface="Montserrat"/>
                <a:cs typeface="Montserrat"/>
                <a:sym typeface="Montserrat"/>
              </a:rPr>
            </a:br>
            <a:r>
              <a:rPr lang="en-GB" sz="1500">
                <a:latin typeface="Montserrat"/>
                <a:ea typeface="Montserrat"/>
                <a:cs typeface="Montserrat"/>
                <a:sym typeface="Montserrat"/>
              </a:rPr>
              <a:t>index the content of the web page. Its important to use headings to show the document structure.</a:t>
            </a:r>
            <a:br>
              <a:rPr lang="en-GB" sz="1500">
                <a:latin typeface="Montserrat"/>
                <a:ea typeface="Montserrat"/>
                <a:cs typeface="Montserrat"/>
                <a:sym typeface="Montserrat"/>
              </a:rPr>
            </a:br>
            <a:endParaRPr sz="1500" b="1">
              <a:latin typeface="Montserrat"/>
              <a:ea typeface="Montserrat"/>
              <a:cs typeface="Montserrat"/>
              <a:sym typeface="Montserrat"/>
            </a:endParaRPr>
          </a:p>
        </p:txBody>
      </p:sp>
      <p:sp>
        <p:nvSpPr>
          <p:cNvPr id="533" name="Google Shape;533;g2bf04ff201e_0_95"/>
          <p:cNvSpPr txBox="1">
            <a:spLocks noGrp="1"/>
          </p:cNvSpPr>
          <p:nvPr>
            <p:ph type="title"/>
          </p:nvPr>
        </p:nvSpPr>
        <p:spPr>
          <a:xfrm>
            <a:off x="495300" y="1044113"/>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HTML Headings</a:t>
            </a:r>
            <a:endParaRPr sz="2100" b="1">
              <a:latin typeface="Montserrat"/>
              <a:ea typeface="Montserrat"/>
              <a:cs typeface="Montserrat"/>
              <a:sym typeface="Montserrat"/>
            </a:endParaRPr>
          </a:p>
        </p:txBody>
      </p:sp>
      <p:sp>
        <p:nvSpPr>
          <p:cNvPr id="534" name="Google Shape;534;g2bf04ff201e_0_9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35" name="Google Shape;535;g2bf04ff201e_0_9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g2bf1c458ec5_1_7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41" name="Google Shape;541;g2bf1c458ec5_1_7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542" name="Google Shape;542;g2bf1c458ec5_1_75"/>
          <p:cNvPicPr preferRelativeResize="0"/>
          <p:nvPr/>
        </p:nvPicPr>
        <p:blipFill rotWithShape="1">
          <a:blip r:embed="rId3">
            <a:alphaModFix/>
          </a:blip>
          <a:srcRect/>
          <a:stretch/>
        </p:blipFill>
        <p:spPr>
          <a:xfrm>
            <a:off x="449273" y="196275"/>
            <a:ext cx="4252176" cy="49472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bf04ff201e_0_100"/>
          <p:cNvSpPr txBox="1">
            <a:spLocks noGrp="1"/>
          </p:cNvSpPr>
          <p:nvPr>
            <p:ph type="title"/>
          </p:nvPr>
        </p:nvSpPr>
        <p:spPr>
          <a:xfrm>
            <a:off x="518000" y="1532200"/>
            <a:ext cx="6405600" cy="23088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It always starts on a new line, usually a block of text</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HTML &lt;p&gt; element defines a paragraph.</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Browser automatically adds some margin before and after para.</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HTML &lt;pre&gt; element which preserves both spaces and line breaks.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Example for &lt;p&gt; and &lt;pre&gt;</a:t>
            </a:r>
            <a:br>
              <a:rPr lang="en-GB" sz="1500">
                <a:latin typeface="Montserrat"/>
                <a:ea typeface="Montserrat"/>
                <a:cs typeface="Montserrat"/>
                <a:sym typeface="Montserrat"/>
              </a:rPr>
            </a:br>
            <a:endParaRPr sz="1500" b="1">
              <a:latin typeface="Montserrat"/>
              <a:ea typeface="Montserrat"/>
              <a:cs typeface="Montserrat"/>
              <a:sym typeface="Montserrat"/>
            </a:endParaRPr>
          </a:p>
        </p:txBody>
      </p:sp>
      <p:sp>
        <p:nvSpPr>
          <p:cNvPr id="548" name="Google Shape;548;g2bf04ff201e_0_100"/>
          <p:cNvSpPr txBox="1">
            <a:spLocks noGrp="1"/>
          </p:cNvSpPr>
          <p:nvPr>
            <p:ph type="title"/>
          </p:nvPr>
        </p:nvSpPr>
        <p:spPr>
          <a:xfrm>
            <a:off x="449275" y="1134450"/>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Paragraph Tag</a:t>
            </a:r>
            <a:endParaRPr sz="2100" b="1">
              <a:latin typeface="Montserrat"/>
              <a:ea typeface="Montserrat"/>
              <a:cs typeface="Montserrat"/>
              <a:sym typeface="Montserrat"/>
            </a:endParaRPr>
          </a:p>
        </p:txBody>
      </p:sp>
      <p:sp>
        <p:nvSpPr>
          <p:cNvPr id="549" name="Google Shape;549;g2bf04ff201e_0_10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50" name="Google Shape;550;g2bf04ff201e_0_10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2bf04ff201e_0_105"/>
          <p:cNvSpPr txBox="1">
            <a:spLocks noGrp="1"/>
          </p:cNvSpPr>
          <p:nvPr>
            <p:ph type="title"/>
          </p:nvPr>
        </p:nvSpPr>
        <p:spPr>
          <a:xfrm>
            <a:off x="541375" y="1452175"/>
            <a:ext cx="6405600" cy="5772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br>
              <a:rPr lang="en-GB" sz="1500">
                <a:latin typeface="Montserrat"/>
                <a:ea typeface="Montserrat"/>
                <a:cs typeface="Montserrat"/>
                <a:sym typeface="Montserrat"/>
              </a:rPr>
            </a:br>
            <a:endParaRPr sz="1500" b="1">
              <a:latin typeface="Montserrat"/>
              <a:ea typeface="Montserrat"/>
              <a:cs typeface="Montserrat"/>
              <a:sym typeface="Montserrat"/>
            </a:endParaRPr>
          </a:p>
        </p:txBody>
      </p:sp>
      <p:sp>
        <p:nvSpPr>
          <p:cNvPr id="556" name="Google Shape;556;g2bf04ff201e_0_105"/>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Margin Tags</a:t>
            </a:r>
            <a:endParaRPr sz="2100" b="1">
              <a:latin typeface="Montserrat"/>
              <a:ea typeface="Montserrat"/>
              <a:cs typeface="Montserrat"/>
              <a:sym typeface="Montserrat"/>
            </a:endParaRPr>
          </a:p>
        </p:txBody>
      </p:sp>
      <p:sp>
        <p:nvSpPr>
          <p:cNvPr id="557" name="Google Shape;557;g2bf04ff201e_0_105"/>
          <p:cNvSpPr txBox="1">
            <a:spLocks noGrp="1"/>
          </p:cNvSpPr>
          <p:nvPr>
            <p:ph type="title"/>
          </p:nvPr>
        </p:nvSpPr>
        <p:spPr>
          <a:xfrm>
            <a:off x="495300" y="1940700"/>
            <a:ext cx="6575400" cy="9234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r>
              <a:rPr lang="en-GB" sz="1500">
                <a:latin typeface="Montserrat"/>
                <a:ea typeface="Montserrat"/>
                <a:cs typeface="Montserrat"/>
                <a:sym typeface="Montserrat"/>
              </a:rPr>
              <a:t> &lt;hr&gt; defines the break in HTML page represented by Horizontal rule</a:t>
            </a:r>
            <a:endParaRPr sz="1500">
              <a:latin typeface="Montserrat"/>
              <a:ea typeface="Montserrat"/>
              <a:cs typeface="Montserrat"/>
              <a:sym typeface="Montserrat"/>
            </a:endParaRPr>
          </a:p>
          <a:p>
            <a:pPr marL="0" lvl="0" indent="0" algn="l" rtl="0">
              <a:lnSpc>
                <a:spcPct val="150000"/>
              </a:lnSpc>
              <a:spcBef>
                <a:spcPts val="0"/>
              </a:spcBef>
              <a:spcAft>
                <a:spcPts val="0"/>
              </a:spcAft>
              <a:buSzPts val="2300"/>
              <a:buNone/>
            </a:pPr>
            <a:r>
              <a:rPr lang="en-GB" sz="1500">
                <a:latin typeface="Montserrat"/>
                <a:ea typeface="Montserrat"/>
                <a:cs typeface="Montserrat"/>
                <a:sym typeface="Montserrat"/>
              </a:rPr>
              <a:t> &lt;hr&gt; separates content in the HTML Page</a:t>
            </a:r>
            <a:endParaRPr/>
          </a:p>
          <a:p>
            <a:pPr marL="0" lvl="0" indent="0" algn="l" rtl="0">
              <a:lnSpc>
                <a:spcPct val="150000"/>
              </a:lnSpc>
              <a:spcBef>
                <a:spcPts val="0"/>
              </a:spcBef>
              <a:spcAft>
                <a:spcPts val="0"/>
              </a:spcAft>
              <a:buSzPts val="2300"/>
              <a:buNone/>
            </a:pPr>
            <a:r>
              <a:rPr lang="en-GB" sz="1500">
                <a:latin typeface="Montserrat"/>
                <a:ea typeface="Montserrat"/>
                <a:cs typeface="Montserrat"/>
                <a:sym typeface="Montserrat"/>
              </a:rPr>
              <a:t> &lt;hr&gt; tag is empty tag which means it has no end tag.</a:t>
            </a:r>
            <a:endParaRPr sz="1500" b="1">
              <a:latin typeface="Montserrat"/>
              <a:ea typeface="Montserrat"/>
              <a:cs typeface="Montserrat"/>
              <a:sym typeface="Montserrat"/>
            </a:endParaRPr>
          </a:p>
        </p:txBody>
      </p:sp>
      <p:sp>
        <p:nvSpPr>
          <p:cNvPr id="558" name="Google Shape;558;g2bf04ff201e_0_105"/>
          <p:cNvSpPr txBox="1">
            <a:spLocks noGrp="1"/>
          </p:cNvSpPr>
          <p:nvPr>
            <p:ph type="title"/>
          </p:nvPr>
        </p:nvSpPr>
        <p:spPr>
          <a:xfrm>
            <a:off x="495299" y="1552175"/>
            <a:ext cx="43179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Horizontal Rule</a:t>
            </a:r>
            <a:endParaRPr sz="2100" b="1">
              <a:latin typeface="Montserrat"/>
              <a:ea typeface="Montserrat"/>
              <a:cs typeface="Montserrat"/>
              <a:sym typeface="Montserrat"/>
            </a:endParaRPr>
          </a:p>
        </p:txBody>
      </p:sp>
      <p:sp>
        <p:nvSpPr>
          <p:cNvPr id="559" name="Google Shape;559;g2bf04ff201e_0_105"/>
          <p:cNvSpPr txBox="1"/>
          <p:nvPr/>
        </p:nvSpPr>
        <p:spPr>
          <a:xfrm>
            <a:off x="495299" y="3037800"/>
            <a:ext cx="4317900" cy="323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000"/>
              <a:buFont typeface="Montserrat SemiBold"/>
              <a:buNone/>
            </a:pPr>
            <a:r>
              <a:rPr lang="en-GB" sz="2100" b="1" i="0" u="none" strike="noStrike" cap="none">
                <a:solidFill>
                  <a:schemeClr val="dk1"/>
                </a:solidFill>
                <a:latin typeface="Montserrat"/>
                <a:ea typeface="Montserrat"/>
                <a:cs typeface="Montserrat"/>
                <a:sym typeface="Montserrat"/>
              </a:rPr>
              <a:t>Line Break</a:t>
            </a:r>
            <a:endParaRPr sz="1400" b="0" i="0" u="none" strike="noStrike" cap="none">
              <a:solidFill>
                <a:srgbClr val="000000"/>
              </a:solidFill>
              <a:latin typeface="Arial"/>
              <a:ea typeface="Arial"/>
              <a:cs typeface="Arial"/>
              <a:sym typeface="Arial"/>
            </a:endParaRPr>
          </a:p>
        </p:txBody>
      </p:sp>
      <p:sp>
        <p:nvSpPr>
          <p:cNvPr id="560" name="Google Shape;560;g2bf04ff201e_0_105"/>
          <p:cNvSpPr txBox="1"/>
          <p:nvPr/>
        </p:nvSpPr>
        <p:spPr>
          <a:xfrm>
            <a:off x="495299" y="3419700"/>
            <a:ext cx="6575400" cy="9234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1500"/>
              <a:buFont typeface="Arial"/>
              <a:buNone/>
            </a:pPr>
            <a:r>
              <a:rPr lang="en-GB" sz="1500" b="0" i="0" u="none" strike="noStrike" cap="none">
                <a:solidFill>
                  <a:schemeClr val="dk1"/>
                </a:solidFill>
                <a:latin typeface="Montserrat"/>
                <a:ea typeface="Montserrat"/>
                <a:cs typeface="Montserrat"/>
                <a:sym typeface="Montserrat"/>
              </a:rPr>
              <a:t>HTML &lt;br&gt; defines a line break</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GB" sz="1500" b="0" i="0" u="none" strike="noStrike" cap="none">
                <a:solidFill>
                  <a:schemeClr val="dk1"/>
                </a:solidFill>
                <a:latin typeface="Montserrat"/>
                <a:ea typeface="Montserrat"/>
                <a:cs typeface="Montserrat"/>
                <a:sym typeface="Montserrat"/>
              </a:rPr>
              <a:t>Use &lt;br&gt; if you want a line break without starting a new paragraph.</a:t>
            </a:r>
            <a:endParaRPr sz="1400" b="0" i="0" u="none" strike="noStrike" cap="none">
              <a:solidFill>
                <a:srgbClr val="000000"/>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1500"/>
              <a:buFont typeface="Arial"/>
              <a:buNone/>
            </a:pPr>
            <a:r>
              <a:rPr lang="en-GB" sz="1500" b="0" i="0" u="none" strike="noStrike" cap="none">
                <a:solidFill>
                  <a:schemeClr val="dk1"/>
                </a:solidFill>
                <a:latin typeface="Montserrat"/>
                <a:ea typeface="Montserrat"/>
                <a:cs typeface="Montserrat"/>
                <a:sym typeface="Montserrat"/>
              </a:rPr>
              <a:t>&lt;br&gt; tag is empty tag which means it has no end tag.</a:t>
            </a:r>
            <a:endParaRPr sz="1500" b="1" i="0" u="none" strike="noStrike" cap="none">
              <a:solidFill>
                <a:schemeClr val="dk1"/>
              </a:solidFill>
              <a:latin typeface="Montserrat"/>
              <a:ea typeface="Montserrat"/>
              <a:cs typeface="Montserrat"/>
              <a:sym typeface="Montserrat"/>
            </a:endParaRPr>
          </a:p>
        </p:txBody>
      </p:sp>
      <p:sp>
        <p:nvSpPr>
          <p:cNvPr id="561" name="Google Shape;561;g2bf04ff201e_0_1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62" name="Google Shape;562;g2bf04ff201e_0_1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g2bf216e7d1b_0_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68" name="Google Shape;568;g2bf216e7d1b_0_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569" name="Google Shape;569;g2bf216e7d1b_0_0" descr="haha html go &lt;br&gt;&lt;br&gt; : r/ProgrammerHumor"/>
          <p:cNvPicPr preferRelativeResize="0"/>
          <p:nvPr/>
        </p:nvPicPr>
        <p:blipFill rotWithShape="1">
          <a:blip r:embed="rId3">
            <a:alphaModFix/>
          </a:blip>
          <a:srcRect/>
          <a:stretch/>
        </p:blipFill>
        <p:spPr>
          <a:xfrm>
            <a:off x="152400" y="518313"/>
            <a:ext cx="6794075" cy="4106875"/>
          </a:xfrm>
          <a:prstGeom prst="rect">
            <a:avLst/>
          </a:prstGeom>
          <a:noFill/>
          <a:ln>
            <a:noFill/>
          </a:ln>
        </p:spPr>
      </p:pic>
      <p:sp>
        <p:nvSpPr>
          <p:cNvPr id="570" name="Google Shape;570;g2bf216e7d1b_0_0"/>
          <p:cNvSpPr txBox="1"/>
          <p:nvPr/>
        </p:nvSpPr>
        <p:spPr>
          <a:xfrm>
            <a:off x="366075" y="174125"/>
            <a:ext cx="3000000" cy="507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GB" sz="2100" b="1" i="0" u="none" strike="noStrike" cap="none">
                <a:solidFill>
                  <a:schemeClr val="dk1"/>
                </a:solidFill>
                <a:latin typeface="Montserrat"/>
                <a:ea typeface="Montserrat"/>
                <a:cs typeface="Montserrat"/>
                <a:sym typeface="Montserrat"/>
              </a:rPr>
              <a:t>Css guy</a:t>
            </a:r>
            <a:endParaRPr sz="2100" b="1" i="0" u="none" strike="noStrike" cap="none">
              <a:solidFill>
                <a:schemeClr val="dk1"/>
              </a:solidFill>
              <a:latin typeface="Montserrat"/>
              <a:ea typeface="Montserrat"/>
              <a:cs typeface="Montserrat"/>
              <a:sym typeface="Montserrat"/>
            </a:endParaRPr>
          </a:p>
        </p:txBody>
      </p:sp>
      <p:sp>
        <p:nvSpPr>
          <p:cNvPr id="571" name="Google Shape;571;g2bf216e7d1b_0_0"/>
          <p:cNvSpPr txBox="1"/>
          <p:nvPr/>
        </p:nvSpPr>
        <p:spPr>
          <a:xfrm>
            <a:off x="3245800" y="248375"/>
            <a:ext cx="3654900" cy="831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100"/>
              <a:buFont typeface="Arial"/>
              <a:buNone/>
            </a:pPr>
            <a:r>
              <a:rPr lang="en-GB" sz="2100" b="1" i="0" u="none" strike="noStrike" cap="none">
                <a:solidFill>
                  <a:schemeClr val="dk1"/>
                </a:solidFill>
                <a:latin typeface="Montserrat"/>
                <a:ea typeface="Montserrat"/>
                <a:cs typeface="Montserrat"/>
                <a:sym typeface="Montserrat"/>
              </a:rPr>
              <a:t>Me who only knows html</a:t>
            </a:r>
            <a:endParaRPr sz="2100" b="1"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bf04ff201e_0_114"/>
          <p:cNvSpPr txBox="1">
            <a:spLocks noGrp="1"/>
          </p:cNvSpPr>
          <p:nvPr>
            <p:ph type="title"/>
          </p:nvPr>
        </p:nvSpPr>
        <p:spPr>
          <a:xfrm>
            <a:off x="541375" y="1452175"/>
            <a:ext cx="6405600" cy="5772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2300"/>
              <a:buNone/>
            </a:pPr>
            <a:br>
              <a:rPr lang="en-GB" sz="1500">
                <a:latin typeface="Montserrat"/>
                <a:ea typeface="Montserrat"/>
                <a:cs typeface="Montserrat"/>
                <a:sym typeface="Montserrat"/>
              </a:rPr>
            </a:br>
            <a:endParaRPr sz="1500" b="1">
              <a:latin typeface="Montserrat"/>
              <a:ea typeface="Montserrat"/>
              <a:cs typeface="Montserrat"/>
              <a:sym typeface="Montserrat"/>
            </a:endParaRPr>
          </a:p>
        </p:txBody>
      </p:sp>
      <p:sp>
        <p:nvSpPr>
          <p:cNvPr id="577" name="Google Shape;577;g2bf04ff201e_0_114"/>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Anchor</a:t>
            </a:r>
            <a:endParaRPr sz="2100" b="1">
              <a:latin typeface="Montserrat"/>
              <a:ea typeface="Montserrat"/>
              <a:cs typeface="Montserrat"/>
              <a:sym typeface="Montserrat"/>
            </a:endParaRPr>
          </a:p>
        </p:txBody>
      </p:sp>
      <p:sp>
        <p:nvSpPr>
          <p:cNvPr id="578" name="Google Shape;578;g2bf04ff201e_0_114"/>
          <p:cNvSpPr txBox="1">
            <a:spLocks noGrp="1"/>
          </p:cNvSpPr>
          <p:nvPr>
            <p:ph type="title"/>
          </p:nvPr>
        </p:nvSpPr>
        <p:spPr>
          <a:xfrm>
            <a:off x="495300" y="1940700"/>
            <a:ext cx="6575400" cy="23088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&lt;a&gt; tag defines a hyperlink, used to link from one page to another</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Most important attribute of &lt;a&gt; is href determines link destination</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An unvisited link is underlined and blue</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 visited link is underlined and purple</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An active link is underlined and red</a:t>
            </a:r>
            <a:br>
              <a:rPr lang="en-GB" sz="1500">
                <a:latin typeface="Montserrat"/>
                <a:ea typeface="Montserrat"/>
                <a:cs typeface="Montserrat"/>
                <a:sym typeface="Montserrat"/>
              </a:rPr>
            </a:br>
            <a:br>
              <a:rPr lang="en-GB" sz="1500">
                <a:latin typeface="Montserrat"/>
                <a:ea typeface="Montserrat"/>
                <a:cs typeface="Montserrat"/>
                <a:sym typeface="Montserrat"/>
              </a:rPr>
            </a:br>
            <a:r>
              <a:rPr lang="en-GB" sz="1500">
                <a:latin typeface="Montserrat"/>
                <a:ea typeface="Montserrat"/>
                <a:cs typeface="Montserrat"/>
                <a:sym typeface="Montserrat"/>
              </a:rPr>
              <a:t>Attributes and Examples for &lt;a&gt; tag</a:t>
            </a:r>
            <a:endParaRPr sz="1500">
              <a:latin typeface="Montserrat"/>
              <a:ea typeface="Montserrat"/>
              <a:cs typeface="Montserrat"/>
              <a:sym typeface="Montserrat"/>
            </a:endParaRPr>
          </a:p>
        </p:txBody>
      </p:sp>
      <p:sp>
        <p:nvSpPr>
          <p:cNvPr id="579" name="Google Shape;579;g2bf04ff201e_0_114"/>
          <p:cNvSpPr txBox="1">
            <a:spLocks noGrp="1"/>
          </p:cNvSpPr>
          <p:nvPr>
            <p:ph type="title"/>
          </p:nvPr>
        </p:nvSpPr>
        <p:spPr>
          <a:xfrm>
            <a:off x="495299" y="1552175"/>
            <a:ext cx="43179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000"/>
              <a:buFont typeface="Arial"/>
              <a:buNone/>
            </a:pPr>
            <a:r>
              <a:rPr lang="en-GB" sz="2100" b="1">
                <a:latin typeface="Montserrat"/>
                <a:ea typeface="Montserrat"/>
                <a:cs typeface="Montserrat"/>
                <a:sym typeface="Montserrat"/>
              </a:rPr>
              <a:t>HTML &lt;a&gt; tag</a:t>
            </a:r>
            <a:endParaRPr sz="2100" b="1">
              <a:latin typeface="Montserrat"/>
              <a:ea typeface="Montserrat"/>
              <a:cs typeface="Montserrat"/>
              <a:sym typeface="Montserrat"/>
            </a:endParaRPr>
          </a:p>
        </p:txBody>
      </p:sp>
      <p:sp>
        <p:nvSpPr>
          <p:cNvPr id="580" name="Google Shape;580;g2bf04ff201e_0_11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81" name="Google Shape;581;g2bf04ff201e_0_11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g2bf04ff201e_0_121"/>
          <p:cNvSpPr txBox="1">
            <a:spLocks noGrp="1"/>
          </p:cNvSpPr>
          <p:nvPr>
            <p:ph type="title"/>
          </p:nvPr>
        </p:nvSpPr>
        <p:spPr>
          <a:xfrm>
            <a:off x="472650" y="1627275"/>
            <a:ext cx="6405600" cy="16161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It allows developers to group a set of related items in lists.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Unordered List - &lt;ul&gt; tag.</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Ordered List - &lt;ol&gt; tag</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HTML Description Lists - &lt;dl&gt; and &lt;dt&gt; with &lt;dd&gt;</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Each List Item starts with &lt;li&gt; tag</a:t>
            </a:r>
            <a:endParaRPr sz="1500" b="1">
              <a:latin typeface="Montserrat"/>
              <a:ea typeface="Montserrat"/>
              <a:cs typeface="Montserrat"/>
              <a:sym typeface="Montserrat"/>
            </a:endParaRPr>
          </a:p>
        </p:txBody>
      </p:sp>
      <p:sp>
        <p:nvSpPr>
          <p:cNvPr id="587" name="Google Shape;587;g2bf04ff201e_0_121"/>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HTML Lists</a:t>
            </a:r>
            <a:endParaRPr sz="2100" b="1">
              <a:latin typeface="Montserrat"/>
              <a:ea typeface="Montserrat"/>
              <a:cs typeface="Montserrat"/>
              <a:sym typeface="Montserrat"/>
            </a:endParaRPr>
          </a:p>
        </p:txBody>
      </p:sp>
      <p:sp>
        <p:nvSpPr>
          <p:cNvPr id="588" name="Google Shape;588;g2bf04ff201e_0_12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89" name="Google Shape;589;g2bf04ff201e_0_12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590" name="Google Shape;590;g2bf04ff201e_0_121"/>
          <p:cNvPicPr preferRelativeResize="0"/>
          <p:nvPr/>
        </p:nvPicPr>
        <p:blipFill rotWithShape="1">
          <a:blip r:embed="rId3">
            <a:alphaModFix/>
          </a:blip>
          <a:srcRect/>
          <a:stretch/>
        </p:blipFill>
        <p:spPr>
          <a:xfrm>
            <a:off x="5569450" y="2187350"/>
            <a:ext cx="3584400" cy="3080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g2bf04ff201e_0_126"/>
          <p:cNvSpPr txBox="1">
            <a:spLocks noGrp="1"/>
          </p:cNvSpPr>
          <p:nvPr>
            <p:ph type="title"/>
          </p:nvPr>
        </p:nvSpPr>
        <p:spPr>
          <a:xfrm>
            <a:off x="472650" y="1516100"/>
            <a:ext cx="6405600" cy="30015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&lt;img&gt; tag is used to embed an image in HTML page. It creates a holding space for the referenced image.</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Required Attributes in &lt;img&gt; tag is src, alt, width and height.</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&lt;video&gt; tag is used to embed video content in HTML page.</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It contains one or more &lt;source&gt; tags with different video sources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Supported Video formats – mp4, webm, ogg.</a:t>
            </a:r>
            <a:br>
              <a:rPr lang="en-GB" sz="1500">
                <a:latin typeface="Montserrat"/>
                <a:ea typeface="Montserrat"/>
                <a:cs typeface="Montserrat"/>
                <a:sym typeface="Montserrat"/>
              </a:rPr>
            </a:br>
            <a:br>
              <a:rPr lang="en-GB" sz="1500">
                <a:latin typeface="Montserrat"/>
                <a:ea typeface="Montserrat"/>
                <a:cs typeface="Montserrat"/>
                <a:sym typeface="Montserrat"/>
              </a:rPr>
            </a:br>
            <a:r>
              <a:rPr lang="en-GB" sz="1500">
                <a:latin typeface="Montserrat"/>
                <a:ea typeface="Montserrat"/>
                <a:cs typeface="Montserrat"/>
                <a:sym typeface="Montserrat"/>
              </a:rPr>
              <a:t>Optional Attributes in &lt;img&gt; and &lt;video&gt; tags</a:t>
            </a:r>
            <a:endParaRPr sz="1500" b="1">
              <a:latin typeface="Montserrat"/>
              <a:ea typeface="Montserrat"/>
              <a:cs typeface="Montserrat"/>
              <a:sym typeface="Montserrat"/>
            </a:endParaRPr>
          </a:p>
        </p:txBody>
      </p:sp>
      <p:sp>
        <p:nvSpPr>
          <p:cNvPr id="596" name="Google Shape;596;g2bf04ff201e_0_126"/>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Images and Videos</a:t>
            </a:r>
            <a:endParaRPr sz="2100" b="1">
              <a:latin typeface="Montserrat"/>
              <a:ea typeface="Montserrat"/>
              <a:cs typeface="Montserrat"/>
              <a:sym typeface="Montserrat"/>
            </a:endParaRPr>
          </a:p>
        </p:txBody>
      </p:sp>
      <p:sp>
        <p:nvSpPr>
          <p:cNvPr id="597" name="Google Shape;597;g2bf04ff201e_0_12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598" name="Google Shape;598;g2bf04ff201e_0_12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g2bf04ff201e_0_131"/>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g2bf04ff201e_0_131"/>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605" name="Google Shape;605;g2bf04ff201e_0_131"/>
          <p:cNvSpPr txBox="1">
            <a:spLocks noGrp="1"/>
          </p:cNvSpPr>
          <p:nvPr>
            <p:ph type="title"/>
          </p:nvPr>
        </p:nvSpPr>
        <p:spPr>
          <a:xfrm>
            <a:off x="631300" y="1209450"/>
            <a:ext cx="3851700" cy="24936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Heading Tags</a:t>
            </a:r>
            <a:br>
              <a:rPr lang="en-GB" sz="1800">
                <a:latin typeface="Montserrat"/>
                <a:ea typeface="Montserrat"/>
                <a:cs typeface="Montserrat"/>
                <a:sym typeface="Montserrat"/>
              </a:rPr>
            </a:br>
            <a:r>
              <a:rPr lang="en-GB" sz="1800">
                <a:latin typeface="Montserrat"/>
                <a:ea typeface="Montserrat"/>
                <a:cs typeface="Montserrat"/>
                <a:sym typeface="Montserrat"/>
              </a:rPr>
              <a:t>Paragraph Tag</a:t>
            </a:r>
            <a:br>
              <a:rPr lang="en-GB" sz="1800">
                <a:latin typeface="Montserrat"/>
                <a:ea typeface="Montserrat"/>
                <a:cs typeface="Montserrat"/>
                <a:sym typeface="Montserrat"/>
              </a:rPr>
            </a:br>
            <a:r>
              <a:rPr lang="en-GB" sz="1800">
                <a:latin typeface="Montserrat"/>
                <a:ea typeface="Montserrat"/>
                <a:cs typeface="Montserrat"/>
                <a:sym typeface="Montserrat"/>
              </a:rPr>
              <a:t>Line Break and Horizontal Rule</a:t>
            </a:r>
            <a:br>
              <a:rPr lang="en-GB" sz="1800">
                <a:latin typeface="Montserrat"/>
                <a:ea typeface="Montserrat"/>
                <a:cs typeface="Montserrat"/>
                <a:sym typeface="Montserrat"/>
              </a:rPr>
            </a:br>
            <a:r>
              <a:rPr lang="en-GB" sz="1800">
                <a:latin typeface="Montserrat"/>
                <a:ea typeface="Montserrat"/>
                <a:cs typeface="Montserrat"/>
                <a:sym typeface="Montserrat"/>
              </a:rPr>
              <a:t>Anchor Tag</a:t>
            </a:r>
            <a:br>
              <a:rPr lang="en-GB" sz="1800">
                <a:latin typeface="Montserrat"/>
                <a:ea typeface="Montserrat"/>
                <a:cs typeface="Montserrat"/>
                <a:sym typeface="Montserrat"/>
              </a:rPr>
            </a:br>
            <a:r>
              <a:rPr lang="en-GB" sz="1800">
                <a:latin typeface="Montserrat"/>
                <a:ea typeface="Montserrat"/>
                <a:cs typeface="Montserrat"/>
                <a:sym typeface="Montserrat"/>
              </a:rPr>
              <a:t>Lists</a:t>
            </a:r>
            <a:br>
              <a:rPr lang="en-GB" sz="1800">
                <a:latin typeface="Montserrat"/>
                <a:ea typeface="Montserrat"/>
                <a:cs typeface="Montserrat"/>
                <a:sym typeface="Montserrat"/>
              </a:rPr>
            </a:br>
            <a:r>
              <a:rPr lang="en-GB" sz="1800">
                <a:latin typeface="Montserrat"/>
                <a:ea typeface="Montserrat"/>
                <a:cs typeface="Montserrat"/>
                <a:sym typeface="Montserrat"/>
              </a:rPr>
              <a:t>Image &amp; Video Tag</a:t>
            </a:r>
            <a:endParaRPr/>
          </a:p>
        </p:txBody>
      </p:sp>
      <p:cxnSp>
        <p:nvCxnSpPr>
          <p:cNvPr id="606" name="Google Shape;606;g2bf04ff201e_0_131"/>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607" name="Google Shape;607;g2bf04ff201e_0_13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08" name="Google Shape;608;g2bf04ff201e_0_13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609" name="Google Shape;609;g2bf04ff201e_0_131"/>
          <p:cNvPicPr preferRelativeResize="0"/>
          <p:nvPr/>
        </p:nvPicPr>
        <p:blipFill rotWithShape="1">
          <a:blip r:embed="rId3">
            <a:alphaModFix/>
          </a:blip>
          <a:srcRect/>
          <a:stretch/>
        </p:blipFill>
        <p:spPr>
          <a:xfrm>
            <a:off x="5449325" y="1071475"/>
            <a:ext cx="3322200" cy="3830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g2bf04ff11e0_0_178"/>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g2bf63b9a3bb_0_51"/>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https://bit.ly/mbufrm4</a:t>
            </a:r>
            <a:endParaRPr sz="2000" b="0" i="0" u="none" strike="noStrike" cap="none">
              <a:solidFill>
                <a:srgbClr val="000000"/>
              </a:solidFill>
              <a:latin typeface="Montserrat"/>
              <a:ea typeface="Montserrat"/>
              <a:cs typeface="Montserrat"/>
              <a:sym typeface="Montserrat"/>
            </a:endParaRPr>
          </a:p>
        </p:txBody>
      </p:sp>
      <p:sp>
        <p:nvSpPr>
          <p:cNvPr id="615" name="Google Shape;615;g2bf63b9a3bb_0_5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16" name="Google Shape;616;g2bf63b9a3bb_0_5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17" name="Google Shape;617;g2bf63b9a3bb_0_5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18" name="Google Shape;618;g2bf63b9a3bb_0_5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2bf04ff201e_0_138"/>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624" name="Google Shape;624;g2bf04ff201e_0_13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25" name="Google Shape;625;g2bf04ff201e_0_13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g2bf04ff201e_0_172"/>
          <p:cNvSpPr txBox="1"/>
          <p:nvPr/>
        </p:nvSpPr>
        <p:spPr>
          <a:xfrm>
            <a:off x="396875" y="1491250"/>
            <a:ext cx="33540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HTML Tags - II</a:t>
            </a:r>
            <a:endParaRPr sz="2000" b="0" i="0" u="none" strike="noStrike" cap="none">
              <a:solidFill>
                <a:srgbClr val="000000"/>
              </a:solidFill>
              <a:latin typeface="Montserrat"/>
              <a:ea typeface="Montserrat"/>
              <a:cs typeface="Montserrat"/>
              <a:sym typeface="Montserrat"/>
            </a:endParaRPr>
          </a:p>
        </p:txBody>
      </p:sp>
      <p:sp>
        <p:nvSpPr>
          <p:cNvPr id="631" name="Google Shape;631;g2bf04ff201e_0_17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32" name="Google Shape;632;g2bf04ff201e_0_17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2bf04ff201e_0_177"/>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g2bf04ff201e_0_177"/>
          <p:cNvSpPr txBox="1">
            <a:spLocks noGrp="1"/>
          </p:cNvSpPr>
          <p:nvPr>
            <p:ph type="title"/>
          </p:nvPr>
        </p:nvSpPr>
        <p:spPr>
          <a:xfrm>
            <a:off x="419450" y="4151379"/>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Overview</a:t>
            </a:r>
            <a:endParaRPr sz="3000" b="1">
              <a:latin typeface="Montserrat"/>
              <a:ea typeface="Montserrat"/>
              <a:cs typeface="Montserrat"/>
              <a:sym typeface="Montserrat"/>
            </a:endParaRPr>
          </a:p>
        </p:txBody>
      </p:sp>
      <p:sp>
        <p:nvSpPr>
          <p:cNvPr id="639" name="Google Shape;639;g2bf04ff201e_0_177"/>
          <p:cNvSpPr txBox="1">
            <a:spLocks noGrp="1"/>
          </p:cNvSpPr>
          <p:nvPr>
            <p:ph type="title"/>
          </p:nvPr>
        </p:nvSpPr>
        <p:spPr>
          <a:xfrm>
            <a:off x="741174" y="1475025"/>
            <a:ext cx="3398400" cy="20502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Developer Tools in Chrome</a:t>
            </a:r>
            <a:endParaRPr sz="180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HTML5 Semantic Tags</a:t>
            </a:r>
            <a:endParaRPr sz="180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Types of Semantic Tags</a:t>
            </a:r>
            <a:br>
              <a:rPr lang="en-GB" sz="1800">
                <a:latin typeface="Montserrat"/>
                <a:ea typeface="Montserrat"/>
                <a:cs typeface="Montserrat"/>
                <a:sym typeface="Montserrat"/>
              </a:rPr>
            </a:br>
            <a:r>
              <a:rPr lang="en-GB" sz="1800">
                <a:latin typeface="Montserrat"/>
                <a:ea typeface="Montserrat"/>
                <a:cs typeface="Montserrat"/>
                <a:sym typeface="Montserrat"/>
              </a:rPr>
              <a:t>Visualization and Examples</a:t>
            </a:r>
            <a:endParaRPr sz="180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Why Semantic Elements?</a:t>
            </a:r>
            <a:endParaRPr sz="1800">
              <a:latin typeface="Montserrat"/>
              <a:ea typeface="Montserrat"/>
              <a:cs typeface="Montserrat"/>
              <a:sym typeface="Montserrat"/>
            </a:endParaRPr>
          </a:p>
        </p:txBody>
      </p:sp>
      <p:cxnSp>
        <p:nvCxnSpPr>
          <p:cNvPr id="640" name="Google Shape;640;g2bf04ff201e_0_177"/>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641" name="Google Shape;641;g2bf04ff201e_0_17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42" name="Google Shape;642;g2bf04ff201e_0_17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2bf04ff201e_0_184"/>
          <p:cNvSpPr txBox="1">
            <a:spLocks noGrp="1"/>
          </p:cNvSpPr>
          <p:nvPr>
            <p:ph type="title"/>
          </p:nvPr>
        </p:nvSpPr>
        <p:spPr>
          <a:xfrm>
            <a:off x="472649" y="1661388"/>
            <a:ext cx="6413700" cy="16161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Developer Tools often called dev tools, allow to inspect, test and debug the code.</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It can be accessed on chrome using the right click and inspect.</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Different Tabs in Dev Tools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Usage of Each Tab and Understand the importance.</a:t>
            </a:r>
            <a:endParaRPr sz="1500">
              <a:latin typeface="Montserrat"/>
              <a:ea typeface="Montserrat"/>
              <a:cs typeface="Montserrat"/>
              <a:sym typeface="Montserrat"/>
            </a:endParaRPr>
          </a:p>
        </p:txBody>
      </p:sp>
      <p:sp>
        <p:nvSpPr>
          <p:cNvPr id="648" name="Google Shape;648;g2bf04ff201e_0_184"/>
          <p:cNvSpPr txBox="1">
            <a:spLocks noGrp="1"/>
          </p:cNvSpPr>
          <p:nvPr>
            <p:ph type="title"/>
          </p:nvPr>
        </p:nvSpPr>
        <p:spPr>
          <a:xfrm>
            <a:off x="472650" y="1042450"/>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Developer Tools</a:t>
            </a:r>
            <a:endParaRPr sz="2100" b="1">
              <a:latin typeface="Montserrat"/>
              <a:ea typeface="Montserrat"/>
              <a:cs typeface="Montserrat"/>
              <a:sym typeface="Montserrat"/>
            </a:endParaRPr>
          </a:p>
        </p:txBody>
      </p:sp>
      <p:sp>
        <p:nvSpPr>
          <p:cNvPr id="649" name="Google Shape;649;g2bf04ff201e_0_18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50" name="Google Shape;650;g2bf04ff201e_0_18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651" name="Google Shape;651;g2bf04ff201e_0_184"/>
          <p:cNvPicPr preferRelativeResize="0"/>
          <p:nvPr/>
        </p:nvPicPr>
        <p:blipFill rotWithShape="1">
          <a:blip r:embed="rId3">
            <a:alphaModFix/>
          </a:blip>
          <a:srcRect/>
          <a:stretch/>
        </p:blipFill>
        <p:spPr>
          <a:xfrm>
            <a:off x="6580375" y="2579875"/>
            <a:ext cx="2563625" cy="2563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g2bf04ff201e_0_189"/>
          <p:cNvSpPr txBox="1">
            <a:spLocks noGrp="1"/>
          </p:cNvSpPr>
          <p:nvPr>
            <p:ph type="title"/>
          </p:nvPr>
        </p:nvSpPr>
        <p:spPr>
          <a:xfrm>
            <a:off x="472649" y="1054425"/>
            <a:ext cx="6211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Visual Representation of Developer Tools</a:t>
            </a:r>
            <a:endParaRPr sz="2100" b="1">
              <a:latin typeface="Montserrat"/>
              <a:ea typeface="Montserrat"/>
              <a:cs typeface="Montserrat"/>
              <a:sym typeface="Montserrat"/>
            </a:endParaRPr>
          </a:p>
        </p:txBody>
      </p:sp>
      <p:pic>
        <p:nvPicPr>
          <p:cNvPr id="657" name="Google Shape;657;g2bf04ff201e_0_189"/>
          <p:cNvPicPr preferRelativeResize="0"/>
          <p:nvPr/>
        </p:nvPicPr>
        <p:blipFill rotWithShape="1">
          <a:blip r:embed="rId3">
            <a:alphaModFix/>
          </a:blip>
          <a:srcRect/>
          <a:stretch/>
        </p:blipFill>
        <p:spPr>
          <a:xfrm>
            <a:off x="1238080" y="1628413"/>
            <a:ext cx="4515360" cy="2398782"/>
          </a:xfrm>
          <a:prstGeom prst="rect">
            <a:avLst/>
          </a:prstGeom>
          <a:noFill/>
          <a:ln>
            <a:noFill/>
          </a:ln>
        </p:spPr>
      </p:pic>
      <p:sp>
        <p:nvSpPr>
          <p:cNvPr id="658" name="Google Shape;658;g2bf04ff201e_0_18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59" name="Google Shape;659;g2bf04ff201e_0_18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660" name="Google Shape;660;g2bf04ff201e_0_189"/>
          <p:cNvPicPr preferRelativeResize="0"/>
          <p:nvPr/>
        </p:nvPicPr>
        <p:blipFill rotWithShape="1">
          <a:blip r:embed="rId4">
            <a:alphaModFix/>
          </a:blip>
          <a:srcRect/>
          <a:stretch/>
        </p:blipFill>
        <p:spPr>
          <a:xfrm>
            <a:off x="5813775" y="1628425"/>
            <a:ext cx="3063800" cy="22978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2bf04ff201e_0_194"/>
          <p:cNvSpPr txBox="1">
            <a:spLocks noGrp="1"/>
          </p:cNvSpPr>
          <p:nvPr>
            <p:ph type="title"/>
          </p:nvPr>
        </p:nvSpPr>
        <p:spPr>
          <a:xfrm>
            <a:off x="472649" y="1661388"/>
            <a:ext cx="6413700" cy="23088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Semantic Elements == Elements with a meaning</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It describes the meaning to both browser and the developer</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They are used to define the different parts of the web page.</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Examples of non-semantic - &lt;div&gt; and &lt;span&gt; which tells nothing about its content. </a:t>
            </a:r>
            <a:br>
              <a:rPr lang="en-GB" sz="1500">
                <a:latin typeface="Montserrat"/>
                <a:ea typeface="Montserrat"/>
                <a:cs typeface="Montserrat"/>
                <a:sym typeface="Montserrat"/>
              </a:rPr>
            </a:br>
            <a:r>
              <a:rPr lang="en-GB" sz="1500">
                <a:latin typeface="Montserrat"/>
                <a:ea typeface="Montserrat"/>
                <a:cs typeface="Montserrat"/>
                <a:sym typeface="Montserrat"/>
              </a:rPr>
              <a:t>Semantic Tags - &lt;form&gt;, &lt;article&gt; - define its content and meaning</a:t>
            </a:r>
            <a:endParaRPr sz="1500">
              <a:latin typeface="Montserrat"/>
              <a:ea typeface="Montserrat"/>
              <a:cs typeface="Montserrat"/>
              <a:sym typeface="Montserrat"/>
            </a:endParaRPr>
          </a:p>
        </p:txBody>
      </p:sp>
      <p:sp>
        <p:nvSpPr>
          <p:cNvPr id="666" name="Google Shape;666;g2bf04ff201e_0_194"/>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Semantic Elements in HTML5</a:t>
            </a:r>
            <a:endParaRPr sz="2100" b="1">
              <a:latin typeface="Montserrat"/>
              <a:ea typeface="Montserrat"/>
              <a:cs typeface="Montserrat"/>
              <a:sym typeface="Montserrat"/>
            </a:endParaRPr>
          </a:p>
        </p:txBody>
      </p:sp>
      <p:sp>
        <p:nvSpPr>
          <p:cNvPr id="667" name="Google Shape;667;g2bf04ff201e_0_19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68" name="Google Shape;668;g2bf04ff201e_0_19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2bf1c458ec5_1_6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74" name="Google Shape;674;g2bf1c458ec5_1_6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675" name="Google Shape;675;g2bf1c458ec5_1_65"/>
          <p:cNvPicPr preferRelativeResize="0"/>
          <p:nvPr/>
        </p:nvPicPr>
        <p:blipFill rotWithShape="1">
          <a:blip r:embed="rId3">
            <a:alphaModFix/>
          </a:blip>
          <a:srcRect/>
          <a:stretch/>
        </p:blipFill>
        <p:spPr>
          <a:xfrm>
            <a:off x="576575" y="651525"/>
            <a:ext cx="4981425" cy="3840450"/>
          </a:xfrm>
          <a:prstGeom prst="rect">
            <a:avLst/>
          </a:prstGeom>
          <a:noFill/>
          <a:ln>
            <a:noFill/>
          </a:ln>
        </p:spPr>
      </p:pic>
      <p:sp>
        <p:nvSpPr>
          <p:cNvPr id="676" name="Google Shape;676;g2bf1c458ec5_1_65"/>
          <p:cNvSpPr txBox="1"/>
          <p:nvPr/>
        </p:nvSpPr>
        <p:spPr>
          <a:xfrm>
            <a:off x="5814425" y="1738925"/>
            <a:ext cx="3000000" cy="831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GB" sz="2100" b="1" i="0" u="none" strike="noStrike" cap="none">
                <a:solidFill>
                  <a:schemeClr val="dk1"/>
                </a:solidFill>
                <a:latin typeface="Montserrat"/>
                <a:ea typeface="Montserrat"/>
                <a:cs typeface="Montserrat"/>
                <a:sym typeface="Montserrat"/>
              </a:rPr>
              <a:t>Most used tag is “div”</a:t>
            </a:r>
            <a:endParaRPr sz="2100" b="1" i="0" u="none" strike="noStrike" cap="none">
              <a:solidFill>
                <a:schemeClr val="dk1"/>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g2bf04ff201e_0_199"/>
          <p:cNvSpPr txBox="1">
            <a:spLocks noGrp="1"/>
          </p:cNvSpPr>
          <p:nvPr>
            <p:ph type="ctrTitle"/>
          </p:nvPr>
        </p:nvSpPr>
        <p:spPr>
          <a:xfrm>
            <a:off x="756483" y="1872452"/>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Semantic Elements</a:t>
            </a:r>
            <a:endParaRPr/>
          </a:p>
        </p:txBody>
      </p:sp>
      <p:cxnSp>
        <p:nvCxnSpPr>
          <p:cNvPr id="682" name="Google Shape;682;g2bf04ff201e_0_199"/>
          <p:cNvCxnSpPr/>
          <p:nvPr/>
        </p:nvCxnSpPr>
        <p:spPr>
          <a:xfrm>
            <a:off x="3617773" y="1314805"/>
            <a:ext cx="28200" cy="3254400"/>
          </a:xfrm>
          <a:prstGeom prst="straightConnector1">
            <a:avLst/>
          </a:prstGeom>
          <a:noFill/>
          <a:ln w="9525" cap="flat" cmpd="sng">
            <a:solidFill>
              <a:schemeClr val="accent1"/>
            </a:solidFill>
            <a:prstDash val="solid"/>
            <a:round/>
            <a:headEnd type="none" w="sm" len="sm"/>
            <a:tailEnd type="none" w="sm" len="sm"/>
          </a:ln>
        </p:spPr>
      </p:cxnSp>
      <p:sp>
        <p:nvSpPr>
          <p:cNvPr id="683" name="Google Shape;683;g2bf04ff201e_0_199"/>
          <p:cNvSpPr txBox="1"/>
          <p:nvPr/>
        </p:nvSpPr>
        <p:spPr>
          <a:xfrm>
            <a:off x="3951906" y="1314805"/>
            <a:ext cx="4174500" cy="3001500"/>
          </a:xfrm>
          <a:prstGeom prst="rect">
            <a:avLst/>
          </a:prstGeom>
          <a:noFill/>
          <a:ln>
            <a:noFill/>
          </a:ln>
        </p:spPr>
        <p:txBody>
          <a:bodyPr spcFirstLastPara="1" wrap="square" lIns="0" tIns="0" rIns="0" bIns="0" anchor="t" anchorCtr="0">
            <a:spAutoFit/>
          </a:bodyPr>
          <a:lstStyle/>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&lt;article&gt;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&lt;aside&gt;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&lt;section&gt;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&lt;header&gt;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&lt;nav&gt;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&lt;footer&gt;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&lt;summary&gt;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&lt;main&gt;</a:t>
            </a:r>
            <a:endParaRPr sz="1400" b="0" i="0" u="none" strike="noStrike" cap="none">
              <a:solidFill>
                <a:srgbClr val="000000"/>
              </a:solidFill>
              <a:latin typeface="Arial"/>
              <a:ea typeface="Arial"/>
              <a:cs typeface="Arial"/>
              <a:sym typeface="Arial"/>
            </a:endParaRPr>
          </a:p>
          <a:p>
            <a:pPr marL="88900" marR="0" lvl="0" indent="-95250" algn="l" rtl="0">
              <a:lnSpc>
                <a:spcPct val="150000"/>
              </a:lnSpc>
              <a:spcBef>
                <a:spcPts val="0"/>
              </a:spcBef>
              <a:spcAft>
                <a:spcPts val="0"/>
              </a:spcAft>
              <a:buClr>
                <a:schemeClr val="dk1"/>
              </a:buClr>
              <a:buSzPts val="1500"/>
              <a:buFont typeface="Montserrat"/>
              <a:buChar char="●"/>
            </a:pPr>
            <a:r>
              <a:rPr lang="en-GB" sz="1500" b="1" i="0" u="none" strike="noStrike" cap="none">
                <a:solidFill>
                  <a:schemeClr val="dk1"/>
                </a:solidFill>
                <a:latin typeface="Montserrat"/>
                <a:ea typeface="Montserrat"/>
                <a:cs typeface="Montserrat"/>
                <a:sym typeface="Montserrat"/>
              </a:rPr>
              <a:t> &lt;figure&gt;</a:t>
            </a:r>
            <a:endParaRPr sz="1400" b="0" i="0" u="none" strike="noStrike" cap="none">
              <a:solidFill>
                <a:srgbClr val="000000"/>
              </a:solidFill>
              <a:latin typeface="Arial"/>
              <a:ea typeface="Arial"/>
              <a:cs typeface="Arial"/>
              <a:sym typeface="Arial"/>
            </a:endParaRPr>
          </a:p>
        </p:txBody>
      </p:sp>
      <p:sp>
        <p:nvSpPr>
          <p:cNvPr id="684" name="Google Shape;684;g2bf04ff201e_0_19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85" name="Google Shape;685;g2bf04ff201e_0_19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g2bf04ff201e_0_205"/>
          <p:cNvSpPr txBox="1">
            <a:spLocks noGrp="1"/>
          </p:cNvSpPr>
          <p:nvPr>
            <p:ph type="title"/>
          </p:nvPr>
        </p:nvSpPr>
        <p:spPr>
          <a:xfrm>
            <a:off x="548850" y="1042450"/>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HTML5</a:t>
            </a:r>
            <a:endParaRPr sz="2100" b="1">
              <a:latin typeface="Montserrat"/>
              <a:ea typeface="Montserrat"/>
              <a:cs typeface="Montserrat"/>
              <a:sym typeface="Montserrat"/>
            </a:endParaRPr>
          </a:p>
        </p:txBody>
      </p:sp>
      <p:sp>
        <p:nvSpPr>
          <p:cNvPr id="691" name="Google Shape;691;g2bf04ff201e_0_205"/>
          <p:cNvSpPr txBox="1">
            <a:spLocks noGrp="1"/>
          </p:cNvSpPr>
          <p:nvPr>
            <p:ph type="title"/>
          </p:nvPr>
        </p:nvSpPr>
        <p:spPr>
          <a:xfrm>
            <a:off x="548850" y="1934555"/>
            <a:ext cx="3096000" cy="12930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Web Page Representation </a:t>
            </a:r>
            <a:br>
              <a:rPr lang="en-GB" sz="2100" b="1">
                <a:latin typeface="Montserrat"/>
                <a:ea typeface="Montserrat"/>
                <a:cs typeface="Montserrat"/>
                <a:sym typeface="Montserrat"/>
              </a:rPr>
            </a:br>
            <a:r>
              <a:rPr lang="en-GB" sz="2100" b="1">
                <a:latin typeface="Montserrat"/>
                <a:ea typeface="Montserrat"/>
                <a:cs typeface="Montserrat"/>
                <a:sym typeface="Montserrat"/>
              </a:rPr>
              <a:t>of Semantic Elements with examples</a:t>
            </a:r>
            <a:endParaRPr sz="2100" b="1">
              <a:latin typeface="Montserrat"/>
              <a:ea typeface="Montserrat"/>
              <a:cs typeface="Montserrat"/>
              <a:sym typeface="Montserrat"/>
            </a:endParaRPr>
          </a:p>
        </p:txBody>
      </p:sp>
      <p:pic>
        <p:nvPicPr>
          <p:cNvPr id="692" name="Google Shape;692;g2bf04ff201e_0_205"/>
          <p:cNvPicPr preferRelativeResize="0"/>
          <p:nvPr/>
        </p:nvPicPr>
        <p:blipFill rotWithShape="1">
          <a:blip r:embed="rId3">
            <a:alphaModFix/>
          </a:blip>
          <a:srcRect/>
          <a:stretch/>
        </p:blipFill>
        <p:spPr>
          <a:xfrm>
            <a:off x="3740699" y="1484050"/>
            <a:ext cx="3095938" cy="3439450"/>
          </a:xfrm>
          <a:prstGeom prst="rect">
            <a:avLst/>
          </a:prstGeom>
          <a:noFill/>
          <a:ln>
            <a:noFill/>
          </a:ln>
        </p:spPr>
      </p:pic>
      <p:sp>
        <p:nvSpPr>
          <p:cNvPr id="693" name="Google Shape;693;g2bf04ff201e_0_2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694" name="Google Shape;694;g2bf04ff201e_0_2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bf94e6429c_0_0"/>
          <p:cNvSpPr/>
          <p:nvPr/>
        </p:nvSpPr>
        <p:spPr>
          <a:xfrm>
            <a:off x="4624325" y="108675"/>
            <a:ext cx="3392700" cy="495000"/>
          </a:xfrm>
          <a:prstGeom prst="roundRect">
            <a:avLst>
              <a:gd name="adj" fmla="val 16667"/>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34" name="Google Shape;134;g2bf94e6429c_0_0"/>
          <p:cNvPicPr preferRelativeResize="0"/>
          <p:nvPr/>
        </p:nvPicPr>
        <p:blipFill rotWithShape="1">
          <a:blip r:embed="rId3">
            <a:alphaModFix/>
          </a:blip>
          <a:srcRect r="4870"/>
          <a:stretch/>
        </p:blipFill>
        <p:spPr>
          <a:xfrm>
            <a:off x="840925" y="1131050"/>
            <a:ext cx="3527539" cy="4012450"/>
          </a:xfrm>
          <a:prstGeom prst="rect">
            <a:avLst/>
          </a:prstGeom>
          <a:noFill/>
          <a:ln w="19050" cap="flat" cmpd="sng">
            <a:solidFill>
              <a:srgbClr val="FFCC00"/>
            </a:solidFill>
            <a:prstDash val="solid"/>
            <a:round/>
            <a:headEnd type="none" w="sm" len="sm"/>
            <a:tailEnd type="none" w="sm" len="sm"/>
          </a:ln>
        </p:spPr>
      </p:pic>
      <p:sp>
        <p:nvSpPr>
          <p:cNvPr id="135" name="Google Shape;135;g2bf94e6429c_0_0"/>
          <p:cNvSpPr txBox="1"/>
          <p:nvPr/>
        </p:nvSpPr>
        <p:spPr>
          <a:xfrm>
            <a:off x="435800" y="152400"/>
            <a:ext cx="8454600" cy="732000"/>
          </a:xfrm>
          <a:prstGeom prst="rect">
            <a:avLst/>
          </a:prstGeom>
          <a:solidFill>
            <a:srgbClr val="FFFFFF"/>
          </a:solid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2500"/>
              <a:buFont typeface="Arial"/>
              <a:buNone/>
            </a:pPr>
            <a:r>
              <a:rPr lang="en-GB" sz="2500" b="1" i="0" u="none" strike="noStrike" cap="none">
                <a:solidFill>
                  <a:srgbClr val="000000"/>
                </a:solidFill>
                <a:latin typeface="Proxima Nova"/>
                <a:ea typeface="Proxima Nova"/>
                <a:cs typeface="Proxima Nova"/>
                <a:sym typeface="Proxima Nova"/>
              </a:rPr>
              <a:t>Before &amp; After of a Student after CollegeSaksham</a:t>
            </a:r>
            <a:endParaRPr sz="2500" b="1" i="0" u="none" strike="noStrike" cap="none">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chemeClr val="dk1"/>
              </a:buClr>
              <a:buSzPts val="1100"/>
              <a:buFont typeface="Arial"/>
              <a:buNone/>
            </a:pPr>
            <a:r>
              <a:rPr lang="en-GB" sz="1800" b="0" i="0" u="none" strike="noStrike" cap="none">
                <a:solidFill>
                  <a:schemeClr val="dk1"/>
                </a:solidFill>
                <a:latin typeface="Proxima Nova"/>
                <a:ea typeface="Proxima Nova"/>
                <a:cs typeface="Proxima Nova"/>
                <a:sym typeface="Proxima Nova"/>
              </a:rPr>
              <a:t>The reason Colleges ask their students to take our program - to be Industry Ready</a:t>
            </a:r>
            <a:endParaRPr sz="1800" b="0" i="0" u="none" strike="noStrike" cap="none">
              <a:solidFill>
                <a:srgbClr val="000000"/>
              </a:solidFill>
              <a:latin typeface="Proxima Nova"/>
              <a:ea typeface="Proxima Nova"/>
              <a:cs typeface="Proxima Nova"/>
              <a:sym typeface="Proxima Nova"/>
            </a:endParaRPr>
          </a:p>
        </p:txBody>
      </p:sp>
      <p:sp>
        <p:nvSpPr>
          <p:cNvPr id="136" name="Google Shape;136;g2bf94e6429c_0_0"/>
          <p:cNvSpPr/>
          <p:nvPr/>
        </p:nvSpPr>
        <p:spPr>
          <a:xfrm>
            <a:off x="217500" y="291700"/>
            <a:ext cx="199800" cy="348600"/>
          </a:xfrm>
          <a:prstGeom prst="roundRect">
            <a:avLst>
              <a:gd name="adj" fmla="val 16667"/>
            </a:avLst>
          </a:prstGeom>
          <a:solidFill>
            <a:srgbClr val="FFCC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g2bf94e6429c_0_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138" name="Google Shape;138;g2bf94e6429c_0_0"/>
          <p:cNvPicPr preferRelativeResize="0"/>
          <p:nvPr/>
        </p:nvPicPr>
        <p:blipFill rotWithShape="1">
          <a:blip r:embed="rId4">
            <a:alphaModFix/>
          </a:blip>
          <a:srcRect l="49669" t="4304" r="6019" b="2534"/>
          <a:stretch/>
        </p:blipFill>
        <p:spPr>
          <a:xfrm>
            <a:off x="4744875" y="1131050"/>
            <a:ext cx="3392702" cy="401244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2bf04ff201e_0_211"/>
          <p:cNvSpPr txBox="1">
            <a:spLocks noGrp="1"/>
          </p:cNvSpPr>
          <p:nvPr>
            <p:ph type="title"/>
          </p:nvPr>
        </p:nvSpPr>
        <p:spPr>
          <a:xfrm>
            <a:off x="472649" y="1661388"/>
            <a:ext cx="6413700" cy="2308800"/>
          </a:xfrm>
          <a:prstGeom prst="rect">
            <a:avLst/>
          </a:prstGeom>
          <a:noFill/>
          <a:ln>
            <a:noFill/>
          </a:ln>
        </p:spPr>
        <p:txBody>
          <a:bodyPr spcFirstLastPara="1" wrap="square" lIns="0" tIns="0" rIns="0" bIns="0" anchor="t" anchorCtr="0">
            <a:spAutoFit/>
          </a:bodyPr>
          <a:lstStyle/>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A Semantic Web Allows data to be shared and reused across applications, enterprises and communities.</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They provide the meaning of the content visible in the document and browser itself.</a:t>
            </a:r>
            <a:endParaRPr sz="1500">
              <a:latin typeface="Montserrat"/>
              <a:ea typeface="Montserrat"/>
              <a:cs typeface="Montserrat"/>
              <a:sym typeface="Montserrat"/>
            </a:endParaRPr>
          </a:p>
          <a:p>
            <a:pPr marL="88900" lvl="0" indent="-95250" algn="l" rtl="0">
              <a:lnSpc>
                <a:spcPct val="150000"/>
              </a:lnSpc>
              <a:spcBef>
                <a:spcPts val="0"/>
              </a:spcBef>
              <a:spcAft>
                <a:spcPts val="0"/>
              </a:spcAft>
              <a:buSzPts val="1500"/>
              <a:buFont typeface="Montserrat"/>
              <a:buChar char="●"/>
            </a:pPr>
            <a:r>
              <a:rPr lang="en-GB" sz="1500">
                <a:latin typeface="Montserrat"/>
                <a:ea typeface="Montserrat"/>
                <a:cs typeface="Montserrat"/>
                <a:sym typeface="Montserrat"/>
              </a:rPr>
              <a:t> Many websites contain HTML code like &lt;div id=“nav”&gt; , &lt;div id=“header”&gt; to indicate navigation and header, which can be easily achieved using Semantics. </a:t>
            </a:r>
            <a:endParaRPr/>
          </a:p>
        </p:txBody>
      </p:sp>
      <p:sp>
        <p:nvSpPr>
          <p:cNvPr id="706" name="Google Shape;706;g2bf04ff201e_0_211"/>
          <p:cNvSpPr txBox="1">
            <a:spLocks noGrp="1"/>
          </p:cNvSpPr>
          <p:nvPr>
            <p:ph type="title"/>
          </p:nvPr>
        </p:nvSpPr>
        <p:spPr>
          <a:xfrm>
            <a:off x="472650" y="1054425"/>
            <a:ext cx="4174500" cy="323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000"/>
              <a:buNone/>
            </a:pPr>
            <a:r>
              <a:rPr lang="en-GB" sz="2100" b="1">
                <a:latin typeface="Montserrat"/>
                <a:ea typeface="Montserrat"/>
                <a:cs typeface="Montserrat"/>
                <a:sym typeface="Montserrat"/>
              </a:rPr>
              <a:t>Usage of Semantic Elements</a:t>
            </a:r>
            <a:endParaRPr sz="2100" b="1">
              <a:latin typeface="Montserrat"/>
              <a:ea typeface="Montserrat"/>
              <a:cs typeface="Montserrat"/>
              <a:sym typeface="Montserrat"/>
            </a:endParaRPr>
          </a:p>
        </p:txBody>
      </p:sp>
      <p:sp>
        <p:nvSpPr>
          <p:cNvPr id="707" name="Google Shape;707;g2bf04ff201e_0_21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08" name="Google Shape;708;g2bf04ff201e_0_21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g2bf04ff201e_0_216"/>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g2bf04ff201e_0_216"/>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000"/>
              <a:buNone/>
            </a:pPr>
            <a:r>
              <a:rPr lang="en-GB" sz="3000" b="1">
                <a:latin typeface="Montserrat"/>
                <a:ea typeface="Montserrat"/>
                <a:cs typeface="Montserrat"/>
                <a:sym typeface="Montserrat"/>
              </a:rPr>
              <a:t>Review</a:t>
            </a:r>
            <a:endParaRPr sz="3000" b="1">
              <a:latin typeface="Montserrat"/>
              <a:ea typeface="Montserrat"/>
              <a:cs typeface="Montserrat"/>
              <a:sym typeface="Montserrat"/>
            </a:endParaRPr>
          </a:p>
        </p:txBody>
      </p:sp>
      <p:sp>
        <p:nvSpPr>
          <p:cNvPr id="715" name="Google Shape;715;g2bf04ff201e_0_216"/>
          <p:cNvSpPr txBox="1">
            <a:spLocks noGrp="1"/>
          </p:cNvSpPr>
          <p:nvPr>
            <p:ph type="title"/>
          </p:nvPr>
        </p:nvSpPr>
        <p:spPr>
          <a:xfrm>
            <a:off x="738949" y="1256313"/>
            <a:ext cx="3714000" cy="20502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800">
                <a:latin typeface="Montserrat"/>
                <a:ea typeface="Montserrat"/>
                <a:cs typeface="Montserrat"/>
                <a:sym typeface="Montserrat"/>
              </a:rPr>
              <a:t>Developer Tools in Chrome</a:t>
            </a:r>
            <a:br>
              <a:rPr lang="en-GB" sz="1800">
                <a:latin typeface="Montserrat"/>
                <a:ea typeface="Montserrat"/>
                <a:cs typeface="Montserrat"/>
                <a:sym typeface="Montserrat"/>
              </a:rPr>
            </a:br>
            <a:r>
              <a:rPr lang="en-GB" sz="1800">
                <a:latin typeface="Montserrat"/>
                <a:ea typeface="Montserrat"/>
                <a:cs typeface="Montserrat"/>
                <a:sym typeface="Montserrat"/>
              </a:rPr>
              <a:t>HTML5 Semantic Tags</a:t>
            </a:r>
            <a:br>
              <a:rPr lang="en-GB" sz="1800">
                <a:latin typeface="Montserrat"/>
                <a:ea typeface="Montserrat"/>
                <a:cs typeface="Montserrat"/>
                <a:sym typeface="Montserrat"/>
              </a:rPr>
            </a:br>
            <a:r>
              <a:rPr lang="en-GB" sz="1800">
                <a:latin typeface="Montserrat"/>
                <a:ea typeface="Montserrat"/>
                <a:cs typeface="Montserrat"/>
                <a:sym typeface="Montserrat"/>
              </a:rPr>
              <a:t>Types of Semantic Tags</a:t>
            </a:r>
            <a:br>
              <a:rPr lang="en-GB" sz="1800">
                <a:latin typeface="Montserrat"/>
                <a:ea typeface="Montserrat"/>
                <a:cs typeface="Montserrat"/>
                <a:sym typeface="Montserrat"/>
              </a:rPr>
            </a:br>
            <a:r>
              <a:rPr lang="en-GB" sz="1800">
                <a:latin typeface="Montserrat"/>
                <a:ea typeface="Montserrat"/>
                <a:cs typeface="Montserrat"/>
                <a:sym typeface="Montserrat"/>
              </a:rPr>
              <a:t>Visualization and Examples</a:t>
            </a:r>
            <a:br>
              <a:rPr lang="en-GB" sz="1800">
                <a:latin typeface="Montserrat"/>
                <a:ea typeface="Montserrat"/>
                <a:cs typeface="Montserrat"/>
                <a:sym typeface="Montserrat"/>
              </a:rPr>
            </a:br>
            <a:r>
              <a:rPr lang="en-GB" sz="1800">
                <a:latin typeface="Montserrat"/>
                <a:ea typeface="Montserrat"/>
                <a:cs typeface="Montserrat"/>
                <a:sym typeface="Montserrat"/>
              </a:rPr>
              <a:t>Why Semantic Elements?</a:t>
            </a:r>
            <a:endParaRPr/>
          </a:p>
        </p:txBody>
      </p:sp>
      <p:cxnSp>
        <p:nvCxnSpPr>
          <p:cNvPr id="716" name="Google Shape;716;g2bf04ff201e_0_216"/>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717" name="Google Shape;717;g2bf04ff201e_0_21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18" name="Google Shape;718;g2bf04ff201e_0_21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g2bf94e6429c_0_70"/>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https://bit.ly/mbufrm5</a:t>
            </a:r>
            <a:endParaRPr sz="2000" b="0" i="0" u="none" strike="noStrike" cap="none">
              <a:solidFill>
                <a:srgbClr val="000000"/>
              </a:solidFill>
              <a:latin typeface="Montserrat"/>
              <a:ea typeface="Montserrat"/>
              <a:cs typeface="Montserrat"/>
              <a:sym typeface="Montserrat"/>
            </a:endParaRPr>
          </a:p>
        </p:txBody>
      </p:sp>
      <p:sp>
        <p:nvSpPr>
          <p:cNvPr id="724" name="Google Shape;724;g2bf94e6429c_0_7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25" name="Google Shape;725;g2bf94e6429c_0_7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26" name="Google Shape;726;g2bf94e6429c_0_7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27" name="Google Shape;727;g2bf94e6429c_0_7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g2bf04ff201e_0_223"/>
          <p:cNvSpPr txBox="1"/>
          <p:nvPr/>
        </p:nvSpPr>
        <p:spPr>
          <a:xfrm>
            <a:off x="346400"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733" name="Google Shape;733;g2bf04ff201e_0_22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34" name="Google Shape;734;g2bf04ff201e_0_22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g2bf04ff201e_0_260"/>
          <p:cNvSpPr txBox="1"/>
          <p:nvPr/>
        </p:nvSpPr>
        <p:spPr>
          <a:xfrm>
            <a:off x="449275" y="1491250"/>
            <a:ext cx="34755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HTML Forms</a:t>
            </a:r>
            <a:endParaRPr sz="2000" b="0" i="0" u="none" strike="noStrike" cap="none">
              <a:solidFill>
                <a:srgbClr val="000000"/>
              </a:solidFill>
              <a:latin typeface="Montserrat"/>
              <a:ea typeface="Montserrat"/>
              <a:cs typeface="Montserrat"/>
              <a:sym typeface="Montserrat"/>
            </a:endParaRPr>
          </a:p>
        </p:txBody>
      </p:sp>
      <p:sp>
        <p:nvSpPr>
          <p:cNvPr id="740" name="Google Shape;740;g2bf04ff201e_0_26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41" name="Google Shape;741;g2bf04ff201e_0_26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742" name="Google Shape;742;g2bf04ff201e_0_260"/>
          <p:cNvPicPr preferRelativeResize="0"/>
          <p:nvPr/>
        </p:nvPicPr>
        <p:blipFill rotWithShape="1">
          <a:blip r:embed="rId3">
            <a:alphaModFix/>
          </a:blip>
          <a:srcRect/>
          <a:stretch/>
        </p:blipFill>
        <p:spPr>
          <a:xfrm>
            <a:off x="3735026" y="1236575"/>
            <a:ext cx="5127825" cy="39069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g2bf04ff201e_0_265"/>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g2bf04ff201e_0_265"/>
          <p:cNvSpPr txBox="1">
            <a:spLocks noGrp="1"/>
          </p:cNvSpPr>
          <p:nvPr>
            <p:ph type="title"/>
          </p:nvPr>
        </p:nvSpPr>
        <p:spPr>
          <a:xfrm>
            <a:off x="419450" y="4118548"/>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749" name="Google Shape;749;g2bf04ff201e_0_265"/>
          <p:cNvSpPr txBox="1">
            <a:spLocks noGrp="1"/>
          </p:cNvSpPr>
          <p:nvPr>
            <p:ph type="title"/>
          </p:nvPr>
        </p:nvSpPr>
        <p:spPr>
          <a:xfrm>
            <a:off x="745599" y="1201750"/>
            <a:ext cx="45720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What are HTML forms?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Different Attributes </a:t>
            </a:r>
            <a:br>
              <a:rPr lang="en-GB" sz="1770" b="0">
                <a:latin typeface="Montserrat"/>
                <a:ea typeface="Montserrat"/>
                <a:cs typeface="Montserrat"/>
                <a:sym typeface="Montserrat"/>
              </a:rPr>
            </a:br>
            <a:r>
              <a:rPr lang="en-GB" sz="1770" b="0">
                <a:latin typeface="Montserrat"/>
                <a:ea typeface="Montserrat"/>
                <a:cs typeface="Montserrat"/>
                <a:sym typeface="Montserrat"/>
              </a:rPr>
              <a:t>Different Form Elements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Input Types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Input Attributes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Demonstration of Forms</a:t>
            </a:r>
            <a:endParaRPr sz="1770" b="0">
              <a:latin typeface="Montserrat"/>
              <a:ea typeface="Montserrat"/>
              <a:cs typeface="Montserrat"/>
              <a:sym typeface="Montserrat"/>
            </a:endParaRPr>
          </a:p>
        </p:txBody>
      </p:sp>
      <p:cxnSp>
        <p:nvCxnSpPr>
          <p:cNvPr id="750" name="Google Shape;750;g2bf04ff201e_0_265"/>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751" name="Google Shape;751;g2bf04ff201e_0_26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52" name="Google Shape;752;g2bf04ff201e_0_26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753" name="Google Shape;753;g2bf04ff201e_0_265"/>
          <p:cNvPicPr preferRelativeResize="0"/>
          <p:nvPr/>
        </p:nvPicPr>
        <p:blipFill rotWithShape="1">
          <a:blip r:embed="rId3">
            <a:alphaModFix/>
          </a:blip>
          <a:srcRect/>
          <a:stretch/>
        </p:blipFill>
        <p:spPr>
          <a:xfrm>
            <a:off x="3743501" y="2109100"/>
            <a:ext cx="5400500" cy="3034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g2bf04ff201e_0_272"/>
          <p:cNvSpPr txBox="1">
            <a:spLocks noGrp="1"/>
          </p:cNvSpPr>
          <p:nvPr>
            <p:ph type="title"/>
          </p:nvPr>
        </p:nvSpPr>
        <p:spPr>
          <a:xfrm>
            <a:off x="472649" y="1661388"/>
            <a:ext cx="5758200" cy="24165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HTML Form is used to collect user Input.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This user input is most often sent to server for processing</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&lt;form&gt; element is used to create HTML form for user input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acts as container for different types of input elements such as text fields, radio buttons, submit buttons etc.</a:t>
            </a:r>
            <a:endParaRPr sz="1570" b="0">
              <a:latin typeface="Montserrat"/>
              <a:ea typeface="Montserrat"/>
              <a:cs typeface="Montserrat"/>
              <a:sym typeface="Montserrat"/>
            </a:endParaRPr>
          </a:p>
        </p:txBody>
      </p:sp>
      <p:sp>
        <p:nvSpPr>
          <p:cNvPr id="759" name="Google Shape;759;g2bf04ff201e_0_272"/>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What are HTML Forms?</a:t>
            </a:r>
            <a:endParaRPr sz="2070" b="1">
              <a:latin typeface="Montserrat"/>
              <a:ea typeface="Montserrat"/>
              <a:cs typeface="Montserrat"/>
              <a:sym typeface="Montserrat"/>
            </a:endParaRPr>
          </a:p>
        </p:txBody>
      </p:sp>
      <p:sp>
        <p:nvSpPr>
          <p:cNvPr id="760" name="Google Shape;760;g2bf04ff201e_0_27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61" name="Google Shape;761;g2bf04ff201e_0_27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g2bf04ff201e_0_277"/>
          <p:cNvSpPr txBox="1">
            <a:spLocks noGrp="1"/>
          </p:cNvSpPr>
          <p:nvPr>
            <p:ph type="title"/>
          </p:nvPr>
        </p:nvSpPr>
        <p:spPr>
          <a:xfrm>
            <a:off x="407913" y="1661250"/>
            <a:ext cx="6737400" cy="2779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action Attribute – action to be performed on form submission</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target Attribute – specifies where to display the response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method Attribute – HTTP method to used when submitting form</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autocomplete and novalidate Attributes – when autocomplete on, browser complete values based on user input,</a:t>
            </a:r>
            <a:br>
              <a:rPr lang="en-GB" sz="1570" b="0">
                <a:latin typeface="Montserrat"/>
                <a:ea typeface="Montserrat"/>
                <a:cs typeface="Montserrat"/>
                <a:sym typeface="Montserrat"/>
              </a:rPr>
            </a:br>
            <a:r>
              <a:rPr lang="en-GB" sz="1570" b="0">
                <a:latin typeface="Montserrat"/>
                <a:ea typeface="Montserrat"/>
                <a:cs typeface="Montserrat"/>
                <a:sym typeface="Montserrat"/>
              </a:rPr>
              <a:t>when novalidate on, form data should not be validated when submit.</a:t>
            </a:r>
            <a:endParaRPr sz="1570" b="0">
              <a:latin typeface="Montserrat"/>
              <a:ea typeface="Montserrat"/>
              <a:cs typeface="Montserrat"/>
              <a:sym typeface="Montserrat"/>
            </a:endParaRPr>
          </a:p>
        </p:txBody>
      </p:sp>
      <p:sp>
        <p:nvSpPr>
          <p:cNvPr id="767" name="Google Shape;767;g2bf04ff201e_0_277"/>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HTML Form Attributes</a:t>
            </a:r>
            <a:endParaRPr sz="2070" b="1">
              <a:latin typeface="Montserrat"/>
              <a:ea typeface="Montserrat"/>
              <a:cs typeface="Montserrat"/>
              <a:sym typeface="Montserrat"/>
            </a:endParaRPr>
          </a:p>
        </p:txBody>
      </p:sp>
      <p:sp>
        <p:nvSpPr>
          <p:cNvPr id="768" name="Google Shape;768;g2bf04ff201e_0_27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69" name="Google Shape;769;g2bf04ff201e_0_27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g2bf04ff201e_0_282"/>
          <p:cNvSpPr txBox="1">
            <a:spLocks noGrp="1"/>
          </p:cNvSpPr>
          <p:nvPr>
            <p:ph type="ctrTitle"/>
          </p:nvPr>
        </p:nvSpPr>
        <p:spPr>
          <a:xfrm>
            <a:off x="756483" y="1872452"/>
            <a:ext cx="24420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Form Elements</a:t>
            </a:r>
            <a:endParaRPr/>
          </a:p>
        </p:txBody>
      </p:sp>
      <p:cxnSp>
        <p:nvCxnSpPr>
          <p:cNvPr id="775" name="Google Shape;775;g2bf04ff201e_0_282"/>
          <p:cNvCxnSpPr/>
          <p:nvPr/>
        </p:nvCxnSpPr>
        <p:spPr>
          <a:xfrm>
            <a:off x="3617773" y="1314805"/>
            <a:ext cx="28200" cy="3254400"/>
          </a:xfrm>
          <a:prstGeom prst="straightConnector1">
            <a:avLst/>
          </a:prstGeom>
          <a:noFill/>
          <a:ln w="9525" cap="flat" cmpd="sng">
            <a:solidFill>
              <a:schemeClr val="accent1"/>
            </a:solidFill>
            <a:prstDash val="solid"/>
            <a:round/>
            <a:headEnd type="none" w="sm" len="sm"/>
            <a:tailEnd type="none" w="sm" len="sm"/>
          </a:ln>
        </p:spPr>
      </p:cxnSp>
      <p:sp>
        <p:nvSpPr>
          <p:cNvPr id="776" name="Google Shape;776;g2bf04ff201e_0_282"/>
          <p:cNvSpPr txBox="1"/>
          <p:nvPr/>
        </p:nvSpPr>
        <p:spPr>
          <a:xfrm>
            <a:off x="3976183" y="1314805"/>
            <a:ext cx="4174500" cy="29415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&lt;input&gt;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&lt;label&gt;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&lt;select&gt;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&lt;textarea&gt;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&lt;button&gt;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&lt;fieldset&gt;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&lt;legend&gt;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&lt;option&gt;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1" i="0" u="none" strike="noStrike" cap="none">
                <a:solidFill>
                  <a:schemeClr val="dk1"/>
                </a:solidFill>
                <a:latin typeface="Montserrat"/>
                <a:ea typeface="Montserrat"/>
                <a:cs typeface="Montserrat"/>
                <a:sym typeface="Montserrat"/>
              </a:rPr>
              <a:t> &lt;datalist&gt;</a:t>
            </a:r>
            <a:endParaRPr sz="1400" b="0" i="0" u="none" strike="noStrike" cap="none">
              <a:solidFill>
                <a:srgbClr val="000000"/>
              </a:solidFill>
              <a:latin typeface="Arial"/>
              <a:ea typeface="Arial"/>
              <a:cs typeface="Arial"/>
              <a:sym typeface="Arial"/>
            </a:endParaRPr>
          </a:p>
        </p:txBody>
      </p:sp>
      <p:sp>
        <p:nvSpPr>
          <p:cNvPr id="777" name="Google Shape;777;g2bf04ff201e_0_28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78" name="Google Shape;778;g2bf04ff201e_0_28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g2bf04ff201e_0_288"/>
          <p:cNvSpPr txBox="1">
            <a:spLocks noGrp="1"/>
          </p:cNvSpPr>
          <p:nvPr>
            <p:ph type="ctrTitle"/>
          </p:nvPr>
        </p:nvSpPr>
        <p:spPr>
          <a:xfrm>
            <a:off x="344450" y="1850150"/>
            <a:ext cx="27807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HTML Input Types</a:t>
            </a:r>
            <a:endParaRPr/>
          </a:p>
        </p:txBody>
      </p:sp>
      <p:cxnSp>
        <p:nvCxnSpPr>
          <p:cNvPr id="784" name="Google Shape;784;g2bf04ff201e_0_288"/>
          <p:cNvCxnSpPr/>
          <p:nvPr/>
        </p:nvCxnSpPr>
        <p:spPr>
          <a:xfrm>
            <a:off x="3273713" y="783950"/>
            <a:ext cx="22800" cy="3840600"/>
          </a:xfrm>
          <a:prstGeom prst="straightConnector1">
            <a:avLst/>
          </a:prstGeom>
          <a:noFill/>
          <a:ln w="28575" cap="flat" cmpd="sng">
            <a:solidFill>
              <a:schemeClr val="accent1"/>
            </a:solidFill>
            <a:prstDash val="solid"/>
            <a:round/>
            <a:headEnd type="none" w="sm" len="sm"/>
            <a:tailEnd type="none" w="sm" len="sm"/>
          </a:ln>
        </p:spPr>
      </p:cxnSp>
      <p:sp>
        <p:nvSpPr>
          <p:cNvPr id="785" name="Google Shape;785;g2bf04ff201e_0_288"/>
          <p:cNvSpPr txBox="1"/>
          <p:nvPr/>
        </p:nvSpPr>
        <p:spPr>
          <a:xfrm>
            <a:off x="3705307" y="783943"/>
            <a:ext cx="2780700" cy="39597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type=“button”&gt;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type=“checkbox”&gt;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type=“radio”&gt;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type=“date”&gt;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type=“password”&gt;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type=“text”&gt;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type=“submit”&gt;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type=“range”&gt;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type=“number”&gt;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type=“color”&gt;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type=“reset”&gt;</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&lt;input type=“search”&gt;</a:t>
            </a:r>
            <a:endParaRPr sz="1400" b="0" i="0" u="none" strike="noStrike" cap="none">
              <a:solidFill>
                <a:srgbClr val="000000"/>
              </a:solidFill>
              <a:latin typeface="Arial"/>
              <a:ea typeface="Arial"/>
              <a:cs typeface="Arial"/>
              <a:sym typeface="Arial"/>
            </a:endParaRPr>
          </a:p>
        </p:txBody>
      </p:sp>
      <p:sp>
        <p:nvSpPr>
          <p:cNvPr id="786" name="Google Shape;786;g2bf04ff201e_0_28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87" name="Google Shape;787;g2bf04ff201e_0_28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g2bf04ff11e0_0_183"/>
          <p:cNvPicPr preferRelativeResize="0"/>
          <p:nvPr/>
        </p:nvPicPr>
        <p:blipFill rotWithShape="1">
          <a:blip r:embed="rId3">
            <a:alphaModFix/>
          </a:blip>
          <a:srcRect/>
          <a:stretch/>
        </p:blipFill>
        <p:spPr>
          <a:xfrm>
            <a:off x="0" y="0"/>
            <a:ext cx="9144000" cy="514349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g2bf04ff201e_0_294"/>
          <p:cNvSpPr txBox="1">
            <a:spLocks noGrp="1"/>
          </p:cNvSpPr>
          <p:nvPr>
            <p:ph type="ctrTitle"/>
          </p:nvPr>
        </p:nvSpPr>
        <p:spPr>
          <a:xfrm>
            <a:off x="401625" y="1850150"/>
            <a:ext cx="2780700" cy="1200600"/>
          </a:xfrm>
          <a:prstGeom prst="rect">
            <a:avLst/>
          </a:prstGeom>
          <a:noFill/>
          <a:ln>
            <a:noFill/>
          </a:ln>
        </p:spPr>
        <p:txBody>
          <a:bodyPr spcFirstLastPara="1" wrap="square" lIns="91425" tIns="91425" rIns="91425" bIns="91425" anchor="b" anchorCtr="0">
            <a:spAutoFit/>
          </a:bodyPr>
          <a:lstStyle/>
          <a:p>
            <a:pPr marL="0" lvl="0" indent="0" algn="l" rtl="0">
              <a:lnSpc>
                <a:spcPct val="100000"/>
              </a:lnSpc>
              <a:spcBef>
                <a:spcPts val="0"/>
              </a:spcBef>
              <a:spcAft>
                <a:spcPts val="0"/>
              </a:spcAft>
              <a:buSzPts val="3300"/>
              <a:buNone/>
            </a:pPr>
            <a:r>
              <a:rPr lang="en-GB"/>
              <a:t>HTML Input Attributes</a:t>
            </a:r>
            <a:endParaRPr/>
          </a:p>
        </p:txBody>
      </p:sp>
      <p:cxnSp>
        <p:nvCxnSpPr>
          <p:cNvPr id="793" name="Google Shape;793;g2bf04ff201e_0_294"/>
          <p:cNvCxnSpPr/>
          <p:nvPr/>
        </p:nvCxnSpPr>
        <p:spPr>
          <a:xfrm>
            <a:off x="3408425" y="1004900"/>
            <a:ext cx="22800" cy="3657600"/>
          </a:xfrm>
          <a:prstGeom prst="straightConnector1">
            <a:avLst/>
          </a:prstGeom>
          <a:noFill/>
          <a:ln w="28575" cap="flat" cmpd="sng">
            <a:solidFill>
              <a:schemeClr val="accent1"/>
            </a:solidFill>
            <a:prstDash val="solid"/>
            <a:round/>
            <a:headEnd type="none" w="sm" len="sm"/>
            <a:tailEnd type="none" w="sm" len="sm"/>
          </a:ln>
        </p:spPr>
      </p:cxnSp>
      <p:sp>
        <p:nvSpPr>
          <p:cNvPr id="794" name="Google Shape;794;g2bf04ff201e_0_294"/>
          <p:cNvSpPr txBox="1"/>
          <p:nvPr/>
        </p:nvSpPr>
        <p:spPr>
          <a:xfrm>
            <a:off x="3854803" y="1075725"/>
            <a:ext cx="2780700" cy="3620400"/>
          </a:xfrm>
          <a:prstGeom prst="rect">
            <a:avLst/>
          </a:prstGeom>
          <a:noFill/>
          <a:ln>
            <a:noFill/>
          </a:ln>
        </p:spPr>
        <p:txBody>
          <a:bodyPr spcFirstLastPara="1" wrap="square" lIns="0" tIns="0" rIns="0" bIns="0" anchor="t" anchorCtr="0">
            <a:spAutoFit/>
          </a:bodyPr>
          <a:lstStyle/>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value</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readonly</a:t>
            </a:r>
            <a:endParaRPr sz="1470" b="0" i="0" u="none" strike="noStrike" cap="none">
              <a:solidFill>
                <a:schemeClr val="dk1"/>
              </a:solidFill>
              <a:latin typeface="Montserrat"/>
              <a:ea typeface="Montserrat"/>
              <a:cs typeface="Montserrat"/>
              <a:sym typeface="Montserrat"/>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disabled</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size</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maxlength</a:t>
            </a:r>
            <a:endParaRPr sz="1470" b="0" i="0" u="none" strike="noStrike" cap="none">
              <a:solidFill>
                <a:schemeClr val="dk1"/>
              </a:solidFill>
              <a:latin typeface="Montserrat"/>
              <a:ea typeface="Montserrat"/>
              <a:cs typeface="Montserrat"/>
              <a:sym typeface="Montserrat"/>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min &amp; max</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pattern</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placeholder</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required</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autofocus &amp; autocomplete</a:t>
            </a:r>
            <a:endParaRPr sz="1400" b="0" i="0" u="none" strike="noStrike" cap="none">
              <a:solidFill>
                <a:srgbClr val="000000"/>
              </a:solidFill>
              <a:latin typeface="Arial"/>
              <a:ea typeface="Arial"/>
              <a:cs typeface="Arial"/>
              <a:sym typeface="Arial"/>
            </a:endParaRPr>
          </a:p>
          <a:p>
            <a:pPr marL="86399" marR="0" lvl="0" indent="-93345" algn="l" rtl="0">
              <a:lnSpc>
                <a:spcPct val="150000"/>
              </a:lnSpc>
              <a:spcBef>
                <a:spcPts val="0"/>
              </a:spcBef>
              <a:spcAft>
                <a:spcPts val="0"/>
              </a:spcAft>
              <a:buClr>
                <a:schemeClr val="dk1"/>
              </a:buClr>
              <a:buSzPts val="1470"/>
              <a:buFont typeface="Montserrat"/>
              <a:buChar char="●"/>
            </a:pPr>
            <a:r>
              <a:rPr lang="en-GB" sz="1470" b="0" i="0" u="none" strike="noStrike" cap="none">
                <a:solidFill>
                  <a:schemeClr val="dk1"/>
                </a:solidFill>
                <a:latin typeface="Montserrat"/>
                <a:ea typeface="Montserrat"/>
                <a:cs typeface="Montserrat"/>
                <a:sym typeface="Montserrat"/>
              </a:rPr>
              <a:t> height &amp; width</a:t>
            </a:r>
            <a:endParaRPr sz="1400" b="0" i="0" u="none" strike="noStrike" cap="none">
              <a:solidFill>
                <a:srgbClr val="000000"/>
              </a:solidFill>
              <a:latin typeface="Arial"/>
              <a:ea typeface="Arial"/>
              <a:cs typeface="Arial"/>
              <a:sym typeface="Arial"/>
            </a:endParaRPr>
          </a:p>
        </p:txBody>
      </p:sp>
      <p:sp>
        <p:nvSpPr>
          <p:cNvPr id="795" name="Google Shape;795;g2bf04ff201e_0_29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796" name="Google Shape;796;g2bf04ff201e_0_29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g2bf04ff201e_0_300"/>
          <p:cNvSpPr txBox="1">
            <a:spLocks noGrp="1"/>
          </p:cNvSpPr>
          <p:nvPr>
            <p:ph type="title"/>
          </p:nvPr>
        </p:nvSpPr>
        <p:spPr>
          <a:xfrm>
            <a:off x="472650" y="1054425"/>
            <a:ext cx="4174500" cy="6372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Example to Demonstrate Forms and Different elements </a:t>
            </a:r>
            <a:endParaRPr sz="2070" b="1">
              <a:latin typeface="Montserrat"/>
              <a:ea typeface="Montserrat"/>
              <a:cs typeface="Montserrat"/>
              <a:sym typeface="Montserrat"/>
            </a:endParaRPr>
          </a:p>
        </p:txBody>
      </p:sp>
      <p:pic>
        <p:nvPicPr>
          <p:cNvPr id="802" name="Google Shape;802;g2bf04ff201e_0_300"/>
          <p:cNvPicPr preferRelativeResize="0"/>
          <p:nvPr/>
        </p:nvPicPr>
        <p:blipFill rotWithShape="1">
          <a:blip r:embed="rId3">
            <a:alphaModFix/>
          </a:blip>
          <a:srcRect/>
          <a:stretch/>
        </p:blipFill>
        <p:spPr>
          <a:xfrm>
            <a:off x="396510" y="2033008"/>
            <a:ext cx="6149442" cy="1511303"/>
          </a:xfrm>
          <a:prstGeom prst="rect">
            <a:avLst/>
          </a:prstGeom>
          <a:noFill/>
          <a:ln>
            <a:noFill/>
          </a:ln>
        </p:spPr>
      </p:pic>
      <p:sp>
        <p:nvSpPr>
          <p:cNvPr id="803" name="Google Shape;803;g2bf04ff201e_0_30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04" name="Google Shape;804;g2bf04ff201e_0_30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g2bf04ff201e_0_305"/>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g2bf04ff201e_0_305"/>
          <p:cNvSpPr txBox="1">
            <a:spLocks noGrp="1"/>
          </p:cNvSpPr>
          <p:nvPr>
            <p:ph type="title"/>
          </p:nvPr>
        </p:nvSpPr>
        <p:spPr>
          <a:xfrm>
            <a:off x="272275" y="4155673"/>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811" name="Google Shape;811;g2bf04ff201e_0_305"/>
          <p:cNvSpPr txBox="1">
            <a:spLocks noGrp="1"/>
          </p:cNvSpPr>
          <p:nvPr>
            <p:ph type="title"/>
          </p:nvPr>
        </p:nvSpPr>
        <p:spPr>
          <a:xfrm>
            <a:off x="802749" y="1257075"/>
            <a:ext cx="39408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What are HTML forms?</a:t>
            </a:r>
            <a:br>
              <a:rPr lang="en-GB" sz="1770" b="0">
                <a:latin typeface="Montserrat"/>
                <a:ea typeface="Montserrat"/>
                <a:cs typeface="Montserrat"/>
                <a:sym typeface="Montserrat"/>
              </a:rPr>
            </a:br>
            <a:r>
              <a:rPr lang="en-GB" sz="1770" b="0">
                <a:latin typeface="Montserrat"/>
                <a:ea typeface="Montserrat"/>
                <a:cs typeface="Montserrat"/>
                <a:sym typeface="Montserrat"/>
              </a:rPr>
              <a:t>Different Attributes </a:t>
            </a:r>
            <a:br>
              <a:rPr lang="en-GB" sz="1770" b="0">
                <a:latin typeface="Montserrat"/>
                <a:ea typeface="Montserrat"/>
                <a:cs typeface="Montserrat"/>
                <a:sym typeface="Montserrat"/>
              </a:rPr>
            </a:br>
            <a:r>
              <a:rPr lang="en-GB" sz="1770" b="0">
                <a:latin typeface="Montserrat"/>
                <a:ea typeface="Montserrat"/>
                <a:cs typeface="Montserrat"/>
                <a:sym typeface="Montserrat"/>
              </a:rPr>
              <a:t>Different Form Elements</a:t>
            </a:r>
            <a:br>
              <a:rPr lang="en-GB" sz="1770" b="0">
                <a:latin typeface="Montserrat"/>
                <a:ea typeface="Montserrat"/>
                <a:cs typeface="Montserrat"/>
                <a:sym typeface="Montserrat"/>
              </a:rPr>
            </a:br>
            <a:r>
              <a:rPr lang="en-GB" sz="1770" b="0">
                <a:latin typeface="Montserrat"/>
                <a:ea typeface="Montserrat"/>
                <a:cs typeface="Montserrat"/>
                <a:sym typeface="Montserrat"/>
              </a:rPr>
              <a:t>Input Types</a:t>
            </a:r>
            <a:br>
              <a:rPr lang="en-GB" sz="1770" b="0">
                <a:latin typeface="Montserrat"/>
                <a:ea typeface="Montserrat"/>
                <a:cs typeface="Montserrat"/>
                <a:sym typeface="Montserrat"/>
              </a:rPr>
            </a:br>
            <a:r>
              <a:rPr lang="en-GB" sz="1770" b="0">
                <a:latin typeface="Montserrat"/>
                <a:ea typeface="Montserrat"/>
                <a:cs typeface="Montserrat"/>
                <a:sym typeface="Montserrat"/>
              </a:rPr>
              <a:t>Input Attributes</a:t>
            </a:r>
            <a:br>
              <a:rPr lang="en-GB" sz="1770" b="0">
                <a:latin typeface="Montserrat"/>
                <a:ea typeface="Montserrat"/>
                <a:cs typeface="Montserrat"/>
                <a:sym typeface="Montserrat"/>
              </a:rPr>
            </a:br>
            <a:r>
              <a:rPr lang="en-GB" sz="1770" b="0">
                <a:latin typeface="Montserrat"/>
                <a:ea typeface="Montserrat"/>
                <a:cs typeface="Montserrat"/>
                <a:sym typeface="Montserrat"/>
              </a:rPr>
              <a:t>Demonstration of Forms</a:t>
            </a:r>
            <a:endParaRPr sz="1770" b="0">
              <a:latin typeface="Montserrat"/>
              <a:ea typeface="Montserrat"/>
              <a:cs typeface="Montserrat"/>
              <a:sym typeface="Montserrat"/>
            </a:endParaRPr>
          </a:p>
        </p:txBody>
      </p:sp>
      <p:cxnSp>
        <p:nvCxnSpPr>
          <p:cNvPr id="812" name="Google Shape;812;g2bf04ff201e_0_305"/>
          <p:cNvCxnSpPr/>
          <p:nvPr/>
        </p:nvCxnSpPr>
        <p:spPr>
          <a:xfrm>
            <a:off x="529000" y="1178925"/>
            <a:ext cx="0" cy="2608200"/>
          </a:xfrm>
          <a:prstGeom prst="straightConnector1">
            <a:avLst/>
          </a:prstGeom>
          <a:noFill/>
          <a:ln w="114300" cap="flat" cmpd="sng">
            <a:solidFill>
              <a:schemeClr val="accent1"/>
            </a:solidFill>
            <a:prstDash val="solid"/>
            <a:round/>
            <a:headEnd type="none" w="sm" len="sm"/>
            <a:tailEnd type="none" w="sm" len="sm"/>
          </a:ln>
        </p:spPr>
      </p:cxnSp>
      <p:sp>
        <p:nvSpPr>
          <p:cNvPr id="813" name="Google Shape;813;g2bf04ff201e_0_30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14" name="Google Shape;814;g2bf04ff201e_0_30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815" name="Google Shape;815;g2bf04ff201e_0_305"/>
          <p:cNvPicPr preferRelativeResize="0"/>
          <p:nvPr/>
        </p:nvPicPr>
        <p:blipFill rotWithShape="1">
          <a:blip r:embed="rId3">
            <a:alphaModFix/>
          </a:blip>
          <a:srcRect/>
          <a:stretch/>
        </p:blipFill>
        <p:spPr>
          <a:xfrm>
            <a:off x="5127701" y="1056300"/>
            <a:ext cx="3619425" cy="36194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g2bf94e6429c_4_0"/>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https://forms.gle/jb5YYux8txa5gHR88</a:t>
            </a:r>
            <a:endParaRPr sz="2000" b="0" i="0" u="none" strike="noStrike" cap="none">
              <a:solidFill>
                <a:srgbClr val="000000"/>
              </a:solidFill>
              <a:latin typeface="Montserrat"/>
              <a:ea typeface="Montserrat"/>
              <a:cs typeface="Montserrat"/>
              <a:sym typeface="Montserrat"/>
            </a:endParaRPr>
          </a:p>
        </p:txBody>
      </p:sp>
      <p:sp>
        <p:nvSpPr>
          <p:cNvPr id="821" name="Google Shape;821;g2bf94e6429c_4_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22" name="Google Shape;822;g2bf94e6429c_4_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23" name="Google Shape;823;g2bf94e6429c_4_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24" name="Google Shape;824;g2bf94e6429c_4_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g2bf04ff201e_0_312"/>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830" name="Google Shape;830;g2bf04ff201e_0_312"/>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31" name="Google Shape;831;g2bf04ff201e_0_312"/>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g2bf04ff201e_0_351"/>
          <p:cNvSpPr txBox="1"/>
          <p:nvPr/>
        </p:nvSpPr>
        <p:spPr>
          <a:xfrm>
            <a:off x="449275" y="1491250"/>
            <a:ext cx="34755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Introduction to CSS</a:t>
            </a:r>
            <a:endParaRPr sz="2000" b="0" i="0" u="none" strike="noStrike" cap="none">
              <a:solidFill>
                <a:srgbClr val="000000"/>
              </a:solidFill>
              <a:latin typeface="Montserrat"/>
              <a:ea typeface="Montserrat"/>
              <a:cs typeface="Montserrat"/>
              <a:sym typeface="Montserrat"/>
            </a:endParaRPr>
          </a:p>
        </p:txBody>
      </p:sp>
      <p:sp>
        <p:nvSpPr>
          <p:cNvPr id="837" name="Google Shape;837;g2bf04ff201e_0_35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38" name="Google Shape;838;g2bf04ff201e_0_35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pic>
        <p:nvPicPr>
          <p:cNvPr id="839" name="Google Shape;839;g2bf04ff201e_0_351"/>
          <p:cNvPicPr preferRelativeResize="0"/>
          <p:nvPr/>
        </p:nvPicPr>
        <p:blipFill rotWithShape="1">
          <a:blip r:embed="rId3">
            <a:alphaModFix/>
          </a:blip>
          <a:srcRect l="17945" t="26619" r="51750" b="5748"/>
          <a:stretch/>
        </p:blipFill>
        <p:spPr>
          <a:xfrm>
            <a:off x="5561175" y="1121225"/>
            <a:ext cx="3203248" cy="39582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g2bf04ff201e_0_356"/>
          <p:cNvSpPr/>
          <p:nvPr/>
        </p:nvSpPr>
        <p:spPr>
          <a:xfrm>
            <a:off x="-207075" y="4230700"/>
            <a:ext cx="27870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g2bf04ff201e_0_356"/>
          <p:cNvSpPr txBox="1">
            <a:spLocks noGrp="1"/>
          </p:cNvSpPr>
          <p:nvPr>
            <p:ph type="title"/>
          </p:nvPr>
        </p:nvSpPr>
        <p:spPr>
          <a:xfrm>
            <a:off x="449275" y="4178048"/>
            <a:ext cx="28773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Overview</a:t>
            </a:r>
            <a:endParaRPr sz="2970" b="1">
              <a:latin typeface="Montserrat"/>
              <a:ea typeface="Montserrat"/>
              <a:cs typeface="Montserrat"/>
              <a:sym typeface="Montserrat"/>
            </a:endParaRPr>
          </a:p>
        </p:txBody>
      </p:sp>
      <p:sp>
        <p:nvSpPr>
          <p:cNvPr id="846" name="Google Shape;846;g2bf04ff201e_0_356"/>
          <p:cNvSpPr txBox="1">
            <a:spLocks noGrp="1"/>
          </p:cNvSpPr>
          <p:nvPr>
            <p:ph type="title"/>
          </p:nvPr>
        </p:nvSpPr>
        <p:spPr>
          <a:xfrm>
            <a:off x="588899" y="1201750"/>
            <a:ext cx="45720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What is CSS?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Why use CSS?</a:t>
            </a:r>
            <a:br>
              <a:rPr lang="en-GB" sz="1770" b="0">
                <a:latin typeface="Montserrat"/>
                <a:ea typeface="Montserrat"/>
                <a:cs typeface="Montserrat"/>
                <a:sym typeface="Montserrat"/>
              </a:rPr>
            </a:br>
            <a:r>
              <a:rPr lang="en-GB" sz="1770" b="0">
                <a:latin typeface="Montserrat"/>
                <a:ea typeface="Montserrat"/>
                <a:cs typeface="Montserrat"/>
                <a:sym typeface="Montserrat"/>
              </a:rPr>
              <a:t>CSS Syntax</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How to Add CSS</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Cascading Order</a:t>
            </a:r>
            <a:endParaRPr sz="1770" b="0">
              <a:latin typeface="Montserrat"/>
              <a:ea typeface="Montserrat"/>
              <a:cs typeface="Montserrat"/>
              <a:sym typeface="Montserrat"/>
            </a:endParaRPr>
          </a:p>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Demonstration of CSS</a:t>
            </a:r>
            <a:endParaRPr sz="1770" b="0">
              <a:latin typeface="Montserrat"/>
              <a:ea typeface="Montserrat"/>
              <a:cs typeface="Montserrat"/>
              <a:sym typeface="Montserrat"/>
            </a:endParaRPr>
          </a:p>
        </p:txBody>
      </p:sp>
      <p:cxnSp>
        <p:nvCxnSpPr>
          <p:cNvPr id="847" name="Google Shape;847;g2bf04ff201e_0_356"/>
          <p:cNvCxnSpPr/>
          <p:nvPr/>
        </p:nvCxnSpPr>
        <p:spPr>
          <a:xfrm>
            <a:off x="449275" y="1205125"/>
            <a:ext cx="0" cy="2399100"/>
          </a:xfrm>
          <a:prstGeom prst="straightConnector1">
            <a:avLst/>
          </a:prstGeom>
          <a:noFill/>
          <a:ln w="114300" cap="flat" cmpd="sng">
            <a:solidFill>
              <a:schemeClr val="accent1"/>
            </a:solidFill>
            <a:prstDash val="solid"/>
            <a:round/>
            <a:headEnd type="none" w="sm" len="sm"/>
            <a:tailEnd type="none" w="sm" len="sm"/>
          </a:ln>
        </p:spPr>
      </p:cxnSp>
      <p:sp>
        <p:nvSpPr>
          <p:cNvPr id="848" name="Google Shape;848;g2bf04ff201e_0_356"/>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49" name="Google Shape;849;g2bf04ff201e_0_356"/>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g2bf04ff201e_0_363"/>
          <p:cNvSpPr txBox="1">
            <a:spLocks noGrp="1"/>
          </p:cNvSpPr>
          <p:nvPr>
            <p:ph type="title"/>
          </p:nvPr>
        </p:nvSpPr>
        <p:spPr>
          <a:xfrm>
            <a:off x="449274" y="1587638"/>
            <a:ext cx="6448200" cy="20541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CSS is language we use to style a web page.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CSS Stands for Cascading Style Sheets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describes how HTML elements are to be displayed on the screen</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saves a lot of work. It can control the layout of multiple web pages all at once.</a:t>
            </a:r>
            <a:endParaRPr sz="1570" b="0">
              <a:latin typeface="Montserrat"/>
              <a:ea typeface="Montserrat"/>
              <a:cs typeface="Montserrat"/>
              <a:sym typeface="Montserrat"/>
            </a:endParaRPr>
          </a:p>
        </p:txBody>
      </p:sp>
      <p:sp>
        <p:nvSpPr>
          <p:cNvPr id="855" name="Google Shape;855;g2bf04ff201e_0_363"/>
          <p:cNvSpPr txBox="1">
            <a:spLocks noGrp="1"/>
          </p:cNvSpPr>
          <p:nvPr>
            <p:ph type="title"/>
          </p:nvPr>
        </p:nvSpPr>
        <p:spPr>
          <a:xfrm>
            <a:off x="472650"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What is CSS?</a:t>
            </a:r>
            <a:endParaRPr sz="2070" b="1">
              <a:latin typeface="Montserrat"/>
              <a:ea typeface="Montserrat"/>
              <a:cs typeface="Montserrat"/>
              <a:sym typeface="Montserrat"/>
            </a:endParaRPr>
          </a:p>
        </p:txBody>
      </p:sp>
      <p:sp>
        <p:nvSpPr>
          <p:cNvPr id="856" name="Google Shape;856;g2bf04ff201e_0_36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57" name="Google Shape;857;g2bf04ff201e_0_36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g2bf04ff201e_0_368"/>
          <p:cNvSpPr txBox="1">
            <a:spLocks noGrp="1"/>
          </p:cNvSpPr>
          <p:nvPr>
            <p:ph type="title"/>
          </p:nvPr>
        </p:nvSpPr>
        <p:spPr>
          <a:xfrm>
            <a:off x="449263" y="1587650"/>
            <a:ext cx="6737400" cy="24165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CSS is used to define styles for your web pages.</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It helps to provide design, layout and variations in display in different devices and screen size.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CSS removed the styling formatting from HTML page.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The style definitions are mostly saved in external .css files.</a:t>
            </a:r>
            <a:br>
              <a:rPr lang="en-GB" sz="1570" b="0">
                <a:latin typeface="Montserrat"/>
                <a:ea typeface="Montserrat"/>
                <a:cs typeface="Montserrat"/>
                <a:sym typeface="Montserrat"/>
              </a:rPr>
            </a:br>
            <a:r>
              <a:rPr lang="en-GB" sz="1570" b="0">
                <a:latin typeface="Montserrat"/>
                <a:ea typeface="Montserrat"/>
                <a:cs typeface="Montserrat"/>
                <a:sym typeface="Montserrat"/>
              </a:rPr>
              <a:t>With an external stylesheet file, you can change the look of an entire website by changing just one file.</a:t>
            </a:r>
            <a:endParaRPr sz="1570" b="0">
              <a:latin typeface="Montserrat"/>
              <a:ea typeface="Montserrat"/>
              <a:cs typeface="Montserrat"/>
              <a:sym typeface="Montserrat"/>
            </a:endParaRPr>
          </a:p>
        </p:txBody>
      </p:sp>
      <p:sp>
        <p:nvSpPr>
          <p:cNvPr id="863" name="Google Shape;863;g2bf04ff201e_0_368"/>
          <p:cNvSpPr txBox="1">
            <a:spLocks noGrp="1"/>
          </p:cNvSpPr>
          <p:nvPr>
            <p:ph type="title"/>
          </p:nvPr>
        </p:nvSpPr>
        <p:spPr>
          <a:xfrm>
            <a:off x="449275"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Why Use CSS?</a:t>
            </a:r>
            <a:endParaRPr sz="2070" b="1">
              <a:latin typeface="Montserrat"/>
              <a:ea typeface="Montserrat"/>
              <a:cs typeface="Montserrat"/>
              <a:sym typeface="Montserrat"/>
            </a:endParaRPr>
          </a:p>
        </p:txBody>
      </p:sp>
      <p:sp>
        <p:nvSpPr>
          <p:cNvPr id="864" name="Google Shape;864;g2bf04ff201e_0_368"/>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65" name="Google Shape;865;g2bf04ff201e_0_368"/>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g2bf04ff201e_0_373"/>
          <p:cNvSpPr txBox="1">
            <a:spLocks noGrp="1"/>
          </p:cNvSpPr>
          <p:nvPr>
            <p:ph type="title"/>
          </p:nvPr>
        </p:nvSpPr>
        <p:spPr>
          <a:xfrm>
            <a:off x="449274" y="1587638"/>
            <a:ext cx="6448200" cy="27792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 CSS rule consists of selector and a declaration block.</a:t>
            </a: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Selector -&gt; Points to HTML element you want to style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Declaration -&gt; Block contains multiple declarations separated </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Each declaration includes CSS property name and a value, separated by colon. </a:t>
            </a:r>
            <a:endParaRPr sz="1570" b="0">
              <a:latin typeface="Montserrat"/>
              <a:ea typeface="Montserrat"/>
              <a:cs typeface="Montserrat"/>
              <a:sym typeface="Montserrat"/>
            </a:endParaRPr>
          </a:p>
        </p:txBody>
      </p:sp>
      <p:sp>
        <p:nvSpPr>
          <p:cNvPr id="871" name="Google Shape;871;g2bf04ff201e_0_373"/>
          <p:cNvSpPr txBox="1">
            <a:spLocks noGrp="1"/>
          </p:cNvSpPr>
          <p:nvPr>
            <p:ph type="title"/>
          </p:nvPr>
        </p:nvSpPr>
        <p:spPr>
          <a:xfrm>
            <a:off x="449275" y="1090950"/>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CSS Syntax</a:t>
            </a:r>
            <a:endParaRPr sz="2070" b="1">
              <a:latin typeface="Montserrat"/>
              <a:ea typeface="Montserrat"/>
              <a:cs typeface="Montserrat"/>
              <a:sym typeface="Montserrat"/>
            </a:endParaRPr>
          </a:p>
        </p:txBody>
      </p:sp>
      <p:pic>
        <p:nvPicPr>
          <p:cNvPr id="872" name="Google Shape;872;g2bf04ff201e_0_373"/>
          <p:cNvPicPr preferRelativeResize="0"/>
          <p:nvPr/>
        </p:nvPicPr>
        <p:blipFill rotWithShape="1">
          <a:blip r:embed="rId3">
            <a:alphaModFix/>
          </a:blip>
          <a:srcRect/>
          <a:stretch/>
        </p:blipFill>
        <p:spPr>
          <a:xfrm>
            <a:off x="449265" y="1975540"/>
            <a:ext cx="4310500" cy="1044969"/>
          </a:xfrm>
          <a:prstGeom prst="rect">
            <a:avLst/>
          </a:prstGeom>
          <a:noFill/>
          <a:ln>
            <a:noFill/>
          </a:ln>
        </p:spPr>
      </p:pic>
      <p:sp>
        <p:nvSpPr>
          <p:cNvPr id="873" name="Google Shape;873;g2bf04ff201e_0_37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74" name="Google Shape;874;g2bf04ff201e_0_37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148" name="Google Shape;148;g2bf04ff11e0_0_315"/>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g2bf04ff201e_0_379"/>
          <p:cNvSpPr txBox="1">
            <a:spLocks noGrp="1"/>
          </p:cNvSpPr>
          <p:nvPr>
            <p:ph type="title"/>
          </p:nvPr>
        </p:nvSpPr>
        <p:spPr>
          <a:xfrm>
            <a:off x="449274" y="1587638"/>
            <a:ext cx="6448200" cy="24165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570"/>
              <a:buNone/>
            </a:pPr>
            <a:br>
              <a:rPr lang="en-GB" sz="1570" b="0">
                <a:latin typeface="Montserrat"/>
                <a:ea typeface="Montserrat"/>
                <a:cs typeface="Montserrat"/>
                <a:sym typeface="Montserrat"/>
              </a:rPr>
            </a:br>
            <a:br>
              <a:rPr lang="en-GB" sz="1570" b="0">
                <a:latin typeface="Montserrat"/>
                <a:ea typeface="Montserrat"/>
                <a:cs typeface="Montserrat"/>
                <a:sym typeface="Montserrat"/>
              </a:rPr>
            </a:br>
            <a:br>
              <a:rPr lang="en-GB" sz="1570" b="0">
                <a:latin typeface="Montserrat"/>
                <a:ea typeface="Montserrat"/>
                <a:cs typeface="Montserrat"/>
                <a:sym typeface="Montserrat"/>
              </a:rPr>
            </a:b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t>
            </a:r>
            <a:r>
              <a:rPr lang="en-GB" sz="1570">
                <a:latin typeface="Montserrat"/>
                <a:ea typeface="Montserrat"/>
                <a:cs typeface="Montserrat"/>
                <a:sym typeface="Montserrat"/>
              </a:rPr>
              <a:t>p</a:t>
            </a:r>
            <a:r>
              <a:rPr lang="en-GB" sz="1570" b="0">
                <a:latin typeface="Montserrat"/>
                <a:ea typeface="Montserrat"/>
                <a:cs typeface="Montserrat"/>
                <a:sym typeface="Montserrat"/>
              </a:rPr>
              <a:t> is a selector in CSS (points to HTML element)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t>
            </a:r>
            <a:r>
              <a:rPr lang="en-GB" sz="1570">
                <a:latin typeface="Montserrat"/>
                <a:ea typeface="Montserrat"/>
                <a:cs typeface="Montserrat"/>
                <a:sym typeface="Montserrat"/>
              </a:rPr>
              <a:t>color</a:t>
            </a:r>
            <a:r>
              <a:rPr lang="en-GB" sz="1570" b="0">
                <a:latin typeface="Montserrat"/>
                <a:ea typeface="Montserrat"/>
                <a:cs typeface="Montserrat"/>
                <a:sym typeface="Montserrat"/>
              </a:rPr>
              <a:t> is the property and </a:t>
            </a:r>
            <a:r>
              <a:rPr lang="en-GB" sz="1570">
                <a:latin typeface="Montserrat"/>
                <a:ea typeface="Montserrat"/>
                <a:cs typeface="Montserrat"/>
                <a:sym typeface="Montserrat"/>
              </a:rPr>
              <a:t>red</a:t>
            </a:r>
            <a:r>
              <a:rPr lang="en-GB" sz="1570" b="0">
                <a:latin typeface="Montserrat"/>
                <a:ea typeface="Montserrat"/>
                <a:cs typeface="Montserrat"/>
                <a:sym typeface="Montserrat"/>
              </a:rPr>
              <a:t> is the property value.</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a:t>
            </a:r>
            <a:r>
              <a:rPr lang="en-GB" sz="1570">
                <a:latin typeface="Montserrat"/>
                <a:ea typeface="Montserrat"/>
                <a:cs typeface="Montserrat"/>
                <a:sym typeface="Montserrat"/>
              </a:rPr>
              <a:t>text-align</a:t>
            </a:r>
            <a:r>
              <a:rPr lang="en-GB" sz="1570" b="0">
                <a:latin typeface="Montserrat"/>
                <a:ea typeface="Montserrat"/>
                <a:cs typeface="Montserrat"/>
                <a:sym typeface="Montserrat"/>
              </a:rPr>
              <a:t> is the property and </a:t>
            </a:r>
            <a:r>
              <a:rPr lang="en-GB" sz="1570">
                <a:latin typeface="Montserrat"/>
                <a:ea typeface="Montserrat"/>
                <a:cs typeface="Montserrat"/>
                <a:sym typeface="Montserrat"/>
              </a:rPr>
              <a:t>center</a:t>
            </a:r>
            <a:r>
              <a:rPr lang="en-GB" sz="1570" b="0">
                <a:latin typeface="Montserrat"/>
                <a:ea typeface="Montserrat"/>
                <a:cs typeface="Montserrat"/>
                <a:sym typeface="Montserrat"/>
              </a:rPr>
              <a:t> is the property value.</a:t>
            </a:r>
            <a:endParaRPr sz="1570" b="0">
              <a:latin typeface="Montserrat"/>
              <a:ea typeface="Montserrat"/>
              <a:cs typeface="Montserrat"/>
              <a:sym typeface="Montserrat"/>
            </a:endParaRPr>
          </a:p>
        </p:txBody>
      </p:sp>
      <p:sp>
        <p:nvSpPr>
          <p:cNvPr id="880" name="Google Shape;880;g2bf04ff201e_0_379"/>
          <p:cNvSpPr txBox="1">
            <a:spLocks noGrp="1"/>
          </p:cNvSpPr>
          <p:nvPr>
            <p:ph type="title"/>
          </p:nvPr>
        </p:nvSpPr>
        <p:spPr>
          <a:xfrm>
            <a:off x="449275"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CSS Syntax</a:t>
            </a:r>
            <a:endParaRPr sz="2070" b="1">
              <a:latin typeface="Montserrat"/>
              <a:ea typeface="Montserrat"/>
              <a:cs typeface="Montserrat"/>
              <a:sym typeface="Montserrat"/>
            </a:endParaRPr>
          </a:p>
        </p:txBody>
      </p:sp>
      <p:pic>
        <p:nvPicPr>
          <p:cNvPr id="881" name="Google Shape;881;g2bf04ff201e_0_379"/>
          <p:cNvPicPr preferRelativeResize="0"/>
          <p:nvPr/>
        </p:nvPicPr>
        <p:blipFill rotWithShape="1">
          <a:blip r:embed="rId3">
            <a:alphaModFix/>
          </a:blip>
          <a:srcRect/>
          <a:stretch/>
        </p:blipFill>
        <p:spPr>
          <a:xfrm>
            <a:off x="449270" y="1587645"/>
            <a:ext cx="2712780" cy="1250090"/>
          </a:xfrm>
          <a:prstGeom prst="rect">
            <a:avLst/>
          </a:prstGeom>
          <a:noFill/>
          <a:ln>
            <a:noFill/>
          </a:ln>
        </p:spPr>
      </p:pic>
      <p:sp>
        <p:nvSpPr>
          <p:cNvPr id="882" name="Google Shape;882;g2bf04ff201e_0_37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83" name="Google Shape;883;g2bf04ff201e_0_37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84" name="Google Shape;884;g2bf04ff201e_0_379"/>
          <p:cNvSpPr/>
          <p:nvPr/>
        </p:nvSpPr>
        <p:spPr>
          <a:xfrm>
            <a:off x="366725" y="3265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85" name="Google Shape;885;g2bf04ff201e_0_379"/>
          <p:cNvSpPr/>
          <p:nvPr/>
        </p:nvSpPr>
        <p:spPr>
          <a:xfrm>
            <a:off x="7186625" y="30825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sp>
        <p:nvSpPr>
          <p:cNvPr id="890" name="Google Shape;890;g2bf04ff201e_0_385"/>
          <p:cNvSpPr txBox="1">
            <a:spLocks noGrp="1"/>
          </p:cNvSpPr>
          <p:nvPr>
            <p:ph type="title"/>
          </p:nvPr>
        </p:nvSpPr>
        <p:spPr>
          <a:xfrm>
            <a:off x="449275" y="1587661"/>
            <a:ext cx="6737400" cy="13290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570"/>
              <a:buNone/>
            </a:pPr>
            <a:r>
              <a:rPr lang="en-GB" sz="1570" b="0">
                <a:latin typeface="Montserrat"/>
                <a:ea typeface="Montserrat"/>
                <a:cs typeface="Montserrat"/>
                <a:sym typeface="Montserrat"/>
              </a:rPr>
              <a:t>There are 3 ways of inserting a style sheet: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External CSS</a:t>
            </a:r>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Internal CSS</a:t>
            </a:r>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Inline CSS</a:t>
            </a:r>
            <a:endParaRPr sz="1570" b="0">
              <a:latin typeface="Montserrat"/>
              <a:ea typeface="Montserrat"/>
              <a:cs typeface="Montserrat"/>
              <a:sym typeface="Montserrat"/>
            </a:endParaRPr>
          </a:p>
        </p:txBody>
      </p:sp>
      <p:sp>
        <p:nvSpPr>
          <p:cNvPr id="891" name="Google Shape;891;g2bf04ff201e_0_385"/>
          <p:cNvSpPr txBox="1">
            <a:spLocks noGrp="1"/>
          </p:cNvSpPr>
          <p:nvPr>
            <p:ph type="title"/>
          </p:nvPr>
        </p:nvSpPr>
        <p:spPr>
          <a:xfrm>
            <a:off x="449275"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How to Add CSS</a:t>
            </a:r>
            <a:endParaRPr sz="2070" b="1">
              <a:latin typeface="Montserrat"/>
              <a:ea typeface="Montserrat"/>
              <a:cs typeface="Montserrat"/>
              <a:sym typeface="Montserrat"/>
            </a:endParaRPr>
          </a:p>
        </p:txBody>
      </p:sp>
      <p:sp>
        <p:nvSpPr>
          <p:cNvPr id="892" name="Google Shape;892;g2bf04ff201e_0_385"/>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893" name="Google Shape;893;g2bf04ff201e_0_385"/>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g2bf04ff201e_0_390"/>
          <p:cNvSpPr txBox="1">
            <a:spLocks noGrp="1"/>
          </p:cNvSpPr>
          <p:nvPr>
            <p:ph type="title"/>
          </p:nvPr>
        </p:nvSpPr>
        <p:spPr>
          <a:xfrm>
            <a:off x="449275" y="1587650"/>
            <a:ext cx="6713400" cy="966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570"/>
              <a:buNone/>
            </a:pPr>
            <a:r>
              <a:rPr lang="en-GB" sz="1570" b="0">
                <a:latin typeface="Montserrat"/>
                <a:ea typeface="Montserrat"/>
                <a:cs typeface="Montserrat"/>
                <a:sym typeface="Montserrat"/>
              </a:rPr>
              <a:t>With an external style sheet, you can change look of entire website by changing just one file. Provide reference to external CSS in HTML &lt;link&gt; inside head section.</a:t>
            </a:r>
            <a:endParaRPr sz="1570" b="0">
              <a:latin typeface="Montserrat"/>
              <a:ea typeface="Montserrat"/>
              <a:cs typeface="Montserrat"/>
              <a:sym typeface="Montserrat"/>
            </a:endParaRPr>
          </a:p>
        </p:txBody>
      </p:sp>
      <p:sp>
        <p:nvSpPr>
          <p:cNvPr id="899" name="Google Shape;899;g2bf04ff201e_0_390"/>
          <p:cNvSpPr txBox="1">
            <a:spLocks noGrp="1"/>
          </p:cNvSpPr>
          <p:nvPr>
            <p:ph type="title"/>
          </p:nvPr>
        </p:nvSpPr>
        <p:spPr>
          <a:xfrm>
            <a:off x="449275"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External CSS</a:t>
            </a:r>
            <a:endParaRPr sz="2070" b="1">
              <a:latin typeface="Montserrat"/>
              <a:ea typeface="Montserrat"/>
              <a:cs typeface="Montserrat"/>
              <a:sym typeface="Montserrat"/>
            </a:endParaRPr>
          </a:p>
        </p:txBody>
      </p:sp>
      <p:pic>
        <p:nvPicPr>
          <p:cNvPr id="900" name="Google Shape;900;g2bf04ff201e_0_390"/>
          <p:cNvPicPr preferRelativeResize="0"/>
          <p:nvPr/>
        </p:nvPicPr>
        <p:blipFill rotWithShape="1">
          <a:blip r:embed="rId3">
            <a:alphaModFix/>
          </a:blip>
          <a:srcRect/>
          <a:stretch/>
        </p:blipFill>
        <p:spPr>
          <a:xfrm>
            <a:off x="449275" y="2768878"/>
            <a:ext cx="1866331" cy="1483101"/>
          </a:xfrm>
          <a:prstGeom prst="rect">
            <a:avLst/>
          </a:prstGeom>
          <a:noFill/>
          <a:ln w="9525" cap="flat" cmpd="sng">
            <a:solidFill>
              <a:schemeClr val="dk1"/>
            </a:solidFill>
            <a:prstDash val="solid"/>
            <a:round/>
            <a:headEnd type="none" w="sm" len="sm"/>
            <a:tailEnd type="none" w="sm" len="sm"/>
          </a:ln>
        </p:spPr>
      </p:pic>
      <p:pic>
        <p:nvPicPr>
          <p:cNvPr id="901" name="Google Shape;901;g2bf04ff201e_0_390"/>
          <p:cNvPicPr preferRelativeResize="0"/>
          <p:nvPr/>
        </p:nvPicPr>
        <p:blipFill rotWithShape="1">
          <a:blip r:embed="rId4">
            <a:alphaModFix/>
          </a:blip>
          <a:srcRect/>
          <a:stretch/>
        </p:blipFill>
        <p:spPr>
          <a:xfrm>
            <a:off x="2549242" y="2634277"/>
            <a:ext cx="3439966" cy="2383282"/>
          </a:xfrm>
          <a:prstGeom prst="rect">
            <a:avLst/>
          </a:prstGeom>
          <a:noFill/>
          <a:ln w="9525" cap="flat" cmpd="sng">
            <a:solidFill>
              <a:schemeClr val="dk1"/>
            </a:solidFill>
            <a:prstDash val="solid"/>
            <a:round/>
            <a:headEnd type="none" w="sm" len="sm"/>
            <a:tailEnd type="none" w="sm" len="sm"/>
          </a:ln>
        </p:spPr>
      </p:pic>
      <p:sp>
        <p:nvSpPr>
          <p:cNvPr id="902" name="Google Shape;902;g2bf04ff201e_0_390"/>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03" name="Google Shape;903;g2bf04ff201e_0_390"/>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g2bf04ff201e_0_397"/>
          <p:cNvSpPr txBox="1">
            <a:spLocks noGrp="1"/>
          </p:cNvSpPr>
          <p:nvPr>
            <p:ph type="title"/>
          </p:nvPr>
        </p:nvSpPr>
        <p:spPr>
          <a:xfrm>
            <a:off x="449275" y="1587650"/>
            <a:ext cx="6713400" cy="966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570"/>
              <a:buNone/>
            </a:pPr>
            <a:r>
              <a:rPr lang="en-GB" sz="1570" b="0">
                <a:latin typeface="Montserrat"/>
                <a:ea typeface="Montserrat"/>
                <a:cs typeface="Montserrat"/>
                <a:sym typeface="Montserrat"/>
              </a:rPr>
              <a:t>Internal Style Sheet may be used if one single HTML page has unique style. It is defined inside the &lt;style&gt; elements, inside head section.</a:t>
            </a:r>
            <a:endParaRPr sz="1570" b="0">
              <a:latin typeface="Montserrat"/>
              <a:ea typeface="Montserrat"/>
              <a:cs typeface="Montserrat"/>
              <a:sym typeface="Montserrat"/>
            </a:endParaRPr>
          </a:p>
        </p:txBody>
      </p:sp>
      <p:sp>
        <p:nvSpPr>
          <p:cNvPr id="909" name="Google Shape;909;g2bf04ff201e_0_397"/>
          <p:cNvSpPr txBox="1">
            <a:spLocks noGrp="1"/>
          </p:cNvSpPr>
          <p:nvPr>
            <p:ph type="title"/>
          </p:nvPr>
        </p:nvSpPr>
        <p:spPr>
          <a:xfrm>
            <a:off x="449275"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Internal CSS</a:t>
            </a:r>
            <a:endParaRPr sz="2070" b="1">
              <a:latin typeface="Montserrat"/>
              <a:ea typeface="Montserrat"/>
              <a:cs typeface="Montserrat"/>
              <a:sym typeface="Montserrat"/>
            </a:endParaRPr>
          </a:p>
        </p:txBody>
      </p:sp>
      <p:pic>
        <p:nvPicPr>
          <p:cNvPr id="910" name="Google Shape;910;g2bf04ff201e_0_397"/>
          <p:cNvPicPr preferRelativeResize="0"/>
          <p:nvPr/>
        </p:nvPicPr>
        <p:blipFill rotWithShape="1">
          <a:blip r:embed="rId3">
            <a:alphaModFix/>
          </a:blip>
          <a:srcRect/>
          <a:stretch/>
        </p:blipFill>
        <p:spPr>
          <a:xfrm>
            <a:off x="449283" y="2646422"/>
            <a:ext cx="2690622" cy="2435088"/>
          </a:xfrm>
          <a:prstGeom prst="rect">
            <a:avLst/>
          </a:prstGeom>
          <a:noFill/>
          <a:ln w="9525" cap="flat" cmpd="sng">
            <a:solidFill>
              <a:schemeClr val="dk1"/>
            </a:solidFill>
            <a:prstDash val="solid"/>
            <a:round/>
            <a:headEnd type="none" w="sm" len="sm"/>
            <a:tailEnd type="none" w="sm" len="sm"/>
          </a:ln>
        </p:spPr>
      </p:pic>
      <p:sp>
        <p:nvSpPr>
          <p:cNvPr id="911" name="Google Shape;911;g2bf04ff201e_0_39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12" name="Google Shape;912;g2bf04ff201e_0_39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16"/>
        <p:cNvGrpSpPr/>
        <p:nvPr/>
      </p:nvGrpSpPr>
      <p:grpSpPr>
        <a:xfrm>
          <a:off x="0" y="0"/>
          <a:ext cx="0" cy="0"/>
          <a:chOff x="0" y="0"/>
          <a:chExt cx="0" cy="0"/>
        </a:xfrm>
      </p:grpSpPr>
      <p:sp>
        <p:nvSpPr>
          <p:cNvPr id="917" name="Google Shape;917;g2bf04ff201e_0_403"/>
          <p:cNvSpPr txBox="1">
            <a:spLocks noGrp="1"/>
          </p:cNvSpPr>
          <p:nvPr>
            <p:ph type="title"/>
          </p:nvPr>
        </p:nvSpPr>
        <p:spPr>
          <a:xfrm>
            <a:off x="449275" y="1587650"/>
            <a:ext cx="6713400" cy="966600"/>
          </a:xfrm>
          <a:prstGeom prst="rect">
            <a:avLst/>
          </a:prstGeom>
          <a:noFill/>
          <a:ln>
            <a:noFill/>
          </a:ln>
        </p:spPr>
        <p:txBody>
          <a:bodyPr spcFirstLastPara="1" wrap="square" lIns="0" tIns="0" rIns="0" bIns="0" anchor="t" anchorCtr="0">
            <a:spAutoFit/>
          </a:bodyPr>
          <a:lstStyle/>
          <a:p>
            <a:pPr marL="0" lvl="0" indent="0" algn="l" rtl="0">
              <a:lnSpc>
                <a:spcPct val="150000"/>
              </a:lnSpc>
              <a:spcBef>
                <a:spcPts val="0"/>
              </a:spcBef>
              <a:spcAft>
                <a:spcPts val="0"/>
              </a:spcAft>
              <a:buSzPts val="1570"/>
              <a:buNone/>
            </a:pPr>
            <a:r>
              <a:rPr lang="en-GB" sz="1570" b="0">
                <a:latin typeface="Montserrat"/>
                <a:ea typeface="Montserrat"/>
                <a:cs typeface="Montserrat"/>
                <a:sym typeface="Montserrat"/>
              </a:rPr>
              <a:t>An Inline Style may be used to apply a unique style for a single element. Add style attribute to the relevant element. It can contain any CSS property.</a:t>
            </a:r>
            <a:endParaRPr sz="1570" b="0">
              <a:latin typeface="Montserrat"/>
              <a:ea typeface="Montserrat"/>
              <a:cs typeface="Montserrat"/>
              <a:sym typeface="Montserrat"/>
            </a:endParaRPr>
          </a:p>
        </p:txBody>
      </p:sp>
      <p:sp>
        <p:nvSpPr>
          <p:cNvPr id="918" name="Google Shape;918;g2bf04ff201e_0_403"/>
          <p:cNvSpPr txBox="1">
            <a:spLocks noGrp="1"/>
          </p:cNvSpPr>
          <p:nvPr>
            <p:ph type="title"/>
          </p:nvPr>
        </p:nvSpPr>
        <p:spPr>
          <a:xfrm>
            <a:off x="449275"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a:latin typeface="Montserrat"/>
                <a:ea typeface="Montserrat"/>
                <a:cs typeface="Montserrat"/>
                <a:sym typeface="Montserrat"/>
              </a:rPr>
              <a:t>I</a:t>
            </a:r>
            <a:r>
              <a:rPr lang="en-GB" sz="2070" b="1">
                <a:latin typeface="Montserrat"/>
                <a:ea typeface="Montserrat"/>
                <a:cs typeface="Montserrat"/>
                <a:sym typeface="Montserrat"/>
              </a:rPr>
              <a:t>nline CSS</a:t>
            </a:r>
            <a:endParaRPr sz="2070" b="1">
              <a:latin typeface="Montserrat"/>
              <a:ea typeface="Montserrat"/>
              <a:cs typeface="Montserrat"/>
              <a:sym typeface="Montserrat"/>
            </a:endParaRPr>
          </a:p>
        </p:txBody>
      </p:sp>
      <p:pic>
        <p:nvPicPr>
          <p:cNvPr id="919" name="Google Shape;919;g2bf04ff201e_0_403"/>
          <p:cNvPicPr preferRelativeResize="0"/>
          <p:nvPr/>
        </p:nvPicPr>
        <p:blipFill rotWithShape="1">
          <a:blip r:embed="rId3">
            <a:alphaModFix/>
          </a:blip>
          <a:srcRect/>
          <a:stretch/>
        </p:blipFill>
        <p:spPr>
          <a:xfrm>
            <a:off x="449271" y="2683308"/>
            <a:ext cx="5774115" cy="2128497"/>
          </a:xfrm>
          <a:prstGeom prst="rect">
            <a:avLst/>
          </a:prstGeom>
          <a:noFill/>
          <a:ln w="9525" cap="flat" cmpd="sng">
            <a:solidFill>
              <a:schemeClr val="dk1"/>
            </a:solidFill>
            <a:prstDash val="solid"/>
            <a:round/>
            <a:headEnd type="none" w="sm" len="sm"/>
            <a:tailEnd type="none" w="sm" len="sm"/>
          </a:ln>
        </p:spPr>
      </p:pic>
      <p:sp>
        <p:nvSpPr>
          <p:cNvPr id="920" name="Google Shape;920;g2bf04ff201e_0_403"/>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21" name="Google Shape;921;g2bf04ff201e_0_403"/>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g2bf04ff201e_0_409"/>
          <p:cNvSpPr txBox="1">
            <a:spLocks noGrp="1"/>
          </p:cNvSpPr>
          <p:nvPr>
            <p:ph type="title"/>
          </p:nvPr>
        </p:nvSpPr>
        <p:spPr>
          <a:xfrm>
            <a:off x="449275" y="1587650"/>
            <a:ext cx="6661200" cy="3141600"/>
          </a:xfrm>
          <a:prstGeom prst="rect">
            <a:avLst/>
          </a:prstGeom>
          <a:noFill/>
          <a:ln>
            <a:noFill/>
          </a:ln>
        </p:spPr>
        <p:txBody>
          <a:bodyPr spcFirstLastPara="1" wrap="square" lIns="0" tIns="0" rIns="0" bIns="0" anchor="t" anchorCtr="0">
            <a:spAutoFit/>
          </a:bodyPr>
          <a:lstStyle/>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Cascading order means which style will be used when more than one specified for any HTML element.</a:t>
            </a:r>
            <a:br>
              <a:rPr lang="en-GB" sz="1570" b="0">
                <a:latin typeface="Montserrat"/>
                <a:ea typeface="Montserrat"/>
                <a:cs typeface="Montserrat"/>
                <a:sym typeface="Montserrat"/>
              </a:rPr>
            </a:br>
            <a:br>
              <a:rPr lang="en-GB" sz="1570" b="0">
                <a:latin typeface="Montserrat"/>
                <a:ea typeface="Montserrat"/>
                <a:cs typeface="Montserrat"/>
                <a:sym typeface="Montserrat"/>
              </a:rPr>
            </a:br>
            <a:r>
              <a:rPr lang="en-GB" sz="1570" b="0" u="sng">
                <a:latin typeface="Montserrat"/>
                <a:ea typeface="Montserrat"/>
                <a:cs typeface="Montserrat"/>
                <a:sym typeface="Montserrat"/>
              </a:rPr>
              <a:t>Below is the virtual style sheet following the rules as below:</a:t>
            </a:r>
            <a:endParaRPr sz="1570" b="0" u="sng">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Inline style (inside an HTML element)</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External and Internal style sheets (in the head section)</a:t>
            </a:r>
            <a:endParaRPr sz="1570" b="0">
              <a:latin typeface="Montserrat"/>
              <a:ea typeface="Montserrat"/>
              <a:cs typeface="Montserrat"/>
              <a:sym typeface="Montserrat"/>
            </a:endParaRPr>
          </a:p>
          <a:p>
            <a:pPr marL="86399" lvl="0" indent="-99695" algn="l" rtl="0">
              <a:lnSpc>
                <a:spcPct val="150000"/>
              </a:lnSpc>
              <a:spcBef>
                <a:spcPts val="0"/>
              </a:spcBef>
              <a:spcAft>
                <a:spcPts val="0"/>
              </a:spcAft>
              <a:buSzPts val="1570"/>
              <a:buFont typeface="Montserrat"/>
              <a:buChar char="●"/>
            </a:pPr>
            <a:r>
              <a:rPr lang="en-GB" sz="1570" b="0">
                <a:latin typeface="Montserrat"/>
                <a:ea typeface="Montserrat"/>
                <a:cs typeface="Montserrat"/>
                <a:sym typeface="Montserrat"/>
              </a:rPr>
              <a:t> Browser Default</a:t>
            </a:r>
            <a:br>
              <a:rPr lang="en-GB" sz="1570" b="0">
                <a:latin typeface="Montserrat"/>
                <a:ea typeface="Montserrat"/>
                <a:cs typeface="Montserrat"/>
                <a:sym typeface="Montserrat"/>
              </a:rPr>
            </a:br>
            <a:r>
              <a:rPr lang="en-GB" sz="1570" b="0">
                <a:latin typeface="Montserrat"/>
                <a:ea typeface="Montserrat"/>
                <a:cs typeface="Montserrat"/>
                <a:sym typeface="Montserrat"/>
              </a:rPr>
              <a:t>Inline Style has the highest priority and will override all other styles</a:t>
            </a:r>
            <a:endParaRPr sz="1570" b="0">
              <a:latin typeface="Montserrat"/>
              <a:ea typeface="Montserrat"/>
              <a:cs typeface="Montserrat"/>
              <a:sym typeface="Montserrat"/>
            </a:endParaRPr>
          </a:p>
        </p:txBody>
      </p:sp>
      <p:sp>
        <p:nvSpPr>
          <p:cNvPr id="927" name="Google Shape;927;g2bf04ff201e_0_409"/>
          <p:cNvSpPr txBox="1">
            <a:spLocks noGrp="1"/>
          </p:cNvSpPr>
          <p:nvPr>
            <p:ph type="title"/>
          </p:nvPr>
        </p:nvSpPr>
        <p:spPr>
          <a:xfrm>
            <a:off x="449275" y="1054425"/>
            <a:ext cx="4174500" cy="3186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990"/>
              <a:buNone/>
            </a:pPr>
            <a:r>
              <a:rPr lang="en-GB" sz="2070" b="1">
                <a:latin typeface="Montserrat"/>
                <a:ea typeface="Montserrat"/>
                <a:cs typeface="Montserrat"/>
                <a:sym typeface="Montserrat"/>
              </a:rPr>
              <a:t>Cascading Order in CSS</a:t>
            </a:r>
            <a:endParaRPr sz="2070" b="1">
              <a:latin typeface="Montserrat"/>
              <a:ea typeface="Montserrat"/>
              <a:cs typeface="Montserrat"/>
              <a:sym typeface="Montserrat"/>
            </a:endParaRPr>
          </a:p>
        </p:txBody>
      </p:sp>
      <p:sp>
        <p:nvSpPr>
          <p:cNvPr id="928" name="Google Shape;928;g2bf04ff201e_0_40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29" name="Google Shape;929;g2bf04ff201e_0_40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g2bf04ff201e_0_414"/>
          <p:cNvSpPr/>
          <p:nvPr/>
        </p:nvSpPr>
        <p:spPr>
          <a:xfrm>
            <a:off x="-224450" y="4208325"/>
            <a:ext cx="2457300" cy="467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g2bf04ff201e_0_414"/>
          <p:cNvSpPr txBox="1">
            <a:spLocks noGrp="1"/>
          </p:cNvSpPr>
          <p:nvPr>
            <p:ph type="title"/>
          </p:nvPr>
        </p:nvSpPr>
        <p:spPr>
          <a:xfrm>
            <a:off x="347875" y="4103023"/>
            <a:ext cx="2877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2970" b="1">
                <a:latin typeface="Montserrat"/>
                <a:ea typeface="Montserrat"/>
                <a:cs typeface="Montserrat"/>
                <a:sym typeface="Montserrat"/>
              </a:rPr>
              <a:t>Review</a:t>
            </a:r>
            <a:endParaRPr sz="2970" b="1">
              <a:latin typeface="Montserrat"/>
              <a:ea typeface="Montserrat"/>
              <a:cs typeface="Montserrat"/>
              <a:sym typeface="Montserrat"/>
            </a:endParaRPr>
          </a:p>
        </p:txBody>
      </p:sp>
      <p:sp>
        <p:nvSpPr>
          <p:cNvPr id="936" name="Google Shape;936;g2bf04ff201e_0_414"/>
          <p:cNvSpPr txBox="1">
            <a:spLocks noGrp="1"/>
          </p:cNvSpPr>
          <p:nvPr>
            <p:ph type="title"/>
          </p:nvPr>
        </p:nvSpPr>
        <p:spPr>
          <a:xfrm>
            <a:off x="588899" y="1205125"/>
            <a:ext cx="3940800" cy="2451900"/>
          </a:xfrm>
          <a:prstGeom prst="rect">
            <a:avLst/>
          </a:prstGeom>
          <a:noFill/>
          <a:ln>
            <a:noFill/>
          </a:ln>
        </p:spPr>
        <p:txBody>
          <a:bodyPr spcFirstLastPara="1" wrap="square" lIns="0" tIns="0" rIns="0" bIns="0" anchor="t" anchorCtr="0">
            <a:spAutoFit/>
          </a:bodyPr>
          <a:lstStyle/>
          <a:p>
            <a:pPr marL="0" lvl="0" indent="0" algn="l" rtl="0">
              <a:lnSpc>
                <a:spcPct val="160000"/>
              </a:lnSpc>
              <a:spcBef>
                <a:spcPts val="0"/>
              </a:spcBef>
              <a:spcAft>
                <a:spcPts val="0"/>
              </a:spcAft>
              <a:buSzPts val="2300"/>
              <a:buNone/>
            </a:pPr>
            <a:r>
              <a:rPr lang="en-GB" sz="1770" b="0">
                <a:latin typeface="Montserrat"/>
                <a:ea typeface="Montserrat"/>
                <a:cs typeface="Montserrat"/>
                <a:sym typeface="Montserrat"/>
              </a:rPr>
              <a:t>What is CSS?</a:t>
            </a:r>
            <a:br>
              <a:rPr lang="en-GB" sz="1770" b="0">
                <a:latin typeface="Montserrat"/>
                <a:ea typeface="Montserrat"/>
                <a:cs typeface="Montserrat"/>
                <a:sym typeface="Montserrat"/>
              </a:rPr>
            </a:br>
            <a:r>
              <a:rPr lang="en-GB" sz="1770" b="0">
                <a:latin typeface="Montserrat"/>
                <a:ea typeface="Montserrat"/>
                <a:cs typeface="Montserrat"/>
                <a:sym typeface="Montserrat"/>
              </a:rPr>
              <a:t>CSS Syntax</a:t>
            </a:r>
            <a:br>
              <a:rPr lang="en-GB" sz="1770" b="0">
                <a:latin typeface="Montserrat"/>
                <a:ea typeface="Montserrat"/>
                <a:cs typeface="Montserrat"/>
                <a:sym typeface="Montserrat"/>
              </a:rPr>
            </a:br>
            <a:r>
              <a:rPr lang="en-GB" sz="1770" b="0">
                <a:latin typeface="Montserrat"/>
                <a:ea typeface="Montserrat"/>
                <a:cs typeface="Montserrat"/>
                <a:sym typeface="Montserrat"/>
              </a:rPr>
              <a:t>How to Add CSS</a:t>
            </a:r>
            <a:br>
              <a:rPr lang="en-GB" sz="1770" b="0">
                <a:latin typeface="Montserrat"/>
                <a:ea typeface="Montserrat"/>
                <a:cs typeface="Montserrat"/>
                <a:sym typeface="Montserrat"/>
              </a:rPr>
            </a:br>
            <a:r>
              <a:rPr lang="en-GB" sz="1770" b="0">
                <a:latin typeface="Montserrat"/>
                <a:ea typeface="Montserrat"/>
                <a:cs typeface="Montserrat"/>
                <a:sym typeface="Montserrat"/>
              </a:rPr>
              <a:t>Cascading Order</a:t>
            </a:r>
            <a:br>
              <a:rPr lang="en-GB" sz="1770" b="0">
                <a:latin typeface="Montserrat"/>
                <a:ea typeface="Montserrat"/>
                <a:cs typeface="Montserrat"/>
                <a:sym typeface="Montserrat"/>
              </a:rPr>
            </a:br>
            <a:r>
              <a:rPr lang="en-GB" sz="1770" b="0">
                <a:latin typeface="Montserrat"/>
                <a:ea typeface="Montserrat"/>
                <a:cs typeface="Montserrat"/>
                <a:sym typeface="Montserrat"/>
              </a:rPr>
              <a:t>Why use CSS?Demonstration of CSS</a:t>
            </a:r>
            <a:endParaRPr/>
          </a:p>
        </p:txBody>
      </p:sp>
      <p:cxnSp>
        <p:nvCxnSpPr>
          <p:cNvPr id="937" name="Google Shape;937;g2bf04ff201e_0_414"/>
          <p:cNvCxnSpPr/>
          <p:nvPr/>
        </p:nvCxnSpPr>
        <p:spPr>
          <a:xfrm>
            <a:off x="449275" y="1205125"/>
            <a:ext cx="0" cy="2399100"/>
          </a:xfrm>
          <a:prstGeom prst="straightConnector1">
            <a:avLst/>
          </a:prstGeom>
          <a:noFill/>
          <a:ln w="114300" cap="flat" cmpd="sng">
            <a:solidFill>
              <a:schemeClr val="accent1"/>
            </a:solidFill>
            <a:prstDash val="solid"/>
            <a:round/>
            <a:headEnd type="none" w="sm" len="sm"/>
            <a:tailEnd type="none" w="sm" len="sm"/>
          </a:ln>
        </p:spPr>
      </p:cxnSp>
      <p:sp>
        <p:nvSpPr>
          <p:cNvPr id="938" name="Google Shape;938;g2bf04ff201e_0_414"/>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39" name="Google Shape;939;g2bf04ff201e_0_414"/>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g2bf94e6429c_4_9"/>
          <p:cNvSpPr txBox="1"/>
          <p:nvPr/>
        </p:nvSpPr>
        <p:spPr>
          <a:xfrm>
            <a:off x="44927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Quiz Time</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https://forms.gle/XU7e7r75yFoDMPmR8</a:t>
            </a:r>
            <a:endParaRPr sz="2000" b="0" i="0" u="none" strike="noStrike" cap="none">
              <a:solidFill>
                <a:srgbClr val="000000"/>
              </a:solidFill>
              <a:latin typeface="Montserrat"/>
              <a:ea typeface="Montserrat"/>
              <a:cs typeface="Montserrat"/>
              <a:sym typeface="Montserrat"/>
            </a:endParaRPr>
          </a:p>
        </p:txBody>
      </p:sp>
      <p:sp>
        <p:nvSpPr>
          <p:cNvPr id="945" name="Google Shape;945;g2bf94e6429c_4_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46" name="Google Shape;946;g2bf94e6429c_4_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47" name="Google Shape;947;g2bf94e6429c_4_9"/>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48" name="Google Shape;948;g2bf94e6429c_4_9"/>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g2bf04ff201e_0_421"/>
          <p:cNvSpPr txBox="1"/>
          <p:nvPr/>
        </p:nvSpPr>
        <p:spPr>
          <a:xfrm>
            <a:off x="385325" y="1491239"/>
            <a:ext cx="57753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DIY</a:t>
            </a:r>
            <a:endParaRPr sz="3200" b="1"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2400"/>
              <a:buFont typeface="Arial"/>
              <a:buNone/>
            </a:pPr>
            <a:r>
              <a:rPr lang="en-GB" sz="2000" b="0" i="0" u="none" strike="noStrike" cap="none">
                <a:solidFill>
                  <a:srgbClr val="000000"/>
                </a:solidFill>
                <a:latin typeface="Montserrat"/>
                <a:ea typeface="Montserrat"/>
                <a:cs typeface="Montserrat"/>
                <a:sym typeface="Montserrat"/>
              </a:rPr>
              <a:t>Keep Learning, Keep Exploring</a:t>
            </a:r>
            <a:endParaRPr sz="2000" b="0" i="0" u="none" strike="noStrike" cap="none">
              <a:solidFill>
                <a:srgbClr val="000000"/>
              </a:solidFill>
              <a:latin typeface="Montserrat"/>
              <a:ea typeface="Montserrat"/>
              <a:cs typeface="Montserrat"/>
              <a:sym typeface="Montserrat"/>
            </a:endParaRPr>
          </a:p>
        </p:txBody>
      </p:sp>
      <p:sp>
        <p:nvSpPr>
          <p:cNvPr id="954" name="Google Shape;954;g2bf04ff201e_0_421"/>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55" name="Google Shape;955;g2bf04ff201e_0_421"/>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g2bf04ff201e_0_457"/>
          <p:cNvSpPr txBox="1"/>
          <p:nvPr/>
        </p:nvSpPr>
        <p:spPr>
          <a:xfrm>
            <a:off x="449275" y="1491250"/>
            <a:ext cx="3475500" cy="116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3200" b="1" i="0" u="none" strike="noStrike" cap="none">
                <a:solidFill>
                  <a:srgbClr val="000000"/>
                </a:solidFill>
                <a:latin typeface="Montserrat"/>
                <a:ea typeface="Montserrat"/>
                <a:cs typeface="Montserrat"/>
                <a:sym typeface="Montserrat"/>
              </a:rPr>
              <a:t>CSS Selectors &amp; Combinators</a:t>
            </a:r>
            <a:endParaRPr sz="2000" b="0" i="0" u="none" strike="noStrike" cap="none">
              <a:solidFill>
                <a:srgbClr val="000000"/>
              </a:solidFill>
              <a:latin typeface="Montserrat"/>
              <a:ea typeface="Montserrat"/>
              <a:cs typeface="Montserrat"/>
              <a:sym typeface="Montserrat"/>
            </a:endParaRPr>
          </a:p>
        </p:txBody>
      </p:sp>
      <p:sp>
        <p:nvSpPr>
          <p:cNvPr id="961" name="Google Shape;961;g2bf04ff201e_0_457"/>
          <p:cNvSpPr/>
          <p:nvPr/>
        </p:nvSpPr>
        <p:spPr>
          <a:xfrm>
            <a:off x="214325" y="174125"/>
            <a:ext cx="2343900" cy="6564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
        <p:nvSpPr>
          <p:cNvPr id="962" name="Google Shape;962;g2bf04ff201e_0_457"/>
          <p:cNvSpPr/>
          <p:nvPr/>
        </p:nvSpPr>
        <p:spPr>
          <a:xfrm>
            <a:off x="7034225" y="2930125"/>
            <a:ext cx="1780200" cy="1972200"/>
          </a:xfrm>
          <a:prstGeom prst="roundRect">
            <a:avLst>
              <a:gd name="adj" fmla="val 16667"/>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Capabl">
  <a:themeElements>
    <a:clrScheme name="Simple Light">
      <a:dk1>
        <a:srgbClr val="000000"/>
      </a:dk1>
      <a:lt1>
        <a:srgbClr val="FFFFFF"/>
      </a:lt1>
      <a:dk2>
        <a:srgbClr val="595959"/>
      </a:dk2>
      <a:lt2>
        <a:srgbClr val="EEEEEE"/>
      </a:lt2>
      <a:accent1>
        <a:srgbClr val="FFCC00"/>
      </a:accent1>
      <a:accent2>
        <a:srgbClr val="212121"/>
      </a:accent2>
      <a:accent3>
        <a:srgbClr val="FFCC00"/>
      </a:accent3>
      <a:accent4>
        <a:srgbClr val="CF2323"/>
      </a:accent4>
      <a:accent5>
        <a:srgbClr val="DFDFDF"/>
      </a:accent5>
      <a:accent6>
        <a:srgbClr val="3A3A3A"/>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apabl">
  <a:themeElements>
    <a:clrScheme name="Simple Light">
      <a:dk1>
        <a:srgbClr val="000000"/>
      </a:dk1>
      <a:lt1>
        <a:srgbClr val="FFFFFF"/>
      </a:lt1>
      <a:dk2>
        <a:srgbClr val="595959"/>
      </a:dk2>
      <a:lt2>
        <a:srgbClr val="EEEEEE"/>
      </a:lt2>
      <a:accent1>
        <a:srgbClr val="FFCC00"/>
      </a:accent1>
      <a:accent2>
        <a:srgbClr val="212121"/>
      </a:accent2>
      <a:accent3>
        <a:srgbClr val="FFCC00"/>
      </a:accent3>
      <a:accent4>
        <a:srgbClr val="CF2323"/>
      </a:accent4>
      <a:accent5>
        <a:srgbClr val="DFDFDF"/>
      </a:accent5>
      <a:accent6>
        <a:srgbClr val="3A3A3A"/>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TotalTime>
  <Words>13458</Words>
  <Application>Microsoft Office PowerPoint</Application>
  <PresentationFormat>On-screen Show (16:9)</PresentationFormat>
  <Paragraphs>1523</Paragraphs>
  <Slides>407</Slides>
  <Notes>407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407</vt:i4>
      </vt:variant>
    </vt:vector>
  </HeadingPairs>
  <TitlesOfParts>
    <vt:vector size="418" baseType="lpstr">
      <vt:lpstr>Arial</vt:lpstr>
      <vt:lpstr>Calibri</vt:lpstr>
      <vt:lpstr>Courier New</vt:lpstr>
      <vt:lpstr>Proxima Nova</vt:lpstr>
      <vt:lpstr>Montserrat SemiBold</vt:lpstr>
      <vt:lpstr>Noto Sans Symbols</vt:lpstr>
      <vt:lpstr>Montserrat</vt:lpstr>
      <vt:lpstr>Montserrat Medium</vt:lpstr>
      <vt:lpstr>Verdana</vt:lpstr>
      <vt:lpstr>Capabl</vt:lpstr>
      <vt:lpstr>Capabl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2-Day Plan</vt:lpstr>
      <vt:lpstr>PowerPoint Presentation</vt:lpstr>
      <vt:lpstr>Overview</vt:lpstr>
      <vt:lpstr> Refers to both Front-End and Backend Development  Ability to design complete Web Applications  Part I – Front End Development  Part II – Back End Development  Database to manage Different data manipulations  Debugging</vt:lpstr>
      <vt:lpstr>PowerPoint Presentation</vt:lpstr>
      <vt:lpstr>PowerPoint Presentation</vt:lpstr>
      <vt:lpstr> What is Internet?  Main Components – Packets &amp; Protocols  Basic Infrastructure of Internet   Working of Internet  Different Modes of Connecting to Internet   Internet Connection Protocols and main Pillars of the Internet. </vt:lpstr>
      <vt:lpstr>PowerPoint Presentation</vt:lpstr>
      <vt:lpstr>URL &amp; Its Components</vt:lpstr>
      <vt:lpstr>Web Server &amp; Its Working</vt:lpstr>
      <vt:lpstr>PowerPoint Presentation</vt:lpstr>
      <vt:lpstr>HTTP Request &amp; Response</vt:lpstr>
      <vt:lpstr>PowerPoint Presentation</vt:lpstr>
      <vt:lpstr>PowerPoint Presentation</vt:lpstr>
      <vt:lpstr>How Client Server Model Works?</vt:lpstr>
      <vt:lpstr>Review</vt:lpstr>
      <vt:lpstr>PowerPoint Presentation</vt:lpstr>
      <vt:lpstr>PowerPoint Presentation</vt:lpstr>
      <vt:lpstr>PowerPoint Presentation</vt:lpstr>
      <vt:lpstr>Overview</vt:lpstr>
      <vt:lpstr>Container Tags</vt:lpstr>
      <vt:lpstr>Nested Elements</vt:lpstr>
      <vt:lpstr>Empty Tags</vt:lpstr>
      <vt:lpstr> HTML DOM Document Object Model  Why DOM is Required  Finding HTML elements  Why called an Object Model?  Properties of DOM  Methods of DOM</vt:lpstr>
      <vt:lpstr>HTML Nodes</vt:lpstr>
      <vt:lpstr>Review</vt:lpstr>
      <vt:lpstr>PowerPoint Presentation</vt:lpstr>
      <vt:lpstr>PowerPoint Presentation</vt:lpstr>
      <vt:lpstr>PowerPoint Presentation</vt:lpstr>
      <vt:lpstr>Overview</vt:lpstr>
      <vt:lpstr> Provide additional information about HTML elements  All HTML elements can have attributes  Attributes should always be applied with start tag.  Usually come in name/value pair.  Name and Values are case sensitive as recommended by W3C  Can add Multiple attributes in one HTML element by providing space between attributes.</vt:lpstr>
      <vt:lpstr>Syntax</vt:lpstr>
      <vt:lpstr>Supported Attributes</vt:lpstr>
      <vt:lpstr> Always Use Lowercase Attributes  Always Quote Attribute Values  Use of Single Quotes  Use of Double Quotes</vt:lpstr>
      <vt:lpstr> lang: used inside &lt;html&gt;  title: define extra information about element  style: add styling to elements  href: used inside &lt;a&gt; define the hyperlink</vt:lpstr>
      <vt:lpstr>Review</vt:lpstr>
      <vt:lpstr>PowerPoint Presentation</vt:lpstr>
      <vt:lpstr>PowerPoint Presentation</vt:lpstr>
      <vt:lpstr>PowerPoint Presentation</vt:lpstr>
      <vt:lpstr>Overview</vt:lpstr>
      <vt:lpstr> HTML Headings are titles or subtitles.  They are defined with &lt;h1&gt; to &lt;h6&gt; tags.  &lt;h1&gt; defines the most important heading  &lt;h6&gt; defines the least important heading  Importance of Headings – Search Engine use the headings to index the content of the web page. Its important to use headings to show the document structure. </vt:lpstr>
      <vt:lpstr>PowerPoint Presentation</vt:lpstr>
      <vt:lpstr> It always starts on a new line, usually a block of text  HTML &lt;p&gt; element defines a paragraph.  Browser automatically adds some margin before and after para.  HTML &lt;pre&gt; element which preserves both spaces and line breaks.  Example for &lt;p&gt; and &lt;pre&gt; </vt:lpstr>
      <vt:lpstr> </vt:lpstr>
      <vt:lpstr>PowerPoint Presentation</vt:lpstr>
      <vt:lpstr> </vt:lpstr>
      <vt:lpstr> It allows developers to group a set of related items in lists.  Unordered List - &lt;ul&gt; tag.  Ordered List - &lt;ol&gt; tag  HTML Description Lists - &lt;dl&gt; and &lt;dt&gt; with &lt;dd&gt;  Each List Item starts with &lt;li&gt; tag</vt:lpstr>
      <vt:lpstr> &lt;img&gt; tag is used to embed an image in HTML page. It creates a holding space for the referenced image.  Required Attributes in &lt;img&gt; tag is src, alt, width and height.  &lt;video&gt; tag is used to embed video content in HTML page.  It contains one or more &lt;source&gt; tags with different video sources  Supported Video formats – mp4, webm, ogg.  Optional Attributes in &lt;img&gt; and &lt;video&gt; tags</vt:lpstr>
      <vt:lpstr>Review</vt:lpstr>
      <vt:lpstr>PowerPoint Presentation</vt:lpstr>
      <vt:lpstr>PowerPoint Presentation</vt:lpstr>
      <vt:lpstr>PowerPoint Presentation</vt:lpstr>
      <vt:lpstr>Overview</vt:lpstr>
      <vt:lpstr> Developer Tools often called dev tools, allow to inspect, test and debug the code.  It can be accessed on chrome using the right click and inspect.  Different Tabs in Dev Tools  Usage of Each Tab and Understand the importance.</vt:lpstr>
      <vt:lpstr>Visual Representation of Developer Tools</vt:lpstr>
      <vt:lpstr> Semantic Elements == Elements with a meaning  It describes the meaning to both browser and the developer  They are used to define the different parts of the web page.  Examples of non-semantic - &lt;div&gt; and &lt;span&gt; which tells nothing about its content.  Semantic Tags - &lt;form&gt;, &lt;article&gt; - define its content and meaning</vt:lpstr>
      <vt:lpstr>PowerPoint Presentation</vt:lpstr>
      <vt:lpstr>Semantic Elements</vt:lpstr>
      <vt:lpstr>HTML5</vt:lpstr>
      <vt:lpstr> A Semantic Web Allows data to be shared and reused across applications, enterprises and communities.  They provide the meaning of the content visible in the document and browser itself.  Many websites contain HTML code like &lt;div id=“nav”&gt; , &lt;div id=“header”&gt; to indicate navigation and header, which can be easily achieved using Semantics. </vt:lpstr>
      <vt:lpstr>Review</vt:lpstr>
      <vt:lpstr>PowerPoint Presentation</vt:lpstr>
      <vt:lpstr>PowerPoint Presentation</vt:lpstr>
      <vt:lpstr>PowerPoint Presentation</vt:lpstr>
      <vt:lpstr>Overview</vt:lpstr>
      <vt:lpstr> HTML Form is used to collect user Input.  This user input is most often sent to server for processing  &lt;form&gt; element is used to create HTML form for user input  It acts as container for different types of input elements such as text fields, radio buttons, submit buttons etc.</vt:lpstr>
      <vt:lpstr> The action Attribute – action to be performed on form submission  The target Attribute – specifies where to display the response  The method Attribute – HTTP method to used when submitting form  The autocomplete and novalidate Attributes – when autocomplete on, browser complete values based on user input, when novalidate on, form data should not be validated when submit.</vt:lpstr>
      <vt:lpstr>Form Elements</vt:lpstr>
      <vt:lpstr>HTML Input Types</vt:lpstr>
      <vt:lpstr>HTML Input Attributes</vt:lpstr>
      <vt:lpstr>Example to Demonstrate Forms and Different elements </vt:lpstr>
      <vt:lpstr>Review</vt:lpstr>
      <vt:lpstr>PowerPoint Presentation</vt:lpstr>
      <vt:lpstr>PowerPoint Presentation</vt:lpstr>
      <vt:lpstr>PowerPoint Presentation</vt:lpstr>
      <vt:lpstr>Overview</vt:lpstr>
      <vt:lpstr> CSS is language we use to style a web page.  CSS Stands for Cascading Style Sheets  It describes how HTML elements are to be displayed on the screen  It saves a lot of work. It can control the layout of multiple web pages all at once.</vt:lpstr>
      <vt:lpstr> CSS is used to define styles for your web pages.  It helps to provide design, layout and variations in display in different devices and screen size.  CSS removed the styling formatting from HTML page.  The style definitions are mostly saved in external .css files. With an external stylesheet file, you can change the look of an entire website by changing just one file.</vt:lpstr>
      <vt:lpstr> A CSS rule consists of selector and a declaration block.     Selector -&gt; Points to HTML element you want to style  Declaration -&gt; Block contains multiple declarations separated   Each declaration includes CSS property name and a value, separated by colon. </vt:lpstr>
      <vt:lpstr>     p is a selector in CSS (points to HTML element)  color is the property and red is the property value.  text-align is the property and center is the property value.</vt:lpstr>
      <vt:lpstr>There are 3 ways of inserting a style sheet:  External CSS  Internal CSS  Inline CSS</vt:lpstr>
      <vt:lpstr>With an external style sheet, you can change look of entire website by changing just one file. Provide reference to external CSS in HTML &lt;link&gt; inside head section.</vt:lpstr>
      <vt:lpstr>Internal Style Sheet may be used if one single HTML page has unique style. It is defined inside the &lt;style&gt; elements, inside head section.</vt:lpstr>
      <vt:lpstr>An Inline Style may be used to apply a unique style for a single element. Add style attribute to the relevant element. It can contain any CSS property.</vt:lpstr>
      <vt:lpstr> Cascading order means which style will be used when more than one specified for any HTML element.  Below is the virtual style sheet following the rules as below:  Inline style (inside an HTML element)  External and Internal style sheets (in the head section)  Browser Default Inline Style has the highest priority and will override all other styles</vt:lpstr>
      <vt:lpstr>Review</vt:lpstr>
      <vt:lpstr>PowerPoint Presentation</vt:lpstr>
      <vt:lpstr>PowerPoint Presentation</vt:lpstr>
      <vt:lpstr>PowerPoint Presentation</vt:lpstr>
      <vt:lpstr>Overview</vt:lpstr>
      <vt:lpstr> CSS Selectors are used to “find” the HTML element you want to style.  You can select multiple HTML elements by different ways using selectors.</vt:lpstr>
      <vt:lpstr> Simple Selectors (Select based on name, id, class)  Combinator Selectors (Select based on specific relationship)  Pseudo-class Selectors (Select based on certain state)  Pseudo-element Selectors (Select and style a part of element)   Attribute Selectors (Select based on attribute or attribute value)</vt:lpstr>
      <vt:lpstr>CSS element Selector</vt:lpstr>
      <vt:lpstr>CSS ID Selector</vt:lpstr>
      <vt:lpstr>CSS Class Selector</vt:lpstr>
      <vt:lpstr>CSS Universal Selector</vt:lpstr>
      <vt:lpstr>CSS Grouping Selector</vt:lpstr>
      <vt:lpstr> A combination is something that explains the relationship between the selectors  A CSS selector can contain more than one simple selector. We can include a combinator between them.  4 different Combinators  in CSS -&gt; </vt:lpstr>
      <vt:lpstr> Pseudo-class is defined as special state of an element.  For instance, It can be used to:</vt:lpstr>
      <vt:lpstr>Pseudo classes</vt:lpstr>
      <vt:lpstr> Pseudo-element is used to style specified parts of an element  For instance, It can be used to:</vt:lpstr>
      <vt:lpstr>Pseudo Elements</vt:lpstr>
      <vt:lpstr>Review</vt:lpstr>
      <vt:lpstr>PowerPoint Presentation</vt:lpstr>
      <vt:lpstr>PowerPoint Presentation</vt:lpstr>
      <vt:lpstr>PowerPoint Presentation</vt:lpstr>
      <vt:lpstr>Overview</vt:lpstr>
      <vt:lpstr> CSS has several different units for expressing a length.  Many CSS properties take length values, such as width, margin, padding, font-size etc.  Length is a number followed by length unit such as 10px, 2em.  A white space cannot appear between the number and the unit.</vt:lpstr>
      <vt:lpstr>CSS Units</vt:lpstr>
      <vt:lpstr> The absolute lengths units are fixed, and a length expressed in any of these will appear as exactly that size.  They are not recommended for use on screen.  However, they can be used if output medium is known, such as for print layout.  Few Examples are:  cm (centimeters), mm(millimeters), px(pixels), in(inches),  pt (points)</vt:lpstr>
      <vt:lpstr> Relative length units specify a length relative to another length property.  These units scale better between different rendering mediums. Few Examples are:  em – Relative to font-size of the element rem – Relative to font-size of root element vh/vw – Relative to 1% of height/width of the viewport % - Relative to parent element</vt:lpstr>
      <vt:lpstr>Important Tips for CSS Units</vt:lpstr>
      <vt:lpstr> There are lot of CSS properties which can be used to style text values includes font-size, text-color, overflow-wrap, word-wrap etc.  We can use common and all at once for styling different Props.</vt:lpstr>
      <vt:lpstr> A Viewport represents the area in computer graphics being currently viewed. Its sizes are mutable.   Positioning allow you to take elements out of normal document flow and make them behave differently.  There are number of different types of positioning that you can put into effect on HTML elements.  This can be achieved using the CSS property position which allows to use values like static, relative etc,</vt:lpstr>
      <vt:lpstr>Review</vt:lpstr>
      <vt:lpstr>PowerPoint Presentation</vt:lpstr>
      <vt:lpstr>PowerPoint Presentation</vt:lpstr>
      <vt:lpstr>PowerPoint Presentation</vt:lpstr>
      <vt:lpstr>Overview</vt:lpstr>
      <vt:lpstr> Position Property specifies the type of positioning method used for element  Elements are positioned using offset properties with position value,  Different Position values are: </vt:lpstr>
      <vt:lpstr>Different Off Set Properties</vt:lpstr>
      <vt:lpstr>Visual Representation</vt:lpstr>
      <vt:lpstr> z-index property specifies the stack order of the element.  When elements are positioned, they can overlap with elements and their z-index comes into picture.  An element can have positive or negative stack order.  z-index only works on positioned elements.</vt:lpstr>
      <vt:lpstr> The CSS overflow property controls what happens to content that is too big to fit into an area.  It specifies whether to clip the content or to add scrollbars  Overflow property has following values: visible – overflow is not clipped. hidden – overflow content will be invisible scroll – scrollbar is added to see the rest of the content auto – it will add scroll bar only if necessary.</vt:lpstr>
      <vt:lpstr> Setting the width of block level element will prevent it from stretching out to the edges of its container.   Setting the margin to auto to horizontally center the element.</vt:lpstr>
      <vt:lpstr>Review</vt:lpstr>
      <vt:lpstr>PowerPoint Presentation</vt:lpstr>
      <vt:lpstr>PowerPoint Presentation</vt:lpstr>
      <vt:lpstr>PowerPoint Presentation</vt:lpstr>
      <vt:lpstr>Overview</vt:lpstr>
      <vt:lpstr> Bootstrap is a free front-end framework for faster and easier web development.  It includes HTML and CSS based design templates for typography, forms, buttons, tables, navigations, modal and many other.  It also gives you the ability to easily create responsive designs.</vt:lpstr>
      <vt:lpstr> Easy to Use: Anyone can use Bootstrap with basic knowledge of HTML and CSS.  Responsive Features: Its responsive CSS adjusts to phones, tablets and Desktops.  Mobile First Approach: In Bootstrap, mobile-first styles are part of core framework.  Browser Compatibility: It is compatible with all modern browsers.</vt:lpstr>
      <vt:lpstr>Bootstrap Versions</vt:lpstr>
      <vt:lpstr>Syntax of Bootstrap</vt:lpstr>
      <vt:lpstr> One can include it from CDN (Content Delivery Network). It provides support for Bootstrap’s CSS and JS. </vt:lpstr>
      <vt:lpstr> Containers are used to pad the content inside of them.  .container is the class used for responsive fixed width container.     Its max-width change on different screen sizes.</vt:lpstr>
      <vt:lpstr> .container-fluid class is used to create a full width container.  It will always span the entire width of the screen.  width is always 100%</vt:lpstr>
      <vt:lpstr> Include HTML5 doctype, adding meta info, using container classes</vt:lpstr>
      <vt:lpstr>Review</vt:lpstr>
      <vt:lpstr>PowerPoint Presentation</vt:lpstr>
      <vt:lpstr>PowerPoint Presentation</vt:lpstr>
      <vt:lpstr>PowerPoint Presentation</vt:lpstr>
      <vt:lpstr>Overview</vt:lpstr>
      <vt:lpstr> It indicates a big grey box for calling extra attention to some special content or information.  You can put nearly any valid HTML element inside Jumbotron </vt:lpstr>
      <vt:lpstr> Bootstrap provides different styles of buttons like Basic, Primary, Secondary, Success, Info, Warning, Danger, Dark, Light, Link.  The button classes can be used on &lt;a&gt;, &lt;button&gt; or &lt;input&gt; elements. </vt:lpstr>
      <vt:lpstr>Button Component</vt:lpstr>
      <vt:lpstr> BS Grid system is built with flexbox and allows 12 columns across the page  It is responsive and the column will rearrange automatically.  The Bootstrap grid system has five classes:</vt:lpstr>
      <vt:lpstr>Basic Structure of Grid Layout</vt:lpstr>
      <vt:lpstr> Responsive Columns    Two Unequal Responsive Columns</vt:lpstr>
      <vt:lpstr> Basic Table: It has light padding and horizontal dividers. (.table)  Striped Rows: It adds Zebra-Stripes in table (.table-striped)  Bordered Table: Add borders on all sides of table (.table-bordered)  Hover Rows: It adds a hover effect on rows (.table-hover)</vt:lpstr>
      <vt:lpstr> Form controls automatically receive some global styling with BS.  All elements with class .form-control have a width of 100%.  BS provides 2 types of form layouts:  Stack Layout: It provides full width form </vt:lpstr>
      <vt:lpstr> Inline Form:  All the elements are inline and left-aligned. Add class .form-inline to the &lt;form&gt; element</vt:lpstr>
      <vt:lpstr> BS provides easy way to create predefined alert messages.  Alerts are created with .alert class, followed by contextual classes .alert-success, .alert-info, .alert-warning etc.</vt:lpstr>
      <vt:lpstr> well class adds a rounded border around an element with a grey background color and some padding.  Change the size of well by adding the .well-sm and .well-lg.</vt:lpstr>
      <vt:lpstr>Review</vt:lpstr>
      <vt:lpstr>PowerPoint Presentation</vt:lpstr>
      <vt:lpstr>PowerPoint Presentation</vt:lpstr>
      <vt:lpstr>PowerPoint Presentation</vt:lpstr>
      <vt:lpstr>Overview</vt:lpstr>
      <vt:lpstr> Badges are numerical indicators of how many items are associated.   The number (5, 10 and 2) are badges.  Use .badge class within &lt;span&gt; element to create badges  Badges can also be used inside other elements, such as buttons:</vt:lpstr>
      <vt:lpstr> Labels are used to provide some additional information about something    Use .label class followed by one of the six contextual classes like .label-default, .label-primary, .label-success etc.  Following shows all contextual label classes:</vt:lpstr>
      <vt:lpstr> For more pages, we wish to add some sort of pagination to each page  A basic pagination in Bootstrap looks like:   Add .pagination class to an &lt;ul&gt; element.  .active will let the user know which page he/she is on:   A disabled link can not be clicked. Add .disabled class </vt:lpstr>
      <vt:lpstr> Pagination blocks can also be sized to larger size or smaller size.   .pagination-lg and .pagination-sm for larger and smaller blocks.  Breadcrumbs is another form of Pagination  .breadcrumb class indicates the current page’s location within a navigational hierarchy.   Where vacation is active location in breadcrumb pagination.</vt:lpstr>
      <vt:lpstr> Pager is also form of Pagination. It provides previous and next buttons  To create previous/next buttons, add the .pager class to &lt;ul&gt; element.    Use the .previous and .next classes to align each button to the sides of  the page.</vt:lpstr>
      <vt:lpstr> With bootstrap, you can specify the shapes of the images.  .img-rounded adds rounded corners to an image.  .img-circle shapes the image to the circle.  .img-thumbnail shapes the image to the thumbnail. You can also add .img-responsive class to &lt;img&gt; tag. The image will scale nicely to the parent element.</vt:lpstr>
      <vt:lpstr> A progress bar can be used to show a user how far along he/she in a process.   To create a default Progress bar, add .progress class to &lt;div&gt;   Remove the .sr-only class from the progress bar to show a %age.</vt:lpstr>
      <vt:lpstr> Contextual Classes are used to provide “meaning through colors”  .progress-bar-success, .progress-bar-info contextual classes can be used to provide colors to Progress.  .progress-bar-striped to add stripes to progress bar.  .active to use the animated progress bar. Stacked progress can be created using &lt;div class=“progress”&gt;</vt:lpstr>
      <vt:lpstr> To create a basic list-group, use an &lt;ul&gt; element with class .list-group, and &lt;li&gt; with class .list-group-item.  You can also add badges to a list group. Create &lt;span&gt; element with class .badge inside list item.  To create a list group with linked items, use &lt;div&gt; instead of &lt;ul&gt; and &lt;a&gt; instead of &lt;li&gt;.  .active to highlight the current item </vt:lpstr>
      <vt:lpstr> A dropdown menu is toggleable menu that allows the user to choose one value from a predefined list.  .dropdown class indicates a menu.   To open a dropdown, use a button or link with a class of .dropdown-toggle and the data-toggle=“dropdown” attribute.  .caret class creates a caret arrow icon which indicates dropdown.</vt:lpstr>
      <vt:lpstr> The .dropdown-header class is used to add headers inside the dropdown menu.  .disabled and .active class to show active and disable items.   To right align the position of dropdown menu, use  .dropdown-menu-right class to &lt;ul&gt; element.</vt:lpstr>
      <vt:lpstr> A panel in a bootstrap is a bordered box with some padding around its content.  .panel class, and content inside the panel has a .panel-body class.   .panel-heading class adds the heading to the panel.  .panel-footer class adds the footer to the panel.</vt:lpstr>
      <vt:lpstr> A Carousel Plugin is a component for cycling through elements.  The class .carousel specifies that the &lt;div&gt; contains a carousel.   .slide class adds a CSS transition and animation effect.  data-ride=“carousel” tells BS to begin the animating the carousel.</vt:lpstr>
      <vt:lpstr> Bootstrap provides 260 glycphicons from the set.  It can be used in text, buttons, toolbars, navigations, forms etc.   Syntax of Glyphicon in HTML</vt:lpstr>
      <vt:lpstr>Review</vt:lpstr>
      <vt:lpstr>PowerPoint Presentation</vt:lpstr>
      <vt:lpstr>PowerPoint Presentation</vt:lpstr>
      <vt:lpstr>PowerPoint Presentation</vt:lpstr>
      <vt:lpstr>Overview</vt:lpstr>
      <vt:lpstr> Tabs are special case of HTML menus.  It is created with &lt;ul class=“nav nav-tabs”&gt;  We need to mark the current page with &lt;li class=“active”&gt;  Tabs can have dropdown menus as well.</vt:lpstr>
      <vt:lpstr> Pills are special navigation menu used in the web pages.  It is created with &lt;ul class=“nav nav-pills”&gt;  It should mark the current page with &lt;li class=“active”&gt;  nav-stacked will add the vertical pill lists.</vt:lpstr>
      <vt:lpstr> To make Tabs/Pills toggleable, add the data-toggle=“tab/pill” attribute to each link.  Add a tab-pane class with unique id for every tab/pill and wrap them inside &lt;div&gt; with class tab-content. Use .fade to tab-pane to have fade in fade out effect.</vt:lpstr>
      <vt:lpstr> Navigation bar is a nav header that is placed at the top of the page.  A standard navigation bar is created with &lt;nav class=“navbar navbar-default”&gt;  Black navbar can be used with class .navbar-inverse instead of default.  Different types of Navbars:</vt:lpstr>
      <vt:lpstr> input  textarea  checkbox and radio (.checkbox and .radio)  Select</vt:lpstr>
      <vt:lpstr>  A modal plugin is a dialog box/popup window that is displayed on top of the current page.  To create a modal, you need a trigger which will open the modal, a modal part and the content which is to be displayed.  Add the size class to the div with class .modal-dialog. Use .modal-sm and .modal-lg for smaller and larger modals </vt:lpstr>
      <vt:lpstr>A Simple Modal Page</vt:lpstr>
      <vt:lpstr>  A tooltip plugin is small pop-up box that appears when the user moves the mouse pointer over an element.  To create a tooltip, add the data-toggle=“tooltip” attribute.  Add the title attribute to specify the text that should be displayed inside the tooltip.  Positioning Tooltip, Use the data-placement attribute to set the position of the tooltip on top, bottom, left and right.</vt:lpstr>
      <vt:lpstr>  A popover plugin is like tooltip. It appears when user clicks on an element.  To create a popover, add the data-toggle=“popover” attribute.  Add the title attribute to specify the header text and use data-content to specify the text displayed inside the popover body.  Use data-trigger=“focus” to close the popover on clicking    outside.</vt:lpstr>
      <vt:lpstr>  A scrollspy plugin is used to automatically update links in a navigation list based on scroll position.  Scroll can be horizontal or vertical depending on the implementation..</vt:lpstr>
      <vt:lpstr>A simple Scroll Spy Page</vt:lpstr>
      <vt:lpstr>A simple Scroll Spy Page</vt:lpstr>
      <vt:lpstr> Bootstrap 4 has a lot of utility/helper classes to quickly style elements without using any CSS code.</vt:lpstr>
      <vt:lpstr>Border</vt:lpstr>
      <vt:lpstr>Float and Clearfix</vt:lpstr>
      <vt:lpstr>Centre Align and Width</vt:lpstr>
      <vt:lpstr>Spacing</vt:lpstr>
      <vt:lpstr>Shadows and visibility</vt:lpstr>
      <vt:lpstr>Colors and Background Colors</vt:lpstr>
      <vt:lpstr>Close Icon and Screen Reader</vt:lpstr>
      <vt:lpstr>Typography Text Classes</vt:lpstr>
      <vt:lpstr>Review</vt:lpstr>
      <vt:lpstr>PowerPoint Presentation</vt:lpstr>
      <vt:lpstr>PowerPoint Presentation</vt:lpstr>
      <vt:lpstr>PowerPoint Presentation</vt:lpstr>
      <vt:lpstr>Overview</vt:lpstr>
      <vt:lpstr> Javascript is the most popular Programming Language. It is programming language of Web.  JS can change HTML content and HTML Attribute Values.  JS can change HTML Styles (CSS) and Hide/Show elements.  Commonly Used JS Method is getElementById()</vt:lpstr>
      <vt:lpstr> It separates HTML and code.  It makes HTML and JS easy to maintain.  Cached JS files can speed up page loads.  An external Script can be referenced in 3 ways</vt:lpstr>
      <vt:lpstr> Javascript displays data in different ways.  Writing into HTML content using innerHTML  Writing into HTML output using document.write()  Writing into an alert box using window.alert()</vt:lpstr>
      <vt:lpstr> Javascript comments can be used to explain JS code, and to make it more readable.  It can also be used to prevent execution when testing alternate code.  Single line comments starts with //  Multi Line comments starts with /*  and end with */</vt:lpstr>
      <vt:lpstr> Variables are container for storing data. It can be declared in 4 ways.  Automatically, var, let, const.  It is always a good programming practice to always declare variables. Just Like Algebra, Variables holds values and used in expresssions.</vt:lpstr>
      <vt:lpstr> Always declare variables.  Always use const if the value should not be changed.  Always use const if the type should not be changed.  Only use let if you can’t use the const.</vt:lpstr>
      <vt:lpstr> All JS variables must be identified with unique names which are known as identifiers.   It can be short name (x, y, z) or descriptive names (sum, name).  Rules for constructing names for variables (unique) are:</vt:lpstr>
      <vt:lpstr> let/const keyword was introduced in 2015 (ES6)   let/const cannot be redeclared.  let/const must be declared before use</vt:lpstr>
      <vt:lpstr>Difference between var, let and const</vt:lpstr>
      <vt:lpstr> Arithmetic Operators  Assignment Operators  Comparison operators  String operators</vt:lpstr>
      <vt:lpstr>Arithmetic and Assignment operators</vt:lpstr>
      <vt:lpstr>Comparison and Ternary Operators</vt:lpstr>
      <vt:lpstr>Logical, Bitwise and Type Operators</vt:lpstr>
      <vt:lpstr> To be able to operate on variables, it is important to know about type.  JS evaluates expression from left to right.  JS types are dynamic means same variable can be used to hold different data types.  Data Types present in JS are:</vt:lpstr>
      <vt:lpstr> Function is a block of code designed to perform particular task.  It executes if something calls (invokes) it.  JS function is defined with the function keyword, followed by name, followed by parentheses {}.  The parentheses may include param names separated by comma</vt:lpstr>
      <vt:lpstr> Code inside the function will execute when something invokes it.  It often compute a return value. Its return value is returned back to caller  You can reuse code with functions which can be used many times.  you can use the same code with different arguments, to produce results.</vt:lpstr>
      <vt:lpstr>Review</vt:lpstr>
      <vt:lpstr>PowerPoint Presentation</vt:lpstr>
      <vt:lpstr>PowerPoint Presentation</vt:lpstr>
      <vt:lpstr>PowerPoint Presentation</vt:lpstr>
      <vt:lpstr>Overview</vt:lpstr>
      <vt:lpstr> Conditional Statements are used to perform different actions based on different conditions.  In JS, we have following Conditional Statements:</vt:lpstr>
      <vt:lpstr> if and else statements are in lower case otherwise it will give errors..</vt:lpstr>
      <vt:lpstr> switch statement is used to perform different actions based on different conditions</vt:lpstr>
      <vt:lpstr> Loops can execute a block of code a number of times.  Loops are handy, if you want to execute the same code over and over again, with different value.</vt:lpstr>
      <vt:lpstr> for – loops through a block of code number of times.  while – loops through a block of code while a specified condition is true</vt:lpstr>
      <vt:lpstr> for statement creates a loop with 3 optional expressions..</vt:lpstr>
      <vt:lpstr> While Loop loops through a block of code as long as a specified condition is true.</vt:lpstr>
      <vt:lpstr> Do while loop is the variant of the while loop. This loop will execute the code block once, before checking if the condition is true</vt:lpstr>
      <vt:lpstr> The Javascript for in statement loops through the properties of an Object and Array Do not use for in over an Array if the index order is important.</vt:lpstr>
      <vt:lpstr> Javascript for of statement loops through the values of an iterable Object. It lets you loop over iterable data structures like Array, String, Map etc.</vt:lpstr>
      <vt:lpstr> Break statement jumps out of a loop.  Continue statement jumps over the iteration in the loop.</vt:lpstr>
      <vt:lpstr>Review</vt:lpstr>
      <vt:lpstr>PowerPoint Presentation</vt:lpstr>
      <vt:lpstr>PowerPoint Presentation</vt:lpstr>
      <vt:lpstr>PowerPoint Presentation</vt:lpstr>
      <vt:lpstr>Overview</vt:lpstr>
      <vt:lpstr> An array is special variable, which can hold more than one value.  It can hold many values under single name, and you can access the values by referring to an index number.  Arrays are generally used when you have a list of items which you want to loop and access each one by one.</vt:lpstr>
      <vt:lpstr> Using an Array Literal   Create an Array and then provide the elements.     Using the Javascript keyword new   For simplicity, readability and execution speed, use the array literal method.</vt:lpstr>
      <vt:lpstr> You can access an array elements by referring to index number.    You can change the array element value by using index value.    JS method toString() converts an array to string of array values.</vt:lpstr>
      <vt:lpstr> In Javascript, full array can be accessed by referring to the array name.    Accessing the First Array Element.    Accessing the Last Array Element</vt:lpstr>
      <vt:lpstr> Javascript array is an object. Operator typeof returns “Object”. To Solve this problem there are 2 ways to recognize an array.  Using ES5 Method Array.isArray(arrayName):    Using instanceof Operator if an object is created by given  constructor.</vt:lpstr>
      <vt:lpstr> JS Array length – It returns the length of an array    JS Array join() – Join all array elements into a string</vt:lpstr>
      <vt:lpstr> JS Array pop() – It removes the last element from an array. It also returns the value that was “popped out”    JS Array push() – It adds a new element to an array. It also returns the new array length.</vt:lpstr>
      <vt:lpstr> JS Array shift() – It removes the first array element and “shifts” all other elements to a lower index. It returns the value that is shifted out.    JS Array unshift() – It adds a new element to an array at the  beginning. It also returns the new array length.</vt:lpstr>
      <vt:lpstr> JS Array concat() – creates a new array by merging existing arrays. It does not change the existing arrays.   It always returns a new array. It can take any number of arguments.</vt:lpstr>
      <vt:lpstr> JS Array splice() – It can be used to add new items to an array. It returns array with the deleted items.     The first param defines the position where new element to add. The second param defines how many elements to remove Rest of the params define the new elements to be added.</vt:lpstr>
      <vt:lpstr> JS Array slice() – It can be used to slice out a piece of array into a new array. It creates a new array. It does not remove any elements from a source array.     It selects elements from the start argument and up to the end argument (not including).</vt:lpstr>
      <vt:lpstr> sort() method sorts an array alphabetically.   reverse() method reverse the elements in an array.    Numeric Sort: By default, sort() function sorts values as Strings. If we use sort() on numbers, it will give incorrect result. This can be fixed by providing the compare function.</vt:lpstr>
      <vt:lpstr> Sort Numbers in Ascending Order with compare function    Sort Numbers in Descending Order with compare Function.    Compare Function – It returns negative, zero or positive value. If result is negative, a is sorted before b. If result is positive, b is sorted before a.  In case of 0, no change in the sorting order of the elements.</vt:lpstr>
      <vt:lpstr> JS Array forEach() method – It calls once for each array element.      JS Array map() – creates new array by performing a function.</vt:lpstr>
      <vt:lpstr> JS Array flatMap() method – It maps all elements the create new array     JS Array filter() – creates new array with elements that pass a test.</vt:lpstr>
      <vt:lpstr> JS Array reduce() method – It runs a fn on each element to produce a single value      JS Array every() – Checks if all array values pass a test.</vt:lpstr>
      <vt:lpstr> JS Array some() – It Checks if some array values pass a test      JS Array find() – returns first element that passes a test function</vt:lpstr>
      <vt:lpstr> JS Array includes() – It Checks if element is present in an array or not.    JS Array findIndex() – returns index of first element that passes a test function</vt:lpstr>
      <vt:lpstr> JS Array indexOf() – It search an array for an element value and returns position.     JS Array lastIndexOf() – returns position of last occurrence of  specified element.</vt:lpstr>
      <vt:lpstr>Review</vt:lpstr>
      <vt:lpstr>PowerPoint Presentation</vt:lpstr>
      <vt:lpstr>PowerPoint Presentation</vt:lpstr>
      <vt:lpstr>PowerPoint Presentation</vt:lpstr>
      <vt:lpstr>Overview</vt:lpstr>
      <vt:lpstr> OOP Is Object Oriented Programming.  In Javascript, almost “everything” is an object. All JS values except primitives are objects.  Objects are variables. It can contain multiple values.  Objects are written as name: value pairs. (separated by colon)</vt:lpstr>
      <vt:lpstr> Object can be created in 2 ways – Object Literal and Object Constructor  Object Literal – Define and Create Object in One Statement.    Using Javascript New Keyword. </vt:lpstr>
      <vt:lpstr> JS Objects are mutable. They are addressed by reference and not by value.       The object x is not a copy of object person. It is person only.  Any changes to x will change the person object as well.</vt:lpstr>
      <vt:lpstr> In Javascript, this keyword refers to an object.  this keyword refers to different objects depending on how it is used :</vt:lpstr>
      <vt:lpstr> Sometimes, we need a blueprint for creating many objects of the same type. The way to create an object type is to use Constructor Functions.  Object of same type are called by calling the constructor function with new keyword.  In constructor function, this does not have value.</vt:lpstr>
      <vt:lpstr> Adding a Property to an object.   Adding a Method to an object.    Adding a property to Constructor </vt:lpstr>
      <vt:lpstr> Adding a method to the constructor     </vt:lpstr>
      <vt:lpstr> A Factory function is a function that creates an object and returns it.  This function do not require “this” keyword for inner values. Also, they do not need “new” keyword when initiating objects.  They are mainly used when the user wants to initialize the object of the class multiple times with some assigned values or static value.</vt:lpstr>
      <vt:lpstr>Factory Functions Example - 1</vt:lpstr>
      <vt:lpstr>Factory Functions Example - 2</vt:lpstr>
      <vt:lpstr> You can choose dynamic values or variable names and objects in future without accessing the object/array.  There are several methods can be used to create dynamic values and objects in Javascript.</vt:lpstr>
      <vt:lpstr>Examples to show Dynamic Addition</vt:lpstr>
      <vt:lpstr> Javascript methods are actions that can be performed on the objects.  A Javascript method is property containing a function definition.  You can access the object method with the following way:   You can also use inbuilt methods like: </vt:lpstr>
      <vt:lpstr>Review</vt:lpstr>
      <vt:lpstr>PowerPoint Presentation</vt:lpstr>
      <vt:lpstr>PowerPoint Presentation</vt:lpstr>
      <vt:lpstr>PowerPoint Presentation</vt:lpstr>
      <vt:lpstr>Overview</vt:lpstr>
      <vt:lpstr> It declares the function with function keyword. It must have function name.  It does not require a variable assignment as they are standalone constructs and cannot be nested inside a functional block.  These are executed before any other code.  It can be accessed before or after the function definition.</vt:lpstr>
      <vt:lpstr> It is similar to function declaration without the function name.  It can be stored in a variable assignment.  Function expressions load and execute only when the program interpreter reaches the line of code.  It can be accessed only after the function definition.</vt:lpstr>
      <vt:lpstr> Hoisting is Javascript Default behavior of moving declarations at top  In JS, a variable can be declared after it has been used.  Hoisting moves all the declarations at the top of the current scope.  Variables defined with let and const are hoisted at the top of the block.</vt:lpstr>
      <vt:lpstr>Hoisting</vt:lpstr>
      <vt:lpstr> Function parameters are the names listed in the function definition.  Function arguments are the real values passed to the function.</vt:lpstr>
      <vt:lpstr>Default and Missing Parameters</vt:lpstr>
      <vt:lpstr> Rest Parameter (…) allows a function to treat an indefinite number of arguments as an array.</vt:lpstr>
      <vt:lpstr> The try statement defines a code block to run (to try)  The catch statement defines a code block to handle any error. </vt:lpstr>
      <vt:lpstr> The throw statement allow you to create a custom error.  Technically, you can throw an exception (throw an error) </vt:lpstr>
      <vt:lpstr> The finally statement lets you execute the code, after try and catch, regardless of the result.</vt:lpstr>
      <vt:lpstr> In a function, the global object is the default binding for this.  JS strict mode does not allow default binding. </vt:lpstr>
      <vt:lpstr> With the call() method, you can write a method that can be used on different objects.  It can be used to invoke a method with an owner object as an argument </vt:lpstr>
      <vt:lpstr> With the apply() method, you can write a method that can be used on different objects.  It is similar to call() but difference is it takes argument as an array while call() takes argument separately.</vt:lpstr>
      <vt:lpstr> With the bind() method, an object can borrow a method from another obj  the member object borrows the full name method from person object.</vt:lpstr>
      <vt:lpstr>Review</vt:lpstr>
      <vt:lpstr>PowerPoint Presentation</vt:lpstr>
      <vt:lpstr>PowerPoint Presentation</vt:lpstr>
      <vt:lpstr>PowerPoint Presentation</vt:lpstr>
      <vt:lpstr>Overview</vt:lpstr>
      <vt:lpstr> When a web page is loaded, the browser creates DOM (Document Object Modal) of the object.  DOM defines a standard for accessing documents.  It is separated in 3 different parts:</vt:lpstr>
      <vt:lpstr>DOM Modal</vt:lpstr>
      <vt:lpstr> HTML DOM is standard object modal and programming interface for HTML.  It defines:</vt:lpstr>
      <vt:lpstr> HTML DOM methods are actions you can perform (on HTML elements)  HTML DOM properties are values that you can set or change.  It can be accessed with Javascript:</vt:lpstr>
      <vt:lpstr> Document Object represents your web page.  It is the owner of all other objects in the web page.  Following Operations can be performed using document object:</vt:lpstr>
      <vt:lpstr> To manipulate elements, you need to find the HTML element first.  Different ways to find elements are: </vt:lpstr>
      <vt:lpstr>DOM Selectors</vt:lpstr>
      <vt:lpstr>DOM Selectors - Collections</vt:lpstr>
      <vt:lpstr> HTML DOM allows JS to change the content of HTML elements.  To change the content of HTML element, use this syntax: </vt:lpstr>
      <vt:lpstr> To change the value of HTML attribute, use this syntax:</vt:lpstr>
      <vt:lpstr> HTML DOM allows JS to change the style of the HTML elements.  To change the style of an HTML element, use Syntax:</vt:lpstr>
      <vt:lpstr>Review</vt:lpstr>
      <vt:lpstr>PowerPoint Presentation</vt:lpstr>
      <vt:lpstr>PowerPoint Presentation</vt:lpstr>
      <vt:lpstr>PowerPoint Presentation</vt:lpstr>
      <vt:lpstr>Overview</vt:lpstr>
      <vt:lpstr> HTML DOM allows JS to react to HTML events.  A JS can be executed when event occurs, like user clicks on HTML element  Few Examples of HTML Events:</vt:lpstr>
      <vt:lpstr> To assign events to HTML elements, you can use event attributes.    A function displayDate() is executed when button is clicked.  We can also assign events using HTML DOM also: </vt:lpstr>
      <vt:lpstr> onload and onunload events are triggered when user enters or leaves the web page.    onChange : It is used in combination with validation of input fields    onmouseover/onmouseout : These events are used to trigger  a function when the user mouses over, or out of HTML element.</vt:lpstr>
      <vt:lpstr> addEventListener() method attaches an event handler to specified element  You can add many event handlers to one element including same type.  The addEventListener() makes it easier to control how the event reacts.</vt:lpstr>
      <vt:lpstr> Add an event listener to an Element    Add many event handlers to the same element.    Add Event handler to window object.</vt:lpstr>
      <vt:lpstr> Event Propagation is way of defining the element order when an event occurs.  Bubbling : The inner most element’s event  is handled first and then the outer. &lt;p&gt; element’s click event is handled first, then the parent &lt;div&gt; element’s click event.  Capturing : The outer most element’s event is handled first and then the inner. &lt;div&gt; element’s click event will be handled first,  then the &lt;p&gt; element’s click event.</vt:lpstr>
      <vt:lpstr> With the help of addEventListener() method, you can specify the propagation type by using the “useCapture” parameter.  The default value is false, which will use the bubbling propagation, when the value is set to true, the event uses the capturing propagation.</vt:lpstr>
      <vt:lpstr> To add a new element to the HTML DOM, you must create the element first, and then append it to an existing element.</vt:lpstr>
      <vt:lpstr> The appendChikd() appended new element as the last child of the parent. If we don’t want, we can use insertBefore() method.</vt:lpstr>
      <vt:lpstr> To remove HTML Element/Node, we use remove() method.</vt:lpstr>
      <vt:lpstr> To replace an element to HTML DOM, use the replaceChild() method.</vt:lpstr>
      <vt:lpstr> The getElementsByTagName() method returns and HTMLCollection Object  A HTMLCollection object is an array-like list of HTML elements.    It selects all &lt;p&gt; elements in the document. It is accessed by index</vt:lpstr>
      <vt:lpstr> The NodeList object is a list of nodes extracted from a document.  It is almost the same as an HTMLCollection Object    It selects all &lt;p&gt; nodes in the document. It is accessed by index</vt:lpstr>
      <vt:lpstr>Review</vt:lpstr>
      <vt:lpstr>PowerPoint Presentation</vt:lpstr>
      <vt:lpstr>PowerPoint Presentation</vt:lpstr>
      <vt:lpstr>Overview</vt:lpstr>
      <vt:lpstr>Understanding Web Application Flow</vt:lpstr>
      <vt:lpstr>Understanding Web Application Flow</vt:lpstr>
      <vt:lpstr> React JS is an open-source JavaScript library used to build user interfaces. It was developed by Facebook (Meta)</vt:lpstr>
      <vt:lpstr> Performant websites  Fewer lines of code  Improves readability of code  Less time consuming  Open Source  Reusable code</vt:lpstr>
      <vt:lpstr>Advantages of React JS</vt:lpstr>
      <vt:lpstr>Download Trends React JS vs Other FrameWorks</vt:lpstr>
      <vt:lpstr>Top Companies using React Js</vt:lpstr>
      <vt:lpstr> Todos Application  T20 Dashboard  and Many more…</vt:lpstr>
      <vt:lpstr>Review</vt:lpstr>
      <vt:lpstr>PowerPoint Presentation</vt:lpstr>
      <vt:lpstr>Overview</vt:lpstr>
      <vt:lpstr>Code Editor Setup (VS Code)</vt:lpstr>
      <vt:lpstr>Install NodeJs to Run React Applications</vt:lpstr>
      <vt:lpstr>Include JS Code</vt:lpstr>
      <vt:lpstr>Creating Elements using React JS</vt:lpstr>
      <vt:lpstr>Add the React CDN</vt:lpstr>
      <vt:lpstr>Script Type as “module”</vt:lpstr>
      <vt:lpstr>Syntax to create the Heading Element</vt:lpstr>
      <vt:lpstr>Creating the Heading Element - Example</vt:lpstr>
      <vt:lpstr>Displaying the Elements</vt:lpstr>
      <vt:lpstr>ReactDom.render() Syntax - Example</vt:lpstr>
      <vt:lpstr>Code Editor Setup (VS Code) Running JavaScript in HTML  Creating Elements using React JS    a) React CDN    b) React.createElement()     c) ReactDOM.render()  </vt:lpstr>
      <vt:lpstr>PowerPoint Presentation</vt:lpstr>
      <vt:lpstr>Code Editor Setup (VS Code) Running JavaScript in HTML  Creating Elements using React JS    a) React CDN    b) React.createElement()     c) ReactDOM.render()  </vt:lpstr>
      <vt:lpstr>Overview</vt:lpstr>
      <vt:lpstr> JSX stands for JavaScript XML.  JSX makes it easier to write and add HTML in React.</vt:lpstr>
      <vt:lpstr> React JS introduced JSX, a syntax resembling HTML, for creating elements</vt:lpstr>
      <vt:lpstr> We can embed the variables and expressions using the  flower brackets {}</vt:lpstr>
      <vt:lpstr>Embedding Variables in JSX</vt:lpstr>
      <vt:lpstr> The ReactDOM.render() method returns only one element in render. So, we need to wrap the element in parentheses() when writing the nested elements.</vt:lpstr>
      <vt:lpstr>Will Browser Understand JSX?</vt:lpstr>
      <vt:lpstr>Will Browser Understand JSX?</vt:lpstr>
      <vt:lpstr> JSX is not JavaScript. We have to convert it to JavaScript using a code compiler. Babel is one such tool.</vt:lpstr>
      <vt:lpstr> It is a JavaScript compiler that translates JSX into regular JavaScript</vt:lpstr>
      <vt:lpstr> Creating a real-world app involves lot of setup because a large number of components need to be organised.  Facebook has created a third-party package, create-react-app, to generate a ready-made React application setup.</vt:lpstr>
      <vt:lpstr>Create React App Installation Commands</vt:lpstr>
      <vt:lpstr> Node Package Manager contains Third-Party Packages for React JS, Node JS, Angular JS, and many more libraries and frameworks.  To know more about npm you can refer to npmjs.com.</vt:lpstr>
      <vt:lpstr>A Third-Party Package is a reusable code developed to perform a specific functionality   Easy integration  Saves Time  More productivity with fewer lines of code  Better Error Handling  More Customisation Options ... many more </vt:lpstr>
      <vt:lpstr> NPM contains a react-player, a third-party package that provides a React component for playing a variety of URLs  NPM contains recharts, a third-party package to display charts in your application  &amp; Many more…….</vt:lpstr>
      <vt:lpstr>package.json is used to store the metadata associated with the project as well as to store the list of dependency packages.</vt:lpstr>
      <vt:lpstr>lists the packages your project depends on specifies versions of a package that your project can use</vt:lpstr>
      <vt:lpstr>Review</vt:lpstr>
      <vt:lpstr>PowerPoint Presentation</vt:lpstr>
      <vt:lpstr>Recap</vt:lpstr>
      <vt:lpstr>Overview</vt:lpstr>
      <vt:lpstr> A Component is a JS function that returns a JSX element.</vt:lpstr>
      <vt:lpstr> The component name should always start with a capital letter as react treats the components starting with lowercase letters as HTML elements.  We can call the function with self-closing tags as shown below &lt;Welcome /&gt;.</vt:lpstr>
      <vt:lpstr>There are 2 ways to write React Components  Function Components  Class Components</vt:lpstr>
      <vt:lpstr> React Hooks are special functions that are a new addition to React  They allow us to use state and other React features(lifecycle methods, context, etc) in the Function Components</vt:lpstr>
      <vt:lpstr>How to write a Functional Component</vt:lpstr>
      <vt:lpstr> React allows us to pass information to a component using props.</vt:lpstr>
      <vt:lpstr> We can pass props to any component as we declare attributes for any HTML element.</vt:lpstr>
      <vt:lpstr> The components accept props as parameters and can be accessed directly.</vt:lpstr>
      <vt:lpstr> A Component is a piece of reusable code that can be used in various parts of an application.</vt:lpstr>
      <vt:lpstr> We can include a component inside another component.</vt:lpstr>
      <vt:lpstr>The create-react-app comes pre-configured with:  Live editing: Allows React components to be live reloaded.  ESLint: Analyzes source code to report programming errors, bugs, and syntax errors.  Babel: Compiles JSX into Regular JavaScript  Webpack: Stitches together a group of modules into a single file (or group of files). This process is called Bundling.</vt:lpstr>
      <vt:lpstr>Live Editing allows the React Components to be live reloaded  </vt:lpstr>
      <vt:lpstr>ESLint: Analyzes source code to report programming errors, bugs, and syntax errors.  </vt:lpstr>
      <vt:lpstr>Babel: Compiles JSX into Regular JavaScript</vt:lpstr>
      <vt:lpstr>Webpack: Stitches together a group of modules into a single file (or group of files). This process is called Bundling.</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amin</cp:lastModifiedBy>
  <cp:revision>2</cp:revision>
  <dcterms:modified xsi:type="dcterms:W3CDTF">2024-11-03T07:43:02Z</dcterms:modified>
</cp:coreProperties>
</file>